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325" r:id="rId7"/>
    <p:sldId id="326" r:id="rId8"/>
    <p:sldId id="324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EC7"/>
    <a:srgbClr val="5B6770"/>
    <a:srgbClr val="00B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81" autoAdjust="0"/>
  </p:normalViewPr>
  <p:slideViewPr>
    <p:cSldViewPr showGuides="1">
      <p:cViewPr varScale="1">
        <p:scale>
          <a:sx n="65" d="100"/>
          <a:sy n="65" d="100"/>
        </p:scale>
        <p:origin x="582" y="28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4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410200" y="1524000"/>
            <a:ext cx="5646034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Reliability Assessment Preparation Update</a:t>
            </a:r>
            <a:endParaRPr lang="en-US" sz="3600" b="1" dirty="0">
              <a:solidFill>
                <a:srgbClr val="C00000"/>
              </a:solidFill>
            </a:endParaRPr>
          </a:p>
          <a:p>
            <a:endParaRPr lang="en-US" dirty="0"/>
          </a:p>
          <a:p>
            <a:r>
              <a:rPr lang="en-US" sz="2400" dirty="0"/>
              <a:t>Supply Analysis Working Group</a:t>
            </a:r>
          </a:p>
          <a:p>
            <a:endParaRPr lang="en-US" dirty="0"/>
          </a:p>
          <a:p>
            <a:r>
              <a:rPr lang="en-US" sz="2000" dirty="0"/>
              <a:t>Pete Warnken</a:t>
            </a:r>
          </a:p>
          <a:p>
            <a:r>
              <a:rPr lang="en-US" sz="2000" dirty="0"/>
              <a:t>Resource Adequacy Department</a:t>
            </a:r>
          </a:p>
          <a:p>
            <a:endParaRPr lang="en-US" dirty="0"/>
          </a:p>
          <a:p>
            <a:r>
              <a:rPr lang="en-US" dirty="0"/>
              <a:t>September 19, 2025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3A8295-F817-2D3E-07A0-5042F6FB7F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CC522-E7FC-6080-A277-E1A3EFD81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</p:spPr>
        <p:txBody>
          <a:bodyPr>
            <a:normAutofit/>
          </a:bodyPr>
          <a:lstStyle/>
          <a:p>
            <a:r>
              <a:rPr lang="en-US" dirty="0"/>
              <a:t>Current SERVM Project Schedule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D6A8ED-48F7-248E-544F-8449D15250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D93BD3E-1E9A-4970-A6F7-E7AC52762E0C}" type="slidenum">
              <a:rPr lang="en-US" sz="900" smtClean="0"/>
              <a:pPr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en-US" sz="90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235DE19-FC49-B321-1711-D4BBC8C253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960" y="1288204"/>
            <a:ext cx="10110080" cy="4281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257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45CE4-BA0A-D8C4-D59C-D3075CCE91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DD90E-0B38-5F9C-83A3-6DC5C4B54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</p:spPr>
        <p:txBody>
          <a:bodyPr>
            <a:normAutofit/>
          </a:bodyPr>
          <a:lstStyle/>
          <a:p>
            <a:r>
              <a:rPr lang="en-US" dirty="0"/>
              <a:t>SERVM Project Status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8F34AB-D03E-AACB-1FF7-53D9F1EEEF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D93BD3E-1E9A-4970-A6F7-E7AC52762E0C}" type="slidenum">
              <a:rPr lang="en-US" sz="900" smtClean="0"/>
              <a:pPr>
                <a:lnSpc>
                  <a:spcPct val="90000"/>
                </a:lnSpc>
                <a:spcAft>
                  <a:spcPts val="600"/>
                </a:spcAft>
              </a:pPr>
              <a:t>3</a:t>
            </a:fld>
            <a:endParaRPr lang="en-US" sz="90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8FC98DF-89AA-413E-6605-701D49976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4594" y="1391790"/>
            <a:ext cx="9802812" cy="407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350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D9304-7396-83DC-F65F-3F8132E43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</p:spPr>
        <p:txBody>
          <a:bodyPr>
            <a:normAutofit/>
          </a:bodyPr>
          <a:lstStyle/>
          <a:p>
            <a:r>
              <a:rPr lang="en-US" dirty="0"/>
              <a:t>Reliability Assessment Assumption Status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3E078B-12A7-6A49-3A7E-84BD5BCFC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D93BD3E-1E9A-4970-A6F7-E7AC52762E0C}" type="slidenum">
              <a:rPr lang="en-US" sz="900" smtClean="0"/>
              <a:pPr>
                <a:lnSpc>
                  <a:spcPct val="90000"/>
                </a:lnSpc>
                <a:spcAft>
                  <a:spcPts val="600"/>
                </a:spcAft>
              </a:pPr>
              <a:t>4</a:t>
            </a:fld>
            <a:endParaRPr lang="en-US" sz="9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567034-8DE0-64EB-339F-CEE46A9098B1}"/>
              </a:ext>
            </a:extLst>
          </p:cNvPr>
          <p:cNvSpPr txBox="1"/>
          <p:nvPr/>
        </p:nvSpPr>
        <p:spPr>
          <a:xfrm>
            <a:off x="366962" y="931531"/>
            <a:ext cx="294741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kern="0" dirty="0">
                <a:cs typeface="Calibri" panose="020F0502020204030204" pitchFamily="34" charset="0"/>
              </a:rPr>
              <a:t>Table at right is not intended to cover all assumptions that may be documented in ERCOT’s Assumptions filing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546F8D-525D-94BB-410F-03397048E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9911" y="762000"/>
            <a:ext cx="7376160" cy="5615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99222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1ED7B7B8-5774-4569-A810-363B3D6ADC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4488</TotalTime>
  <Words>50</Words>
  <Application>Microsoft Office PowerPoint</Application>
  <PresentationFormat>Widescreen</PresentationFormat>
  <Paragraphs>18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SERVM Project Schedule</vt:lpstr>
      <vt:lpstr>SERVM Project Status</vt:lpstr>
      <vt:lpstr>Reliability Assessment Assumption Status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196</cp:revision>
  <cp:lastPrinted>2016-01-21T20:53:15Z</cp:lastPrinted>
  <dcterms:created xsi:type="dcterms:W3CDTF">2016-01-21T15:20:31Z</dcterms:created>
  <dcterms:modified xsi:type="dcterms:W3CDTF">2025-09-17T19:12:39Z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2024-02-08T17:01:12Z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0a8d9ea7-79db-4382-947d-ff9e11214bd8</vt:lpwstr>
  </property>
  <property fmtid="{D5CDD505-2E9C-101B-9397-08002B2CF9AE}" pid="9" name="MSIP_Label_7084cbda-52b8-46fb-a7b7-cb5bd465ed85_ContentBits">
    <vt:lpwstr>0</vt:lpwstr>
  </property>
</Properties>
</file>