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2"/>
  </p:notesMasterIdLst>
  <p:sldIdLst>
    <p:sldId id="256" r:id="rId4"/>
    <p:sldId id="273" r:id="rId5"/>
    <p:sldId id="275" r:id="rId6"/>
    <p:sldId id="286" r:id="rId7"/>
    <p:sldId id="276" r:id="rId8"/>
    <p:sldId id="282" r:id="rId9"/>
    <p:sldId id="287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13" autoAdjust="0"/>
  </p:normalViewPr>
  <p:slideViewPr>
    <p:cSldViewPr snapToGrid="0">
      <p:cViewPr varScale="1">
        <p:scale>
          <a:sx n="147" d="100"/>
          <a:sy n="147" d="100"/>
        </p:scale>
        <p:origin x="792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9/16/2025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87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1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564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9/16/2025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9/16/2025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</a:t>
            </a:r>
            <a:r>
              <a:rPr lang="en-US"/>
              <a:t>Working Group Meeting </a:t>
            </a:r>
            <a:r>
              <a:rPr lang="en-US" dirty="0"/>
              <a:t>Notes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08/18/2025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119" y="1825625"/>
            <a:ext cx="11518986" cy="4351338"/>
          </a:xfrm>
        </p:spPr>
        <p:txBody>
          <a:bodyPr>
            <a:normAutofit/>
          </a:bodyPr>
          <a:lstStyle/>
          <a:p>
            <a:r>
              <a:rPr lang="en-US" dirty="0"/>
              <a:t>Unofficial Peaks Reported by ERCOT </a:t>
            </a:r>
          </a:p>
          <a:p>
            <a:r>
              <a:rPr lang="en-US" dirty="0"/>
              <a:t>August Peak Demand – 83,679</a:t>
            </a:r>
            <a:r>
              <a:rPr lang="en-US" b="0" i="0" dirty="0">
                <a:effectLst/>
                <a:latin typeface="CiscoSans"/>
              </a:rPr>
              <a:t> MW 8/18 at 18:00</a:t>
            </a:r>
          </a:p>
          <a:p>
            <a:pPr lvl="1"/>
            <a:r>
              <a:rPr lang="en-US" b="0" i="0" dirty="0">
                <a:effectLst/>
                <a:latin typeface="CiscoSans"/>
              </a:rPr>
              <a:t>~1500 less than August peak demand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859" y="1634944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9/17 Board of Directors Quarterly Meeting</a:t>
            </a:r>
          </a:p>
          <a:p>
            <a:pPr lvl="1"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BAL-001 before the board for consideration. If approved will start a 45 day comment period.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10/1 TRE Winterization Workshop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10/1 FERC 901 informal comment period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Reminder that </a:t>
            </a:r>
            <a:r>
              <a:rPr lang="en-US" dirty="0" err="1">
                <a:latin typeface="Calibri" panose="020F0502020204030204" pitchFamily="34" charset="0"/>
              </a:rPr>
              <a:t>GridEx</a:t>
            </a:r>
            <a:r>
              <a:rPr lang="en-US" dirty="0">
                <a:latin typeface="Calibri" panose="020F0502020204030204" pitchFamily="34" charset="0"/>
              </a:rPr>
              <a:t> is scheduled for November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endParaRPr lang="en-US" sz="14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2025 UFLS Survey Results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TO’s successfully met the UFLS results for all 5 thresholds. </a:t>
            </a:r>
          </a:p>
          <a:p>
            <a:r>
              <a:rPr lang="en-US" dirty="0"/>
              <a:t> The ERCOT load as the time of the survey was 54,343 MW.</a:t>
            </a:r>
          </a:p>
          <a:p>
            <a:pPr lvl="1"/>
            <a:r>
              <a:rPr lang="en-US" dirty="0"/>
              <a:t>59.3 Hz – 6.66%</a:t>
            </a:r>
          </a:p>
          <a:p>
            <a:pPr lvl="1"/>
            <a:r>
              <a:rPr lang="en-US" dirty="0"/>
              <a:t>59.1 Hz – 8.47%</a:t>
            </a:r>
          </a:p>
          <a:p>
            <a:pPr lvl="1"/>
            <a:r>
              <a:rPr lang="en-US" dirty="0"/>
              <a:t>58.9 Hz – 18.26%</a:t>
            </a:r>
          </a:p>
          <a:p>
            <a:pPr lvl="1"/>
            <a:r>
              <a:rPr lang="en-US" dirty="0"/>
              <a:t>58.7 Hz – 20.16%</a:t>
            </a:r>
          </a:p>
          <a:p>
            <a:pPr lvl="1"/>
            <a:r>
              <a:rPr lang="en-US" dirty="0"/>
              <a:t>58.5 Hz – 30.66%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566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NPRR 1070 - </a:t>
            </a:r>
            <a:r>
              <a:rPr lang="en-US" sz="4400" b="1" dirty="0">
                <a:effectLst/>
              </a:rPr>
              <a:t>Planning Criteria for GTC Exit Solutions</a:t>
            </a:r>
            <a:endParaRPr lang="en-US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1946"/>
            <a:ext cx="10515600" cy="4351338"/>
          </a:xfrm>
        </p:spPr>
        <p:txBody>
          <a:bodyPr/>
          <a:lstStyle/>
          <a:p>
            <a:r>
              <a:rPr lang="en-US" dirty="0"/>
              <a:t>Remains tabled.  </a:t>
            </a:r>
          </a:p>
          <a:p>
            <a:r>
              <a:rPr lang="en-US" dirty="0"/>
              <a:t>New NPRR 1295 and PGRR 130 have been submitted to replace NPRR 1070. </a:t>
            </a:r>
          </a:p>
          <a:p>
            <a:r>
              <a:rPr lang="en-US" dirty="0"/>
              <a:t>Expect the withdrawal of NPRR1070</a:t>
            </a:r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/>
              <a:t>NPRR1287 </a:t>
            </a:r>
            <a:r>
              <a:rPr lang="en-US" b="1">
                <a:effectLst/>
                <a:ea typeface="Times New Roman" panose="02020603050405020304" pitchFamily="18" charset="0"/>
              </a:rPr>
              <a:t>Revisions to Outage Coordination</a:t>
            </a:r>
            <a:endParaRPr lang="en-US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849"/>
            <a:ext cx="10515600" cy="3948113"/>
          </a:xfrm>
        </p:spPr>
        <p:txBody>
          <a:bodyPr>
            <a:normAutofit/>
          </a:bodyPr>
          <a:lstStyle/>
          <a:p>
            <a:r>
              <a:rPr lang="en-US" dirty="0"/>
              <a:t>LCRA Blake Holt reported that WMS voted to endorse ERCOT comments filed on 8/18/2025</a:t>
            </a:r>
          </a:p>
          <a:p>
            <a:r>
              <a:rPr lang="en-US" dirty="0"/>
              <a:t>OWG endorses ERCOT comments filed on 8/18/2025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CB131-F02C-4797-9220-88957F07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Far West GTC-IROL Discussion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CF7A3-E044-45A0-8738-653DDFA53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ERCOT provided an overview of the new GTC-IROL that went into on 9/15/2025.</a:t>
            </a:r>
          </a:p>
          <a:p>
            <a:r>
              <a:rPr lang="en-US" dirty="0"/>
              <a:t>ERCOT provided an opportunity for stakeholders to ask questions pertaining to the GTC-IROL.</a:t>
            </a:r>
          </a:p>
          <a:p>
            <a:r>
              <a:rPr lang="en-US" dirty="0"/>
              <a:t>Questions by stakeholder</a:t>
            </a:r>
          </a:p>
          <a:p>
            <a:pPr lvl="1"/>
            <a:r>
              <a:rPr lang="en-US" dirty="0"/>
              <a:t>At what wind levels will the GTC likely reach it’s limit? 20-30 percent of capacity</a:t>
            </a:r>
          </a:p>
          <a:p>
            <a:pPr lvl="1"/>
            <a:r>
              <a:rPr lang="en-US" dirty="0"/>
              <a:t>How much load shed will be required? Load relief is about 8-10% per 100 MWs</a:t>
            </a:r>
          </a:p>
          <a:p>
            <a:pPr lvl="1"/>
            <a:r>
              <a:rPr lang="en-US" dirty="0"/>
              <a:t>How often are constraints in the area binding? Multiple time over the last year</a:t>
            </a:r>
          </a:p>
          <a:p>
            <a:pPr lvl="1"/>
            <a:r>
              <a:rPr lang="en-US" dirty="0"/>
              <a:t>Is any new thermal generation planned to address the issue? Unknown, but will check</a:t>
            </a:r>
          </a:p>
          <a:p>
            <a:pPr lvl="1"/>
            <a:r>
              <a:rPr lang="en-US" dirty="0"/>
              <a:t>How many thermal units are in the area to that help the constraint? ~2K MWs</a:t>
            </a:r>
          </a:p>
          <a:p>
            <a:pPr lvl="1"/>
            <a:r>
              <a:rPr lang="en-US" dirty="0"/>
              <a:t>How does the GTC bind without an overload? SCED </a:t>
            </a:r>
          </a:p>
          <a:p>
            <a:pPr lvl="1"/>
            <a:r>
              <a:rPr lang="en-US" dirty="0"/>
              <a:t>When were TSP included in discussion? When issues were identified</a:t>
            </a:r>
          </a:p>
          <a:p>
            <a:pPr lvl="1"/>
            <a:r>
              <a:rPr lang="en-US" dirty="0"/>
              <a:t>Can load be transferred out of the constraint area instead of being shed? If studies indicate it relieves the constraint</a:t>
            </a:r>
          </a:p>
          <a:p>
            <a:pPr lvl="1"/>
            <a:r>
              <a:rPr lang="en-US" dirty="0"/>
              <a:t>How will ERCOT issue load shed instruction? ERCOT will notify affect TSPs</a:t>
            </a:r>
          </a:p>
          <a:p>
            <a:pPr lvl="1"/>
            <a:r>
              <a:rPr lang="en-US" dirty="0"/>
              <a:t>How is the limit calculated? Limit is calculated in VSAT</a:t>
            </a:r>
          </a:p>
          <a:p>
            <a:pPr lvl="1"/>
            <a:r>
              <a:rPr lang="en-US" dirty="0"/>
              <a:t>What conditions are used? With topology in normal state, increase load and generation until cascading is observed</a:t>
            </a:r>
          </a:p>
          <a:p>
            <a:pPr lvl="1"/>
            <a:r>
              <a:rPr lang="en-US" dirty="0"/>
              <a:t>Are the same 345kV lines contributing to both GTCs? No.</a:t>
            </a:r>
          </a:p>
          <a:p>
            <a:pPr lvl="1"/>
            <a:r>
              <a:rPr lang="en-US" dirty="0"/>
              <a:t>How many line are using some method to improve their ratings? Currently a low number</a:t>
            </a:r>
          </a:p>
          <a:p>
            <a:pPr lvl="1"/>
            <a:r>
              <a:rPr lang="en-US" dirty="0"/>
              <a:t>Why is 125% exceedance being used instead of relay load ability? Mainly because of the conductor sag requirements and possibility of conductor failure</a:t>
            </a:r>
          </a:p>
          <a:p>
            <a:pPr lvl="1"/>
            <a:r>
              <a:rPr lang="en-US" dirty="0"/>
              <a:t>Can ERCOT provide a load and generation weight used to calculate the limit? ERCOT will check</a:t>
            </a:r>
          </a:p>
          <a:p>
            <a:pPr lvl="1"/>
            <a:r>
              <a:rPr lang="en-US" dirty="0"/>
              <a:t>Stakeholders requesting more data to be posted</a:t>
            </a:r>
          </a:p>
          <a:p>
            <a:pPr lvl="1"/>
            <a:r>
              <a:rPr lang="en-US" dirty="0"/>
              <a:t>Who it the ERCOT point person? Freddy Garcia and Alex Lee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I’m sure I didn’t catch all the questions and answers, but this is what I was able to capture.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066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None. </a:t>
            </a:r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Props1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C1C4F31A-0310-4DE1-9BE4-91861B75CB5E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5365</TotalTime>
  <Words>517</Words>
  <Application>Microsoft Office PowerPoint</Application>
  <PresentationFormat>Widescreen</PresentationFormat>
  <Paragraphs>64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CiscoSans</vt:lpstr>
      <vt:lpstr>Office Theme</vt:lpstr>
      <vt:lpstr>Operations Working Group Meeting Notes </vt:lpstr>
      <vt:lpstr>ERCOT Updates and System Operation Report</vt:lpstr>
      <vt:lpstr>Texas Reliability Entity Report</vt:lpstr>
      <vt:lpstr>2025 UFLS Survey Results</vt:lpstr>
      <vt:lpstr>NPRR 1070 - Planning Criteria for GTC Exit Solutions</vt:lpstr>
      <vt:lpstr>NPRR1287 Revisions to Outage Coordination</vt:lpstr>
      <vt:lpstr>Far West GTC-IROL Discussion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101</cp:revision>
  <dcterms:created xsi:type="dcterms:W3CDTF">2017-05-03T20:12:06Z</dcterms:created>
  <dcterms:modified xsi:type="dcterms:W3CDTF">2025-09-16T12:42:22Z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3522d50a-dc74-4174-8493-254139260d77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