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  <p:sldMasterId id="2147483757" r:id="rId7"/>
    <p:sldMasterId id="2147483769" r:id="rId8"/>
  </p:sldMasterIdLst>
  <p:notesMasterIdLst>
    <p:notesMasterId r:id="rId16"/>
  </p:notesMasterIdLst>
  <p:handoutMasterIdLst>
    <p:handoutMasterId r:id="rId17"/>
  </p:handoutMasterIdLst>
  <p:sldIdLst>
    <p:sldId id="542" r:id="rId9"/>
    <p:sldId id="8391" r:id="rId10"/>
    <p:sldId id="8392" r:id="rId11"/>
    <p:sldId id="2636" r:id="rId12"/>
    <p:sldId id="8393" r:id="rId13"/>
    <p:sldId id="546" r:id="rId14"/>
    <p:sldId id="263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93C61"/>
    <a:srgbClr val="E6EBF0"/>
    <a:srgbClr val="98C3FA"/>
    <a:srgbClr val="70CDD9"/>
    <a:srgbClr val="8DC3E5"/>
    <a:srgbClr val="A9E5EA"/>
    <a:srgbClr val="5B6770"/>
    <a:srgbClr val="26D07C"/>
    <a:srgbClr val="00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511FD-3693-422E-9E1F-B770435A3BCE}" v="3" dt="2025-09-16T16:07:01.240"/>
    <p1510:client id="{128552F7-1CC2-4201-A51C-96AF82F1AACF}" v="12" dt="2025-09-16T16:22:46.689"/>
    <p1510:client id="{5A019E8A-E88F-03E3-BC90-C270D09FEFA2}" v="92" dt="2025-09-16T16:44:23.107"/>
    <p1510:client id="{6A5687CF-4A90-4E32-B57B-FB1EB8F892DB}" v="6" dt="2025-09-16T15:26:11.466"/>
    <p1510:client id="{D3B54661-5B68-44A3-A2A1-99B6E066D874}" v="4" dt="2025-09-16T15:06:09.779"/>
    <p1510:client id="{F034D8BC-86C7-499F-A128-46189C80A8BF}" v="13" dt="2025-09-16T15:07:51.289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cot-my.sharepoint.com/personal/raihan_khondker_ercot_com/Documents/Documents/past_storms_non_irr_outages_w_kingst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bg1"/>
                </a:solidFill>
                <a:effectLst/>
              </a:rPr>
              <a:t>Past Winter Storms Non-IRR* Outages</a:t>
            </a:r>
            <a:endParaRPr lang="en-US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845585957114928E-2"/>
          <c:y val="0.11634146341463417"/>
          <c:w val="0.90058996356798682"/>
          <c:h val="0.60224543883234105"/>
        </c:manualLayout>
      </c:layout>
      <c:lineChart>
        <c:grouping val="standard"/>
        <c:varyColors val="0"/>
        <c:ser>
          <c:idx val="0"/>
          <c:order val="0"/>
          <c:tx>
            <c:strRef>
              <c:f>Past_Storms_Non_IRR_Outages!$G$1</c:f>
              <c:strCache>
                <c:ptCount val="1"/>
                <c:pt idx="0">
                  <c:v>Uri Total Non-IRR Outages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Past_Storms_Non_IRR_Outages!$A$2:$A$98</c:f>
              <c:strCache>
                <c:ptCount val="96"/>
                <c:pt idx="0">
                  <c:v>First Day 00:00</c:v>
                </c:pt>
                <c:pt idx="1">
                  <c:v>First Day 1:00</c:v>
                </c:pt>
                <c:pt idx="2">
                  <c:v>First Day 2:00</c:v>
                </c:pt>
                <c:pt idx="3">
                  <c:v>First Day 3:00</c:v>
                </c:pt>
                <c:pt idx="4">
                  <c:v>First Day 4:00</c:v>
                </c:pt>
                <c:pt idx="5">
                  <c:v>First Day 5:00</c:v>
                </c:pt>
                <c:pt idx="6">
                  <c:v>First Day 6:00</c:v>
                </c:pt>
                <c:pt idx="7">
                  <c:v>First Day 7:00</c:v>
                </c:pt>
                <c:pt idx="8">
                  <c:v>First Day 8:00</c:v>
                </c:pt>
                <c:pt idx="9">
                  <c:v>First Day 9:00</c:v>
                </c:pt>
                <c:pt idx="10">
                  <c:v>First Day 10:00</c:v>
                </c:pt>
                <c:pt idx="11">
                  <c:v>First Day 11:00</c:v>
                </c:pt>
                <c:pt idx="12">
                  <c:v>First Day 12:00</c:v>
                </c:pt>
                <c:pt idx="13">
                  <c:v>First Day 13:00</c:v>
                </c:pt>
                <c:pt idx="14">
                  <c:v>First Day 14:00</c:v>
                </c:pt>
                <c:pt idx="15">
                  <c:v>First Day 15:00</c:v>
                </c:pt>
                <c:pt idx="16">
                  <c:v>First Day 16:00</c:v>
                </c:pt>
                <c:pt idx="17">
                  <c:v>First Day 17:00</c:v>
                </c:pt>
                <c:pt idx="18">
                  <c:v>First Day 18:00</c:v>
                </c:pt>
                <c:pt idx="19">
                  <c:v>First Day 19:00</c:v>
                </c:pt>
                <c:pt idx="20">
                  <c:v>First Day 20:00</c:v>
                </c:pt>
                <c:pt idx="21">
                  <c:v>First Day 21:00</c:v>
                </c:pt>
                <c:pt idx="22">
                  <c:v>First Day 22:00</c:v>
                </c:pt>
                <c:pt idx="23">
                  <c:v>First Day 23:00</c:v>
                </c:pt>
                <c:pt idx="24">
                  <c:v>Second Day 00:00</c:v>
                </c:pt>
                <c:pt idx="25">
                  <c:v>Second Day 1:00</c:v>
                </c:pt>
                <c:pt idx="26">
                  <c:v>Second Day 2:00</c:v>
                </c:pt>
                <c:pt idx="27">
                  <c:v>Second Day 3:00</c:v>
                </c:pt>
                <c:pt idx="28">
                  <c:v>Second Day 4:00</c:v>
                </c:pt>
                <c:pt idx="29">
                  <c:v>Second Day 5:00</c:v>
                </c:pt>
                <c:pt idx="30">
                  <c:v>Second Day 6:00</c:v>
                </c:pt>
                <c:pt idx="31">
                  <c:v>Second Day 7:00</c:v>
                </c:pt>
                <c:pt idx="32">
                  <c:v>Second Day 8:00</c:v>
                </c:pt>
                <c:pt idx="33">
                  <c:v>Second Day 9:00</c:v>
                </c:pt>
                <c:pt idx="34">
                  <c:v>Second Day 10:00</c:v>
                </c:pt>
                <c:pt idx="35">
                  <c:v>Second Day 11:00</c:v>
                </c:pt>
                <c:pt idx="36">
                  <c:v>Second Day 12:00</c:v>
                </c:pt>
                <c:pt idx="37">
                  <c:v>Second Day 13:00</c:v>
                </c:pt>
                <c:pt idx="38">
                  <c:v>Second Day 14:00</c:v>
                </c:pt>
                <c:pt idx="39">
                  <c:v>Second Day 15:00</c:v>
                </c:pt>
                <c:pt idx="40">
                  <c:v>Second Day 16:00</c:v>
                </c:pt>
                <c:pt idx="41">
                  <c:v>Second Day 17:00</c:v>
                </c:pt>
                <c:pt idx="42">
                  <c:v>Second Day 18:00</c:v>
                </c:pt>
                <c:pt idx="43">
                  <c:v>Second Day 19:00</c:v>
                </c:pt>
                <c:pt idx="44">
                  <c:v>Second Day 20:00</c:v>
                </c:pt>
                <c:pt idx="45">
                  <c:v>Second Day 21:00</c:v>
                </c:pt>
                <c:pt idx="46">
                  <c:v>Second Day 22:00</c:v>
                </c:pt>
                <c:pt idx="47">
                  <c:v>Second Day 23:00</c:v>
                </c:pt>
                <c:pt idx="48">
                  <c:v>Third Day 00:00</c:v>
                </c:pt>
                <c:pt idx="49">
                  <c:v>Third Day 1:00</c:v>
                </c:pt>
                <c:pt idx="50">
                  <c:v>Third Day 2:00</c:v>
                </c:pt>
                <c:pt idx="51">
                  <c:v>Third Day 3:00</c:v>
                </c:pt>
                <c:pt idx="52">
                  <c:v>Third Day 4:00</c:v>
                </c:pt>
                <c:pt idx="53">
                  <c:v>Third Day 5:00</c:v>
                </c:pt>
                <c:pt idx="54">
                  <c:v>Third Day 6:00</c:v>
                </c:pt>
                <c:pt idx="55">
                  <c:v>Third Day 7:00</c:v>
                </c:pt>
                <c:pt idx="56">
                  <c:v>Third Day 8:00</c:v>
                </c:pt>
                <c:pt idx="57">
                  <c:v>Third Day 9:00</c:v>
                </c:pt>
                <c:pt idx="58">
                  <c:v>Third Day 10:00</c:v>
                </c:pt>
                <c:pt idx="59">
                  <c:v>Third Day 11:00</c:v>
                </c:pt>
                <c:pt idx="60">
                  <c:v>Third Day 12:00</c:v>
                </c:pt>
                <c:pt idx="61">
                  <c:v>Third Day 13:00</c:v>
                </c:pt>
                <c:pt idx="62">
                  <c:v>Third Day 14:00</c:v>
                </c:pt>
                <c:pt idx="63">
                  <c:v>Third Day 15:00</c:v>
                </c:pt>
                <c:pt idx="64">
                  <c:v>Third Day 16:00</c:v>
                </c:pt>
                <c:pt idx="65">
                  <c:v>Third Day 17:00</c:v>
                </c:pt>
                <c:pt idx="66">
                  <c:v>Third Day 18:00</c:v>
                </c:pt>
                <c:pt idx="67">
                  <c:v>Third Day 19:00</c:v>
                </c:pt>
                <c:pt idx="68">
                  <c:v>Third Day 20:00</c:v>
                </c:pt>
                <c:pt idx="69">
                  <c:v>Third Day 21:00</c:v>
                </c:pt>
                <c:pt idx="70">
                  <c:v>Third Day 22:00</c:v>
                </c:pt>
                <c:pt idx="71">
                  <c:v>Third Day 23:00</c:v>
                </c:pt>
                <c:pt idx="72">
                  <c:v>Fourth Day 00:00</c:v>
                </c:pt>
                <c:pt idx="73">
                  <c:v>Fourth Day 1:00</c:v>
                </c:pt>
                <c:pt idx="74">
                  <c:v>Fourth Day 2:00</c:v>
                </c:pt>
                <c:pt idx="75">
                  <c:v>Fourth Day 3:00</c:v>
                </c:pt>
                <c:pt idx="76">
                  <c:v>Fourth Day 4:00</c:v>
                </c:pt>
                <c:pt idx="77">
                  <c:v>Fourth Day 5:00</c:v>
                </c:pt>
                <c:pt idx="78">
                  <c:v>Fourth Day 6:00</c:v>
                </c:pt>
                <c:pt idx="79">
                  <c:v>Fourth Day 7:00</c:v>
                </c:pt>
                <c:pt idx="80">
                  <c:v>Fourth Day 8:00</c:v>
                </c:pt>
                <c:pt idx="81">
                  <c:v>Fourth Day 9:00</c:v>
                </c:pt>
                <c:pt idx="82">
                  <c:v>Fourth Day 10:00</c:v>
                </c:pt>
                <c:pt idx="83">
                  <c:v>Fourth Day 11:00</c:v>
                </c:pt>
                <c:pt idx="84">
                  <c:v>Fourth Day 12:00</c:v>
                </c:pt>
                <c:pt idx="85">
                  <c:v>Fourth Day 13:00</c:v>
                </c:pt>
                <c:pt idx="86">
                  <c:v>Fourth Day 14:00</c:v>
                </c:pt>
                <c:pt idx="87">
                  <c:v>Fourth Day 15:00</c:v>
                </c:pt>
                <c:pt idx="88">
                  <c:v>Fourth Day 16:00</c:v>
                </c:pt>
                <c:pt idx="89">
                  <c:v>Fourth Day 17:00</c:v>
                </c:pt>
                <c:pt idx="90">
                  <c:v>Fourth Day 18:00</c:v>
                </c:pt>
                <c:pt idx="91">
                  <c:v>Fourth Day 19:00</c:v>
                </c:pt>
                <c:pt idx="92">
                  <c:v>Fourth Day 20:00</c:v>
                </c:pt>
                <c:pt idx="93">
                  <c:v>Fourth Day 21:00</c:v>
                </c:pt>
                <c:pt idx="94">
                  <c:v>Fourth Day 22:00</c:v>
                </c:pt>
                <c:pt idx="95">
                  <c:v>Fourth Day 23:00</c:v>
                </c:pt>
              </c:strCache>
            </c:strRef>
          </c:cat>
          <c:val>
            <c:numRef>
              <c:f>Past_Storms_Non_IRR_Outages!$G$2:$G$98</c:f>
              <c:numCache>
                <c:formatCode>General</c:formatCode>
                <c:ptCount val="97"/>
                <c:pt idx="0">
                  <c:v>13189</c:v>
                </c:pt>
                <c:pt idx="1">
                  <c:v>13125</c:v>
                </c:pt>
                <c:pt idx="2">
                  <c:v>13197</c:v>
                </c:pt>
                <c:pt idx="3">
                  <c:v>13298</c:v>
                </c:pt>
                <c:pt idx="4">
                  <c:v>13259</c:v>
                </c:pt>
                <c:pt idx="5">
                  <c:v>13069</c:v>
                </c:pt>
                <c:pt idx="6">
                  <c:v>13070</c:v>
                </c:pt>
                <c:pt idx="7">
                  <c:v>12748</c:v>
                </c:pt>
                <c:pt idx="8">
                  <c:v>12569</c:v>
                </c:pt>
                <c:pt idx="9">
                  <c:v>13005</c:v>
                </c:pt>
                <c:pt idx="10">
                  <c:v>13185</c:v>
                </c:pt>
                <c:pt idx="11">
                  <c:v>13741</c:v>
                </c:pt>
                <c:pt idx="12">
                  <c:v>14011</c:v>
                </c:pt>
                <c:pt idx="13">
                  <c:v>13331</c:v>
                </c:pt>
                <c:pt idx="14">
                  <c:v>13110</c:v>
                </c:pt>
                <c:pt idx="15">
                  <c:v>14074</c:v>
                </c:pt>
                <c:pt idx="16">
                  <c:v>14458</c:v>
                </c:pt>
                <c:pt idx="17">
                  <c:v>14561</c:v>
                </c:pt>
                <c:pt idx="18">
                  <c:v>13312</c:v>
                </c:pt>
                <c:pt idx="19">
                  <c:v>13335</c:v>
                </c:pt>
                <c:pt idx="20">
                  <c:v>13738</c:v>
                </c:pt>
                <c:pt idx="21">
                  <c:v>13860</c:v>
                </c:pt>
                <c:pt idx="22">
                  <c:v>13637</c:v>
                </c:pt>
                <c:pt idx="23">
                  <c:v>14042</c:v>
                </c:pt>
                <c:pt idx="24">
                  <c:v>14968</c:v>
                </c:pt>
                <c:pt idx="25">
                  <c:v>16704</c:v>
                </c:pt>
                <c:pt idx="26">
                  <c:v>20386</c:v>
                </c:pt>
                <c:pt idx="27">
                  <c:v>23727</c:v>
                </c:pt>
                <c:pt idx="28">
                  <c:v>24342</c:v>
                </c:pt>
                <c:pt idx="29">
                  <c:v>25368</c:v>
                </c:pt>
                <c:pt idx="30">
                  <c:v>28576</c:v>
                </c:pt>
                <c:pt idx="31">
                  <c:v>29691</c:v>
                </c:pt>
                <c:pt idx="32">
                  <c:v>30924</c:v>
                </c:pt>
                <c:pt idx="33">
                  <c:v>31098</c:v>
                </c:pt>
                <c:pt idx="34">
                  <c:v>30811</c:v>
                </c:pt>
                <c:pt idx="35">
                  <c:v>30755</c:v>
                </c:pt>
                <c:pt idx="36">
                  <c:v>30976</c:v>
                </c:pt>
                <c:pt idx="37">
                  <c:v>30932</c:v>
                </c:pt>
                <c:pt idx="38">
                  <c:v>31467</c:v>
                </c:pt>
                <c:pt idx="39">
                  <c:v>31694</c:v>
                </c:pt>
                <c:pt idx="40">
                  <c:v>31790</c:v>
                </c:pt>
                <c:pt idx="41">
                  <c:v>31977</c:v>
                </c:pt>
                <c:pt idx="42">
                  <c:v>31988</c:v>
                </c:pt>
                <c:pt idx="43">
                  <c:v>30730</c:v>
                </c:pt>
                <c:pt idx="44">
                  <c:v>31045</c:v>
                </c:pt>
                <c:pt idx="45">
                  <c:v>30345</c:v>
                </c:pt>
                <c:pt idx="46">
                  <c:v>31768</c:v>
                </c:pt>
                <c:pt idx="47">
                  <c:v>32524</c:v>
                </c:pt>
                <c:pt idx="48">
                  <c:v>30378</c:v>
                </c:pt>
                <c:pt idx="49">
                  <c:v>32477</c:v>
                </c:pt>
                <c:pt idx="50">
                  <c:v>32308</c:v>
                </c:pt>
                <c:pt idx="51">
                  <c:v>32069</c:v>
                </c:pt>
                <c:pt idx="52">
                  <c:v>32596</c:v>
                </c:pt>
                <c:pt idx="53">
                  <c:v>32194</c:v>
                </c:pt>
                <c:pt idx="54">
                  <c:v>31810</c:v>
                </c:pt>
                <c:pt idx="55">
                  <c:v>32645</c:v>
                </c:pt>
                <c:pt idx="56">
                  <c:v>32822</c:v>
                </c:pt>
                <c:pt idx="57">
                  <c:v>31933</c:v>
                </c:pt>
                <c:pt idx="58">
                  <c:v>30759</c:v>
                </c:pt>
                <c:pt idx="59">
                  <c:v>31341</c:v>
                </c:pt>
                <c:pt idx="60">
                  <c:v>31353</c:v>
                </c:pt>
                <c:pt idx="61">
                  <c:v>32840</c:v>
                </c:pt>
                <c:pt idx="62">
                  <c:v>31437</c:v>
                </c:pt>
                <c:pt idx="63">
                  <c:v>31437</c:v>
                </c:pt>
                <c:pt idx="64">
                  <c:v>30833</c:v>
                </c:pt>
                <c:pt idx="65">
                  <c:v>31287</c:v>
                </c:pt>
                <c:pt idx="66">
                  <c:v>30452</c:v>
                </c:pt>
                <c:pt idx="67">
                  <c:v>30345</c:v>
                </c:pt>
                <c:pt idx="68">
                  <c:v>30284</c:v>
                </c:pt>
                <c:pt idx="69">
                  <c:v>30318</c:v>
                </c:pt>
                <c:pt idx="70">
                  <c:v>30161</c:v>
                </c:pt>
                <c:pt idx="71">
                  <c:v>29881</c:v>
                </c:pt>
                <c:pt idx="72">
                  <c:v>30151</c:v>
                </c:pt>
                <c:pt idx="73">
                  <c:v>29229</c:v>
                </c:pt>
                <c:pt idx="74">
                  <c:v>29133</c:v>
                </c:pt>
                <c:pt idx="75">
                  <c:v>29392</c:v>
                </c:pt>
                <c:pt idx="76">
                  <c:v>29458</c:v>
                </c:pt>
                <c:pt idx="77">
                  <c:v>30290</c:v>
                </c:pt>
                <c:pt idx="78">
                  <c:v>30157</c:v>
                </c:pt>
                <c:pt idx="79">
                  <c:v>29941</c:v>
                </c:pt>
                <c:pt idx="80">
                  <c:v>30059</c:v>
                </c:pt>
                <c:pt idx="81">
                  <c:v>30496</c:v>
                </c:pt>
                <c:pt idx="82">
                  <c:v>31701</c:v>
                </c:pt>
                <c:pt idx="83">
                  <c:v>32028</c:v>
                </c:pt>
                <c:pt idx="84">
                  <c:v>30293</c:v>
                </c:pt>
                <c:pt idx="85">
                  <c:v>29217</c:v>
                </c:pt>
                <c:pt idx="86">
                  <c:v>29356</c:v>
                </c:pt>
                <c:pt idx="87">
                  <c:v>28434</c:v>
                </c:pt>
                <c:pt idx="88">
                  <c:v>27022</c:v>
                </c:pt>
                <c:pt idx="89">
                  <c:v>26946</c:v>
                </c:pt>
                <c:pt idx="90">
                  <c:v>26952</c:v>
                </c:pt>
                <c:pt idx="91">
                  <c:v>26707</c:v>
                </c:pt>
                <c:pt idx="92">
                  <c:v>26259</c:v>
                </c:pt>
                <c:pt idx="93">
                  <c:v>26191</c:v>
                </c:pt>
                <c:pt idx="94">
                  <c:v>25006</c:v>
                </c:pt>
                <c:pt idx="95">
                  <c:v>24118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0-4586-A54A-EFBF4D7CB905}"/>
            </c:ext>
          </c:extLst>
        </c:ser>
        <c:ser>
          <c:idx val="1"/>
          <c:order val="1"/>
          <c:tx>
            <c:strRef>
              <c:f>Past_Storms_Non_IRR_Outages!$M$1</c:f>
              <c:strCache>
                <c:ptCount val="1"/>
                <c:pt idx="0">
                  <c:v>Elliott Total Non-IRR Outages</c:v>
                </c:pt>
              </c:strCache>
            </c:strRef>
          </c:tx>
          <c:spPr>
            <a:ln w="28575" cap="rnd">
              <a:solidFill>
                <a:srgbClr val="D620AF"/>
              </a:solidFill>
              <a:round/>
            </a:ln>
            <a:effectLst/>
          </c:spPr>
          <c:marker>
            <c:symbol val="none"/>
          </c:marker>
          <c:cat>
            <c:strRef>
              <c:f>Past_Storms_Non_IRR_Outages!$A$2:$A$98</c:f>
              <c:strCache>
                <c:ptCount val="96"/>
                <c:pt idx="0">
                  <c:v>First Day 00:00</c:v>
                </c:pt>
                <c:pt idx="1">
                  <c:v>First Day 1:00</c:v>
                </c:pt>
                <c:pt idx="2">
                  <c:v>First Day 2:00</c:v>
                </c:pt>
                <c:pt idx="3">
                  <c:v>First Day 3:00</c:v>
                </c:pt>
                <c:pt idx="4">
                  <c:v>First Day 4:00</c:v>
                </c:pt>
                <c:pt idx="5">
                  <c:v>First Day 5:00</c:v>
                </c:pt>
                <c:pt idx="6">
                  <c:v>First Day 6:00</c:v>
                </c:pt>
                <c:pt idx="7">
                  <c:v>First Day 7:00</c:v>
                </c:pt>
                <c:pt idx="8">
                  <c:v>First Day 8:00</c:v>
                </c:pt>
                <c:pt idx="9">
                  <c:v>First Day 9:00</c:v>
                </c:pt>
                <c:pt idx="10">
                  <c:v>First Day 10:00</c:v>
                </c:pt>
                <c:pt idx="11">
                  <c:v>First Day 11:00</c:v>
                </c:pt>
                <c:pt idx="12">
                  <c:v>First Day 12:00</c:v>
                </c:pt>
                <c:pt idx="13">
                  <c:v>First Day 13:00</c:v>
                </c:pt>
                <c:pt idx="14">
                  <c:v>First Day 14:00</c:v>
                </c:pt>
                <c:pt idx="15">
                  <c:v>First Day 15:00</c:v>
                </c:pt>
                <c:pt idx="16">
                  <c:v>First Day 16:00</c:v>
                </c:pt>
                <c:pt idx="17">
                  <c:v>First Day 17:00</c:v>
                </c:pt>
                <c:pt idx="18">
                  <c:v>First Day 18:00</c:v>
                </c:pt>
                <c:pt idx="19">
                  <c:v>First Day 19:00</c:v>
                </c:pt>
                <c:pt idx="20">
                  <c:v>First Day 20:00</c:v>
                </c:pt>
                <c:pt idx="21">
                  <c:v>First Day 21:00</c:v>
                </c:pt>
                <c:pt idx="22">
                  <c:v>First Day 22:00</c:v>
                </c:pt>
                <c:pt idx="23">
                  <c:v>First Day 23:00</c:v>
                </c:pt>
                <c:pt idx="24">
                  <c:v>Second Day 00:00</c:v>
                </c:pt>
                <c:pt idx="25">
                  <c:v>Second Day 1:00</c:v>
                </c:pt>
                <c:pt idx="26">
                  <c:v>Second Day 2:00</c:v>
                </c:pt>
                <c:pt idx="27">
                  <c:v>Second Day 3:00</c:v>
                </c:pt>
                <c:pt idx="28">
                  <c:v>Second Day 4:00</c:v>
                </c:pt>
                <c:pt idx="29">
                  <c:v>Second Day 5:00</c:v>
                </c:pt>
                <c:pt idx="30">
                  <c:v>Second Day 6:00</c:v>
                </c:pt>
                <c:pt idx="31">
                  <c:v>Second Day 7:00</c:v>
                </c:pt>
                <c:pt idx="32">
                  <c:v>Second Day 8:00</c:v>
                </c:pt>
                <c:pt idx="33">
                  <c:v>Second Day 9:00</c:v>
                </c:pt>
                <c:pt idx="34">
                  <c:v>Second Day 10:00</c:v>
                </c:pt>
                <c:pt idx="35">
                  <c:v>Second Day 11:00</c:v>
                </c:pt>
                <c:pt idx="36">
                  <c:v>Second Day 12:00</c:v>
                </c:pt>
                <c:pt idx="37">
                  <c:v>Second Day 13:00</c:v>
                </c:pt>
                <c:pt idx="38">
                  <c:v>Second Day 14:00</c:v>
                </c:pt>
                <c:pt idx="39">
                  <c:v>Second Day 15:00</c:v>
                </c:pt>
                <c:pt idx="40">
                  <c:v>Second Day 16:00</c:v>
                </c:pt>
                <c:pt idx="41">
                  <c:v>Second Day 17:00</c:v>
                </c:pt>
                <c:pt idx="42">
                  <c:v>Second Day 18:00</c:v>
                </c:pt>
                <c:pt idx="43">
                  <c:v>Second Day 19:00</c:v>
                </c:pt>
                <c:pt idx="44">
                  <c:v>Second Day 20:00</c:v>
                </c:pt>
                <c:pt idx="45">
                  <c:v>Second Day 21:00</c:v>
                </c:pt>
                <c:pt idx="46">
                  <c:v>Second Day 22:00</c:v>
                </c:pt>
                <c:pt idx="47">
                  <c:v>Second Day 23:00</c:v>
                </c:pt>
                <c:pt idx="48">
                  <c:v>Third Day 00:00</c:v>
                </c:pt>
                <c:pt idx="49">
                  <c:v>Third Day 1:00</c:v>
                </c:pt>
                <c:pt idx="50">
                  <c:v>Third Day 2:00</c:v>
                </c:pt>
                <c:pt idx="51">
                  <c:v>Third Day 3:00</c:v>
                </c:pt>
                <c:pt idx="52">
                  <c:v>Third Day 4:00</c:v>
                </c:pt>
                <c:pt idx="53">
                  <c:v>Third Day 5:00</c:v>
                </c:pt>
                <c:pt idx="54">
                  <c:v>Third Day 6:00</c:v>
                </c:pt>
                <c:pt idx="55">
                  <c:v>Third Day 7:00</c:v>
                </c:pt>
                <c:pt idx="56">
                  <c:v>Third Day 8:00</c:v>
                </c:pt>
                <c:pt idx="57">
                  <c:v>Third Day 9:00</c:v>
                </c:pt>
                <c:pt idx="58">
                  <c:v>Third Day 10:00</c:v>
                </c:pt>
                <c:pt idx="59">
                  <c:v>Third Day 11:00</c:v>
                </c:pt>
                <c:pt idx="60">
                  <c:v>Third Day 12:00</c:v>
                </c:pt>
                <c:pt idx="61">
                  <c:v>Third Day 13:00</c:v>
                </c:pt>
                <c:pt idx="62">
                  <c:v>Third Day 14:00</c:v>
                </c:pt>
                <c:pt idx="63">
                  <c:v>Third Day 15:00</c:v>
                </c:pt>
                <c:pt idx="64">
                  <c:v>Third Day 16:00</c:v>
                </c:pt>
                <c:pt idx="65">
                  <c:v>Third Day 17:00</c:v>
                </c:pt>
                <c:pt idx="66">
                  <c:v>Third Day 18:00</c:v>
                </c:pt>
                <c:pt idx="67">
                  <c:v>Third Day 19:00</c:v>
                </c:pt>
                <c:pt idx="68">
                  <c:v>Third Day 20:00</c:v>
                </c:pt>
                <c:pt idx="69">
                  <c:v>Third Day 21:00</c:v>
                </c:pt>
                <c:pt idx="70">
                  <c:v>Third Day 22:00</c:v>
                </c:pt>
                <c:pt idx="71">
                  <c:v>Third Day 23:00</c:v>
                </c:pt>
                <c:pt idx="72">
                  <c:v>Fourth Day 00:00</c:v>
                </c:pt>
                <c:pt idx="73">
                  <c:v>Fourth Day 1:00</c:v>
                </c:pt>
                <c:pt idx="74">
                  <c:v>Fourth Day 2:00</c:v>
                </c:pt>
                <c:pt idx="75">
                  <c:v>Fourth Day 3:00</c:v>
                </c:pt>
                <c:pt idx="76">
                  <c:v>Fourth Day 4:00</c:v>
                </c:pt>
                <c:pt idx="77">
                  <c:v>Fourth Day 5:00</c:v>
                </c:pt>
                <c:pt idx="78">
                  <c:v>Fourth Day 6:00</c:v>
                </c:pt>
                <c:pt idx="79">
                  <c:v>Fourth Day 7:00</c:v>
                </c:pt>
                <c:pt idx="80">
                  <c:v>Fourth Day 8:00</c:v>
                </c:pt>
                <c:pt idx="81">
                  <c:v>Fourth Day 9:00</c:v>
                </c:pt>
                <c:pt idx="82">
                  <c:v>Fourth Day 10:00</c:v>
                </c:pt>
                <c:pt idx="83">
                  <c:v>Fourth Day 11:00</c:v>
                </c:pt>
                <c:pt idx="84">
                  <c:v>Fourth Day 12:00</c:v>
                </c:pt>
                <c:pt idx="85">
                  <c:v>Fourth Day 13:00</c:v>
                </c:pt>
                <c:pt idx="86">
                  <c:v>Fourth Day 14:00</c:v>
                </c:pt>
                <c:pt idx="87">
                  <c:v>Fourth Day 15:00</c:v>
                </c:pt>
                <c:pt idx="88">
                  <c:v>Fourth Day 16:00</c:v>
                </c:pt>
                <c:pt idx="89">
                  <c:v>Fourth Day 17:00</c:v>
                </c:pt>
                <c:pt idx="90">
                  <c:v>Fourth Day 18:00</c:v>
                </c:pt>
                <c:pt idx="91">
                  <c:v>Fourth Day 19:00</c:v>
                </c:pt>
                <c:pt idx="92">
                  <c:v>Fourth Day 20:00</c:v>
                </c:pt>
                <c:pt idx="93">
                  <c:v>Fourth Day 21:00</c:v>
                </c:pt>
                <c:pt idx="94">
                  <c:v>Fourth Day 22:00</c:v>
                </c:pt>
                <c:pt idx="95">
                  <c:v>Fourth Day 23:00</c:v>
                </c:pt>
              </c:strCache>
            </c:strRef>
          </c:cat>
          <c:val>
            <c:numRef>
              <c:f>Past_Storms_Non_IRR_Outages!$M$2:$M$98</c:f>
              <c:numCache>
                <c:formatCode>General</c:formatCode>
                <c:ptCount val="97"/>
                <c:pt idx="0">
                  <c:v>7924</c:v>
                </c:pt>
                <c:pt idx="1">
                  <c:v>8875</c:v>
                </c:pt>
                <c:pt idx="2">
                  <c:v>9560</c:v>
                </c:pt>
                <c:pt idx="3">
                  <c:v>9560</c:v>
                </c:pt>
                <c:pt idx="4">
                  <c:v>9560</c:v>
                </c:pt>
                <c:pt idx="5">
                  <c:v>8537</c:v>
                </c:pt>
                <c:pt idx="6">
                  <c:v>8537</c:v>
                </c:pt>
                <c:pt idx="7">
                  <c:v>7897</c:v>
                </c:pt>
                <c:pt idx="8">
                  <c:v>7862</c:v>
                </c:pt>
                <c:pt idx="9">
                  <c:v>8283</c:v>
                </c:pt>
                <c:pt idx="10">
                  <c:v>8801</c:v>
                </c:pt>
                <c:pt idx="11">
                  <c:v>7851</c:v>
                </c:pt>
                <c:pt idx="12">
                  <c:v>7132</c:v>
                </c:pt>
                <c:pt idx="13">
                  <c:v>7675</c:v>
                </c:pt>
                <c:pt idx="14">
                  <c:v>7377</c:v>
                </c:pt>
                <c:pt idx="15">
                  <c:v>7377</c:v>
                </c:pt>
                <c:pt idx="16">
                  <c:v>7166</c:v>
                </c:pt>
                <c:pt idx="17">
                  <c:v>7439</c:v>
                </c:pt>
                <c:pt idx="18">
                  <c:v>7419</c:v>
                </c:pt>
                <c:pt idx="19">
                  <c:v>7187</c:v>
                </c:pt>
                <c:pt idx="20">
                  <c:v>7429</c:v>
                </c:pt>
                <c:pt idx="21">
                  <c:v>7518</c:v>
                </c:pt>
                <c:pt idx="22">
                  <c:v>8076</c:v>
                </c:pt>
                <c:pt idx="23">
                  <c:v>8778</c:v>
                </c:pt>
                <c:pt idx="24">
                  <c:v>9040</c:v>
                </c:pt>
                <c:pt idx="25">
                  <c:v>10042</c:v>
                </c:pt>
                <c:pt idx="26">
                  <c:v>9775</c:v>
                </c:pt>
                <c:pt idx="27">
                  <c:v>11067</c:v>
                </c:pt>
                <c:pt idx="28">
                  <c:v>11762</c:v>
                </c:pt>
                <c:pt idx="29">
                  <c:v>13701</c:v>
                </c:pt>
                <c:pt idx="30">
                  <c:v>14090</c:v>
                </c:pt>
                <c:pt idx="31">
                  <c:v>13744</c:v>
                </c:pt>
                <c:pt idx="32">
                  <c:v>14054</c:v>
                </c:pt>
                <c:pt idx="33">
                  <c:v>13999</c:v>
                </c:pt>
                <c:pt idx="34">
                  <c:v>12359</c:v>
                </c:pt>
                <c:pt idx="35">
                  <c:v>12077</c:v>
                </c:pt>
                <c:pt idx="36">
                  <c:v>13012</c:v>
                </c:pt>
                <c:pt idx="37">
                  <c:v>13465</c:v>
                </c:pt>
                <c:pt idx="38">
                  <c:v>13713</c:v>
                </c:pt>
                <c:pt idx="39">
                  <c:v>12926</c:v>
                </c:pt>
                <c:pt idx="40">
                  <c:v>11647</c:v>
                </c:pt>
                <c:pt idx="41">
                  <c:v>11418</c:v>
                </c:pt>
                <c:pt idx="42">
                  <c:v>10939</c:v>
                </c:pt>
                <c:pt idx="43">
                  <c:v>10520</c:v>
                </c:pt>
                <c:pt idx="44">
                  <c:v>10373</c:v>
                </c:pt>
                <c:pt idx="45">
                  <c:v>10129</c:v>
                </c:pt>
                <c:pt idx="46">
                  <c:v>10083</c:v>
                </c:pt>
                <c:pt idx="47">
                  <c:v>10118</c:v>
                </c:pt>
                <c:pt idx="48">
                  <c:v>10580</c:v>
                </c:pt>
                <c:pt idx="49">
                  <c:v>10479</c:v>
                </c:pt>
                <c:pt idx="50">
                  <c:v>10479</c:v>
                </c:pt>
                <c:pt idx="51">
                  <c:v>10960</c:v>
                </c:pt>
                <c:pt idx="52">
                  <c:v>10800</c:v>
                </c:pt>
                <c:pt idx="53">
                  <c:v>11101</c:v>
                </c:pt>
                <c:pt idx="54">
                  <c:v>11103</c:v>
                </c:pt>
                <c:pt idx="55">
                  <c:v>10573</c:v>
                </c:pt>
                <c:pt idx="56">
                  <c:v>10680</c:v>
                </c:pt>
                <c:pt idx="57">
                  <c:v>10647</c:v>
                </c:pt>
                <c:pt idx="58">
                  <c:v>11024</c:v>
                </c:pt>
                <c:pt idx="59">
                  <c:v>11714</c:v>
                </c:pt>
                <c:pt idx="60">
                  <c:v>11714</c:v>
                </c:pt>
                <c:pt idx="61">
                  <c:v>11745</c:v>
                </c:pt>
                <c:pt idx="62">
                  <c:v>11495</c:v>
                </c:pt>
                <c:pt idx="63">
                  <c:v>11930</c:v>
                </c:pt>
                <c:pt idx="64">
                  <c:v>11805</c:v>
                </c:pt>
                <c:pt idx="65">
                  <c:v>11780</c:v>
                </c:pt>
                <c:pt idx="66">
                  <c:v>11225</c:v>
                </c:pt>
                <c:pt idx="67">
                  <c:v>11308</c:v>
                </c:pt>
                <c:pt idx="68">
                  <c:v>11633</c:v>
                </c:pt>
                <c:pt idx="69">
                  <c:v>11633</c:v>
                </c:pt>
                <c:pt idx="70">
                  <c:v>11464</c:v>
                </c:pt>
                <c:pt idx="71">
                  <c:v>11620</c:v>
                </c:pt>
                <c:pt idx="72">
                  <c:v>10926</c:v>
                </c:pt>
                <c:pt idx="73">
                  <c:v>10389</c:v>
                </c:pt>
                <c:pt idx="74">
                  <c:v>10576</c:v>
                </c:pt>
                <c:pt idx="75">
                  <c:v>10766</c:v>
                </c:pt>
                <c:pt idx="76">
                  <c:v>10766</c:v>
                </c:pt>
                <c:pt idx="77">
                  <c:v>11156</c:v>
                </c:pt>
                <c:pt idx="78">
                  <c:v>11156</c:v>
                </c:pt>
                <c:pt idx="79">
                  <c:v>11693</c:v>
                </c:pt>
                <c:pt idx="80">
                  <c:v>11703</c:v>
                </c:pt>
                <c:pt idx="81">
                  <c:v>11251</c:v>
                </c:pt>
                <c:pt idx="82">
                  <c:v>11703</c:v>
                </c:pt>
                <c:pt idx="83">
                  <c:v>11656</c:v>
                </c:pt>
                <c:pt idx="84">
                  <c:v>11890</c:v>
                </c:pt>
                <c:pt idx="85">
                  <c:v>12030</c:v>
                </c:pt>
                <c:pt idx="86">
                  <c:v>12278</c:v>
                </c:pt>
                <c:pt idx="87">
                  <c:v>11823</c:v>
                </c:pt>
                <c:pt idx="88">
                  <c:v>12016</c:v>
                </c:pt>
                <c:pt idx="89">
                  <c:v>11835</c:v>
                </c:pt>
                <c:pt idx="90">
                  <c:v>11955</c:v>
                </c:pt>
                <c:pt idx="91">
                  <c:v>12490</c:v>
                </c:pt>
                <c:pt idx="92">
                  <c:v>12490</c:v>
                </c:pt>
                <c:pt idx="93">
                  <c:v>12203</c:v>
                </c:pt>
                <c:pt idx="94">
                  <c:v>12533</c:v>
                </c:pt>
                <c:pt idx="95">
                  <c:v>12543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0-4586-A54A-EFBF4D7CB905}"/>
            </c:ext>
          </c:extLst>
        </c:ser>
        <c:ser>
          <c:idx val="2"/>
          <c:order val="2"/>
          <c:tx>
            <c:strRef>
              <c:f>Past_Storms_Non_IRR_Outages!$S$1</c:f>
              <c:strCache>
                <c:ptCount val="1"/>
                <c:pt idx="0">
                  <c:v>Heather Total Non-IRR Outages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Past_Storms_Non_IRR_Outages!$A$2:$A$98</c:f>
              <c:strCache>
                <c:ptCount val="96"/>
                <c:pt idx="0">
                  <c:v>First Day 00:00</c:v>
                </c:pt>
                <c:pt idx="1">
                  <c:v>First Day 1:00</c:v>
                </c:pt>
                <c:pt idx="2">
                  <c:v>First Day 2:00</c:v>
                </c:pt>
                <c:pt idx="3">
                  <c:v>First Day 3:00</c:v>
                </c:pt>
                <c:pt idx="4">
                  <c:v>First Day 4:00</c:v>
                </c:pt>
                <c:pt idx="5">
                  <c:v>First Day 5:00</c:v>
                </c:pt>
                <c:pt idx="6">
                  <c:v>First Day 6:00</c:v>
                </c:pt>
                <c:pt idx="7">
                  <c:v>First Day 7:00</c:v>
                </c:pt>
                <c:pt idx="8">
                  <c:v>First Day 8:00</c:v>
                </c:pt>
                <c:pt idx="9">
                  <c:v>First Day 9:00</c:v>
                </c:pt>
                <c:pt idx="10">
                  <c:v>First Day 10:00</c:v>
                </c:pt>
                <c:pt idx="11">
                  <c:v>First Day 11:00</c:v>
                </c:pt>
                <c:pt idx="12">
                  <c:v>First Day 12:00</c:v>
                </c:pt>
                <c:pt idx="13">
                  <c:v>First Day 13:00</c:v>
                </c:pt>
                <c:pt idx="14">
                  <c:v>First Day 14:00</c:v>
                </c:pt>
                <c:pt idx="15">
                  <c:v>First Day 15:00</c:v>
                </c:pt>
                <c:pt idx="16">
                  <c:v>First Day 16:00</c:v>
                </c:pt>
                <c:pt idx="17">
                  <c:v>First Day 17:00</c:v>
                </c:pt>
                <c:pt idx="18">
                  <c:v>First Day 18:00</c:v>
                </c:pt>
                <c:pt idx="19">
                  <c:v>First Day 19:00</c:v>
                </c:pt>
                <c:pt idx="20">
                  <c:v>First Day 20:00</c:v>
                </c:pt>
                <c:pt idx="21">
                  <c:v>First Day 21:00</c:v>
                </c:pt>
                <c:pt idx="22">
                  <c:v>First Day 22:00</c:v>
                </c:pt>
                <c:pt idx="23">
                  <c:v>First Day 23:00</c:v>
                </c:pt>
                <c:pt idx="24">
                  <c:v>Second Day 00:00</c:v>
                </c:pt>
                <c:pt idx="25">
                  <c:v>Second Day 1:00</c:v>
                </c:pt>
                <c:pt idx="26">
                  <c:v>Second Day 2:00</c:v>
                </c:pt>
                <c:pt idx="27">
                  <c:v>Second Day 3:00</c:v>
                </c:pt>
                <c:pt idx="28">
                  <c:v>Second Day 4:00</c:v>
                </c:pt>
                <c:pt idx="29">
                  <c:v>Second Day 5:00</c:v>
                </c:pt>
                <c:pt idx="30">
                  <c:v>Second Day 6:00</c:v>
                </c:pt>
                <c:pt idx="31">
                  <c:v>Second Day 7:00</c:v>
                </c:pt>
                <c:pt idx="32">
                  <c:v>Second Day 8:00</c:v>
                </c:pt>
                <c:pt idx="33">
                  <c:v>Second Day 9:00</c:v>
                </c:pt>
                <c:pt idx="34">
                  <c:v>Second Day 10:00</c:v>
                </c:pt>
                <c:pt idx="35">
                  <c:v>Second Day 11:00</c:v>
                </c:pt>
                <c:pt idx="36">
                  <c:v>Second Day 12:00</c:v>
                </c:pt>
                <c:pt idx="37">
                  <c:v>Second Day 13:00</c:v>
                </c:pt>
                <c:pt idx="38">
                  <c:v>Second Day 14:00</c:v>
                </c:pt>
                <c:pt idx="39">
                  <c:v>Second Day 15:00</c:v>
                </c:pt>
                <c:pt idx="40">
                  <c:v>Second Day 16:00</c:v>
                </c:pt>
                <c:pt idx="41">
                  <c:v>Second Day 17:00</c:v>
                </c:pt>
                <c:pt idx="42">
                  <c:v>Second Day 18:00</c:v>
                </c:pt>
                <c:pt idx="43">
                  <c:v>Second Day 19:00</c:v>
                </c:pt>
                <c:pt idx="44">
                  <c:v>Second Day 20:00</c:v>
                </c:pt>
                <c:pt idx="45">
                  <c:v>Second Day 21:00</c:v>
                </c:pt>
                <c:pt idx="46">
                  <c:v>Second Day 22:00</c:v>
                </c:pt>
                <c:pt idx="47">
                  <c:v>Second Day 23:00</c:v>
                </c:pt>
                <c:pt idx="48">
                  <c:v>Third Day 00:00</c:v>
                </c:pt>
                <c:pt idx="49">
                  <c:v>Third Day 1:00</c:v>
                </c:pt>
                <c:pt idx="50">
                  <c:v>Third Day 2:00</c:v>
                </c:pt>
                <c:pt idx="51">
                  <c:v>Third Day 3:00</c:v>
                </c:pt>
                <c:pt idx="52">
                  <c:v>Third Day 4:00</c:v>
                </c:pt>
                <c:pt idx="53">
                  <c:v>Third Day 5:00</c:v>
                </c:pt>
                <c:pt idx="54">
                  <c:v>Third Day 6:00</c:v>
                </c:pt>
                <c:pt idx="55">
                  <c:v>Third Day 7:00</c:v>
                </c:pt>
                <c:pt idx="56">
                  <c:v>Third Day 8:00</c:v>
                </c:pt>
                <c:pt idx="57">
                  <c:v>Third Day 9:00</c:v>
                </c:pt>
                <c:pt idx="58">
                  <c:v>Third Day 10:00</c:v>
                </c:pt>
                <c:pt idx="59">
                  <c:v>Third Day 11:00</c:v>
                </c:pt>
                <c:pt idx="60">
                  <c:v>Third Day 12:00</c:v>
                </c:pt>
                <c:pt idx="61">
                  <c:v>Third Day 13:00</c:v>
                </c:pt>
                <c:pt idx="62">
                  <c:v>Third Day 14:00</c:v>
                </c:pt>
                <c:pt idx="63">
                  <c:v>Third Day 15:00</c:v>
                </c:pt>
                <c:pt idx="64">
                  <c:v>Third Day 16:00</c:v>
                </c:pt>
                <c:pt idx="65">
                  <c:v>Third Day 17:00</c:v>
                </c:pt>
                <c:pt idx="66">
                  <c:v>Third Day 18:00</c:v>
                </c:pt>
                <c:pt idx="67">
                  <c:v>Third Day 19:00</c:v>
                </c:pt>
                <c:pt idx="68">
                  <c:v>Third Day 20:00</c:v>
                </c:pt>
                <c:pt idx="69">
                  <c:v>Third Day 21:00</c:v>
                </c:pt>
                <c:pt idx="70">
                  <c:v>Third Day 22:00</c:v>
                </c:pt>
                <c:pt idx="71">
                  <c:v>Third Day 23:00</c:v>
                </c:pt>
                <c:pt idx="72">
                  <c:v>Fourth Day 00:00</c:v>
                </c:pt>
                <c:pt idx="73">
                  <c:v>Fourth Day 1:00</c:v>
                </c:pt>
                <c:pt idx="74">
                  <c:v>Fourth Day 2:00</c:v>
                </c:pt>
                <c:pt idx="75">
                  <c:v>Fourth Day 3:00</c:v>
                </c:pt>
                <c:pt idx="76">
                  <c:v>Fourth Day 4:00</c:v>
                </c:pt>
                <c:pt idx="77">
                  <c:v>Fourth Day 5:00</c:v>
                </c:pt>
                <c:pt idx="78">
                  <c:v>Fourth Day 6:00</c:v>
                </c:pt>
                <c:pt idx="79">
                  <c:v>Fourth Day 7:00</c:v>
                </c:pt>
                <c:pt idx="80">
                  <c:v>Fourth Day 8:00</c:v>
                </c:pt>
                <c:pt idx="81">
                  <c:v>Fourth Day 9:00</c:v>
                </c:pt>
                <c:pt idx="82">
                  <c:v>Fourth Day 10:00</c:v>
                </c:pt>
                <c:pt idx="83">
                  <c:v>Fourth Day 11:00</c:v>
                </c:pt>
                <c:pt idx="84">
                  <c:v>Fourth Day 12:00</c:v>
                </c:pt>
                <c:pt idx="85">
                  <c:v>Fourth Day 13:00</c:v>
                </c:pt>
                <c:pt idx="86">
                  <c:v>Fourth Day 14:00</c:v>
                </c:pt>
                <c:pt idx="87">
                  <c:v>Fourth Day 15:00</c:v>
                </c:pt>
                <c:pt idx="88">
                  <c:v>Fourth Day 16:00</c:v>
                </c:pt>
                <c:pt idx="89">
                  <c:v>Fourth Day 17:00</c:v>
                </c:pt>
                <c:pt idx="90">
                  <c:v>Fourth Day 18:00</c:v>
                </c:pt>
                <c:pt idx="91">
                  <c:v>Fourth Day 19:00</c:v>
                </c:pt>
                <c:pt idx="92">
                  <c:v>Fourth Day 20:00</c:v>
                </c:pt>
                <c:pt idx="93">
                  <c:v>Fourth Day 21:00</c:v>
                </c:pt>
                <c:pt idx="94">
                  <c:v>Fourth Day 22:00</c:v>
                </c:pt>
                <c:pt idx="95">
                  <c:v>Fourth Day 23:00</c:v>
                </c:pt>
              </c:strCache>
            </c:strRef>
          </c:cat>
          <c:val>
            <c:numRef>
              <c:f>Past_Storms_Non_IRR_Outages!$S$2:$S$98</c:f>
              <c:numCache>
                <c:formatCode>General</c:formatCode>
                <c:ptCount val="97"/>
                <c:pt idx="0">
                  <c:v>5695</c:v>
                </c:pt>
                <c:pt idx="1">
                  <c:v>5892</c:v>
                </c:pt>
                <c:pt idx="2">
                  <c:v>6149</c:v>
                </c:pt>
                <c:pt idx="3">
                  <c:v>6099</c:v>
                </c:pt>
                <c:pt idx="4">
                  <c:v>6099</c:v>
                </c:pt>
                <c:pt idx="5">
                  <c:v>6099</c:v>
                </c:pt>
                <c:pt idx="6">
                  <c:v>5842</c:v>
                </c:pt>
                <c:pt idx="7">
                  <c:v>6650</c:v>
                </c:pt>
                <c:pt idx="8">
                  <c:v>6638</c:v>
                </c:pt>
                <c:pt idx="9">
                  <c:v>6472</c:v>
                </c:pt>
                <c:pt idx="10">
                  <c:v>7042</c:v>
                </c:pt>
                <c:pt idx="11">
                  <c:v>7377</c:v>
                </c:pt>
                <c:pt idx="12">
                  <c:v>6663</c:v>
                </c:pt>
                <c:pt idx="13">
                  <c:v>6338</c:v>
                </c:pt>
                <c:pt idx="14">
                  <c:v>6055</c:v>
                </c:pt>
                <c:pt idx="15">
                  <c:v>5820</c:v>
                </c:pt>
                <c:pt idx="16">
                  <c:v>6007</c:v>
                </c:pt>
                <c:pt idx="17">
                  <c:v>5732</c:v>
                </c:pt>
                <c:pt idx="18">
                  <c:v>5747</c:v>
                </c:pt>
                <c:pt idx="19">
                  <c:v>5695</c:v>
                </c:pt>
                <c:pt idx="20">
                  <c:v>6211</c:v>
                </c:pt>
                <c:pt idx="21">
                  <c:v>6248</c:v>
                </c:pt>
                <c:pt idx="22">
                  <c:v>6500</c:v>
                </c:pt>
                <c:pt idx="23">
                  <c:v>5939</c:v>
                </c:pt>
                <c:pt idx="24">
                  <c:v>5947</c:v>
                </c:pt>
                <c:pt idx="25">
                  <c:v>6223</c:v>
                </c:pt>
                <c:pt idx="26">
                  <c:v>6633</c:v>
                </c:pt>
                <c:pt idx="27">
                  <c:v>6782</c:v>
                </c:pt>
                <c:pt idx="28">
                  <c:v>6849</c:v>
                </c:pt>
                <c:pt idx="29">
                  <c:v>6796</c:v>
                </c:pt>
                <c:pt idx="30">
                  <c:v>6853</c:v>
                </c:pt>
                <c:pt idx="31">
                  <c:v>6585</c:v>
                </c:pt>
                <c:pt idx="32">
                  <c:v>7192</c:v>
                </c:pt>
                <c:pt idx="33">
                  <c:v>7911</c:v>
                </c:pt>
                <c:pt idx="34">
                  <c:v>8119</c:v>
                </c:pt>
                <c:pt idx="35">
                  <c:v>7422</c:v>
                </c:pt>
                <c:pt idx="36">
                  <c:v>7787</c:v>
                </c:pt>
                <c:pt idx="37">
                  <c:v>8840</c:v>
                </c:pt>
                <c:pt idx="38">
                  <c:v>8806</c:v>
                </c:pt>
                <c:pt idx="39">
                  <c:v>7795</c:v>
                </c:pt>
                <c:pt idx="40">
                  <c:v>7619</c:v>
                </c:pt>
                <c:pt idx="41">
                  <c:v>7488</c:v>
                </c:pt>
                <c:pt idx="42">
                  <c:v>7819</c:v>
                </c:pt>
                <c:pt idx="43">
                  <c:v>7753</c:v>
                </c:pt>
                <c:pt idx="44">
                  <c:v>8205</c:v>
                </c:pt>
                <c:pt idx="45">
                  <c:v>7661</c:v>
                </c:pt>
                <c:pt idx="46">
                  <c:v>7669</c:v>
                </c:pt>
                <c:pt idx="47">
                  <c:v>7468</c:v>
                </c:pt>
                <c:pt idx="48">
                  <c:v>7349</c:v>
                </c:pt>
                <c:pt idx="49">
                  <c:v>7277</c:v>
                </c:pt>
                <c:pt idx="50">
                  <c:v>7259</c:v>
                </c:pt>
                <c:pt idx="51">
                  <c:v>7335</c:v>
                </c:pt>
                <c:pt idx="52">
                  <c:v>7376</c:v>
                </c:pt>
                <c:pt idx="53">
                  <c:v>7751</c:v>
                </c:pt>
                <c:pt idx="54">
                  <c:v>7644</c:v>
                </c:pt>
                <c:pt idx="55">
                  <c:v>7854</c:v>
                </c:pt>
                <c:pt idx="56">
                  <c:v>8369</c:v>
                </c:pt>
                <c:pt idx="57">
                  <c:v>8339</c:v>
                </c:pt>
                <c:pt idx="58">
                  <c:v>8592</c:v>
                </c:pt>
                <c:pt idx="59">
                  <c:v>8598</c:v>
                </c:pt>
                <c:pt idx="60">
                  <c:v>8503</c:v>
                </c:pt>
                <c:pt idx="61">
                  <c:v>8133</c:v>
                </c:pt>
                <c:pt idx="62">
                  <c:v>8133</c:v>
                </c:pt>
                <c:pt idx="63">
                  <c:v>7722</c:v>
                </c:pt>
                <c:pt idx="64">
                  <c:v>8498</c:v>
                </c:pt>
                <c:pt idx="65">
                  <c:v>9256</c:v>
                </c:pt>
                <c:pt idx="66">
                  <c:v>9471</c:v>
                </c:pt>
                <c:pt idx="67">
                  <c:v>9021</c:v>
                </c:pt>
                <c:pt idx="68">
                  <c:v>9021</c:v>
                </c:pt>
                <c:pt idx="69">
                  <c:v>8208</c:v>
                </c:pt>
                <c:pt idx="70">
                  <c:v>8259</c:v>
                </c:pt>
                <c:pt idx="71">
                  <c:v>8675</c:v>
                </c:pt>
                <c:pt idx="72">
                  <c:v>8670</c:v>
                </c:pt>
                <c:pt idx="73">
                  <c:v>8610</c:v>
                </c:pt>
                <c:pt idx="74">
                  <c:v>8410</c:v>
                </c:pt>
                <c:pt idx="75">
                  <c:v>8410</c:v>
                </c:pt>
                <c:pt idx="76">
                  <c:v>8552</c:v>
                </c:pt>
                <c:pt idx="77">
                  <c:v>8552</c:v>
                </c:pt>
                <c:pt idx="78">
                  <c:v>8410</c:v>
                </c:pt>
                <c:pt idx="79">
                  <c:v>8521</c:v>
                </c:pt>
                <c:pt idx="80">
                  <c:v>8528</c:v>
                </c:pt>
                <c:pt idx="81">
                  <c:v>8070</c:v>
                </c:pt>
                <c:pt idx="82">
                  <c:v>8118</c:v>
                </c:pt>
                <c:pt idx="83">
                  <c:v>8612</c:v>
                </c:pt>
                <c:pt idx="84">
                  <c:v>9021</c:v>
                </c:pt>
                <c:pt idx="85">
                  <c:v>8873</c:v>
                </c:pt>
                <c:pt idx="86">
                  <c:v>8709</c:v>
                </c:pt>
                <c:pt idx="87">
                  <c:v>8706</c:v>
                </c:pt>
                <c:pt idx="88">
                  <c:v>8491</c:v>
                </c:pt>
                <c:pt idx="89">
                  <c:v>7936</c:v>
                </c:pt>
                <c:pt idx="90">
                  <c:v>7785</c:v>
                </c:pt>
                <c:pt idx="91">
                  <c:v>7265</c:v>
                </c:pt>
                <c:pt idx="92">
                  <c:v>7265</c:v>
                </c:pt>
                <c:pt idx="93">
                  <c:v>7015</c:v>
                </c:pt>
                <c:pt idx="94">
                  <c:v>6936</c:v>
                </c:pt>
                <c:pt idx="95">
                  <c:v>6889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80-4586-A54A-EFBF4D7CB905}"/>
            </c:ext>
          </c:extLst>
        </c:ser>
        <c:ser>
          <c:idx val="3"/>
          <c:order val="3"/>
          <c:tx>
            <c:strRef>
              <c:f>Past_Storms_Non_IRR_Outages!$T$1</c:f>
              <c:strCache>
                <c:ptCount val="1"/>
                <c:pt idx="0">
                  <c:v>Cora Total Non-IRR Outages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Past_Storms_Non_IRR_Outages!$T$2:$T$97</c:f>
              <c:numCache>
                <c:formatCode>General</c:formatCode>
                <c:ptCount val="96"/>
                <c:pt idx="0">
                  <c:v>7484.5833333333303</c:v>
                </c:pt>
                <c:pt idx="1">
                  <c:v>7544</c:v>
                </c:pt>
                <c:pt idx="2">
                  <c:v>7544</c:v>
                </c:pt>
                <c:pt idx="3">
                  <c:v>7492.8666666666704</c:v>
                </c:pt>
                <c:pt idx="4">
                  <c:v>7643</c:v>
                </c:pt>
                <c:pt idx="5">
                  <c:v>7573.666666666667</c:v>
                </c:pt>
                <c:pt idx="6">
                  <c:v>7639.75</c:v>
                </c:pt>
                <c:pt idx="7">
                  <c:v>7112.4499999999971</c:v>
                </c:pt>
                <c:pt idx="8">
                  <c:v>7328.8666666666668</c:v>
                </c:pt>
                <c:pt idx="9">
                  <c:v>7277</c:v>
                </c:pt>
                <c:pt idx="10">
                  <c:v>7285.1333333333296</c:v>
                </c:pt>
                <c:pt idx="11">
                  <c:v>7655.8500000000031</c:v>
                </c:pt>
                <c:pt idx="12">
                  <c:v>7599.25</c:v>
                </c:pt>
                <c:pt idx="13">
                  <c:v>7574</c:v>
                </c:pt>
                <c:pt idx="14">
                  <c:v>7565.3333333333303</c:v>
                </c:pt>
                <c:pt idx="15">
                  <c:v>7789.8666666666704</c:v>
                </c:pt>
                <c:pt idx="16">
                  <c:v>8075.6666666666697</c:v>
                </c:pt>
                <c:pt idx="17">
                  <c:v>8395.8166666666584</c:v>
                </c:pt>
                <c:pt idx="18">
                  <c:v>8245.1</c:v>
                </c:pt>
                <c:pt idx="19">
                  <c:v>8282.4333333333398</c:v>
                </c:pt>
                <c:pt idx="20">
                  <c:v>8223</c:v>
                </c:pt>
                <c:pt idx="21">
                  <c:v>8436.3333333333394</c:v>
                </c:pt>
                <c:pt idx="22">
                  <c:v>8207.6</c:v>
                </c:pt>
                <c:pt idx="23">
                  <c:v>7477.2000000000007</c:v>
                </c:pt>
                <c:pt idx="24">
                  <c:v>6406</c:v>
                </c:pt>
                <c:pt idx="25">
                  <c:v>7537</c:v>
                </c:pt>
                <c:pt idx="26">
                  <c:v>7401.8</c:v>
                </c:pt>
                <c:pt idx="27">
                  <c:v>7373.3333333333303</c:v>
                </c:pt>
                <c:pt idx="28">
                  <c:v>7246.916666666667</c:v>
                </c:pt>
                <c:pt idx="29">
                  <c:v>6978</c:v>
                </c:pt>
                <c:pt idx="30">
                  <c:v>6834</c:v>
                </c:pt>
                <c:pt idx="31">
                  <c:v>6760.7333333333299</c:v>
                </c:pt>
                <c:pt idx="32">
                  <c:v>7171.15</c:v>
                </c:pt>
                <c:pt idx="33">
                  <c:v>7216</c:v>
                </c:pt>
                <c:pt idx="34">
                  <c:v>8133</c:v>
                </c:pt>
                <c:pt idx="35">
                  <c:v>8131.7166666666699</c:v>
                </c:pt>
                <c:pt idx="36">
                  <c:v>8055.1833333333298</c:v>
                </c:pt>
                <c:pt idx="37">
                  <c:v>8364.4666666666672</c:v>
                </c:pt>
                <c:pt idx="38">
                  <c:v>8169</c:v>
                </c:pt>
                <c:pt idx="39">
                  <c:v>8160.9333333333298</c:v>
                </c:pt>
                <c:pt idx="40">
                  <c:v>8097.65</c:v>
                </c:pt>
                <c:pt idx="41">
                  <c:v>7806.0333333333301</c:v>
                </c:pt>
                <c:pt idx="42">
                  <c:v>8195.6999999999971</c:v>
                </c:pt>
                <c:pt idx="43">
                  <c:v>8169.8</c:v>
                </c:pt>
                <c:pt idx="44">
                  <c:v>7936.5</c:v>
                </c:pt>
                <c:pt idx="45">
                  <c:v>7900</c:v>
                </c:pt>
                <c:pt idx="46">
                  <c:v>7900</c:v>
                </c:pt>
                <c:pt idx="47">
                  <c:v>7846.45</c:v>
                </c:pt>
                <c:pt idx="48">
                  <c:v>7927.1666666666697</c:v>
                </c:pt>
                <c:pt idx="49">
                  <c:v>7861.166666666667</c:v>
                </c:pt>
                <c:pt idx="50">
                  <c:v>7933.583333333333</c:v>
                </c:pt>
                <c:pt idx="51">
                  <c:v>8030.6333333333296</c:v>
                </c:pt>
                <c:pt idx="52">
                  <c:v>7977</c:v>
                </c:pt>
                <c:pt idx="53">
                  <c:v>8048</c:v>
                </c:pt>
                <c:pt idx="54">
                  <c:v>7855.3333333333303</c:v>
                </c:pt>
                <c:pt idx="55">
                  <c:v>7837.9500000000035</c:v>
                </c:pt>
                <c:pt idx="56">
                  <c:v>7627</c:v>
                </c:pt>
                <c:pt idx="57">
                  <c:v>9487.1333333333296</c:v>
                </c:pt>
                <c:pt idx="58">
                  <c:v>9576.8333333333303</c:v>
                </c:pt>
                <c:pt idx="59">
                  <c:v>9260.4333333333307</c:v>
                </c:pt>
                <c:pt idx="60">
                  <c:v>9030</c:v>
                </c:pt>
                <c:pt idx="61">
                  <c:v>8967</c:v>
                </c:pt>
                <c:pt idx="62">
                  <c:v>9008.4000000000015</c:v>
                </c:pt>
                <c:pt idx="63">
                  <c:v>9211.15</c:v>
                </c:pt>
                <c:pt idx="64">
                  <c:v>9626</c:v>
                </c:pt>
                <c:pt idx="65">
                  <c:v>9569.7833333333292</c:v>
                </c:pt>
                <c:pt idx="66">
                  <c:v>9497.7666666666591</c:v>
                </c:pt>
                <c:pt idx="67">
                  <c:v>9393.4333333333307</c:v>
                </c:pt>
                <c:pt idx="68">
                  <c:v>9309.8666666666704</c:v>
                </c:pt>
                <c:pt idx="69">
                  <c:v>9300.9333333333379</c:v>
                </c:pt>
                <c:pt idx="70">
                  <c:v>9260.5833333333303</c:v>
                </c:pt>
                <c:pt idx="71">
                  <c:v>9346.2000000000007</c:v>
                </c:pt>
                <c:pt idx="72">
                  <c:v>9325.85</c:v>
                </c:pt>
                <c:pt idx="73">
                  <c:v>9316.8333333333303</c:v>
                </c:pt>
                <c:pt idx="74">
                  <c:v>9202.1166666666668</c:v>
                </c:pt>
                <c:pt idx="75">
                  <c:v>9260</c:v>
                </c:pt>
                <c:pt idx="76">
                  <c:v>9241.5</c:v>
                </c:pt>
                <c:pt idx="77">
                  <c:v>9251</c:v>
                </c:pt>
                <c:pt idx="78">
                  <c:v>9159</c:v>
                </c:pt>
                <c:pt idx="79">
                  <c:v>9358.8499999999985</c:v>
                </c:pt>
                <c:pt idx="80">
                  <c:v>9269</c:v>
                </c:pt>
                <c:pt idx="81">
                  <c:v>9209</c:v>
                </c:pt>
                <c:pt idx="82">
                  <c:v>9866</c:v>
                </c:pt>
                <c:pt idx="83">
                  <c:v>9697.5500000000029</c:v>
                </c:pt>
                <c:pt idx="84">
                  <c:v>9803.2999999999993</c:v>
                </c:pt>
                <c:pt idx="85">
                  <c:v>9881</c:v>
                </c:pt>
                <c:pt idx="86">
                  <c:v>10486</c:v>
                </c:pt>
                <c:pt idx="87">
                  <c:v>10322.916666666661</c:v>
                </c:pt>
                <c:pt idx="88">
                  <c:v>10326.700000000001</c:v>
                </c:pt>
                <c:pt idx="89">
                  <c:v>9770.4</c:v>
                </c:pt>
                <c:pt idx="90">
                  <c:v>10123.85</c:v>
                </c:pt>
                <c:pt idx="91">
                  <c:v>10166.299999999999</c:v>
                </c:pt>
                <c:pt idx="92">
                  <c:v>10046.08333333333</c:v>
                </c:pt>
                <c:pt idx="93">
                  <c:v>9674.7666666666701</c:v>
                </c:pt>
                <c:pt idx="94">
                  <c:v>9675.6</c:v>
                </c:pt>
                <c:pt idx="95">
                  <c:v>9690.1333333333296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4B80-4586-A54A-EFBF4D7CB905}"/>
            </c:ext>
          </c:extLst>
        </c:ser>
        <c:ser>
          <c:idx val="4"/>
          <c:order val="4"/>
          <c:tx>
            <c:strRef>
              <c:f>Past_Storms_Non_IRR_Outages!$U$1</c:f>
              <c:strCache>
                <c:ptCount val="1"/>
                <c:pt idx="0">
                  <c:v>Enzo Total Non-IRR Outages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Past_Storms_Non_IRR_Outages!$U$2:$U$97</c:f>
              <c:numCache>
                <c:formatCode>General</c:formatCode>
                <c:ptCount val="96"/>
                <c:pt idx="0">
                  <c:v>7657.5</c:v>
                </c:pt>
                <c:pt idx="1">
                  <c:v>7668.75</c:v>
                </c:pt>
                <c:pt idx="2">
                  <c:v>7648.5333333333365</c:v>
                </c:pt>
                <c:pt idx="3">
                  <c:v>7684.7666666666701</c:v>
                </c:pt>
                <c:pt idx="4">
                  <c:v>7664.3666666666704</c:v>
                </c:pt>
                <c:pt idx="5">
                  <c:v>7612.9333333333334</c:v>
                </c:pt>
                <c:pt idx="6">
                  <c:v>7522.1999999999971</c:v>
                </c:pt>
                <c:pt idx="7">
                  <c:v>7519.9000000000033</c:v>
                </c:pt>
                <c:pt idx="8">
                  <c:v>7760</c:v>
                </c:pt>
                <c:pt idx="9">
                  <c:v>7883.5</c:v>
                </c:pt>
                <c:pt idx="10">
                  <c:v>8174</c:v>
                </c:pt>
                <c:pt idx="11">
                  <c:v>8143.6333333333396</c:v>
                </c:pt>
                <c:pt idx="12">
                  <c:v>7972.8833333333296</c:v>
                </c:pt>
                <c:pt idx="13">
                  <c:v>8479.1666666666697</c:v>
                </c:pt>
                <c:pt idx="14">
                  <c:v>8253.5</c:v>
                </c:pt>
                <c:pt idx="15">
                  <c:v>7841.333333333333</c:v>
                </c:pt>
                <c:pt idx="16">
                  <c:v>7008.2833333333301</c:v>
                </c:pt>
                <c:pt idx="17">
                  <c:v>6966</c:v>
                </c:pt>
                <c:pt idx="18">
                  <c:v>6385</c:v>
                </c:pt>
                <c:pt idx="19">
                  <c:v>6383.45</c:v>
                </c:pt>
                <c:pt idx="20">
                  <c:v>6516</c:v>
                </c:pt>
                <c:pt idx="21">
                  <c:v>6901</c:v>
                </c:pt>
                <c:pt idx="22">
                  <c:v>6791.2166666666699</c:v>
                </c:pt>
                <c:pt idx="23">
                  <c:v>6856.7333333333299</c:v>
                </c:pt>
                <c:pt idx="24">
                  <c:v>6858</c:v>
                </c:pt>
                <c:pt idx="25">
                  <c:v>6779.35</c:v>
                </c:pt>
                <c:pt idx="26">
                  <c:v>6756</c:v>
                </c:pt>
                <c:pt idx="27">
                  <c:v>7016.6833333333307</c:v>
                </c:pt>
                <c:pt idx="28">
                  <c:v>7033</c:v>
                </c:pt>
                <c:pt idx="29">
                  <c:v>6783.8333333333303</c:v>
                </c:pt>
                <c:pt idx="30">
                  <c:v>7363</c:v>
                </c:pt>
                <c:pt idx="31">
                  <c:v>7069.8499999999976</c:v>
                </c:pt>
                <c:pt idx="32">
                  <c:v>6922.8</c:v>
                </c:pt>
                <c:pt idx="33">
                  <c:v>7272.7666666666701</c:v>
                </c:pt>
                <c:pt idx="34">
                  <c:v>7374</c:v>
                </c:pt>
                <c:pt idx="35">
                  <c:v>7429.1166666666631</c:v>
                </c:pt>
                <c:pt idx="36">
                  <c:v>7667.25</c:v>
                </c:pt>
                <c:pt idx="37">
                  <c:v>8034.6833333333307</c:v>
                </c:pt>
                <c:pt idx="38">
                  <c:v>7728.7999999999993</c:v>
                </c:pt>
                <c:pt idx="39">
                  <c:v>7436</c:v>
                </c:pt>
                <c:pt idx="40">
                  <c:v>7375</c:v>
                </c:pt>
                <c:pt idx="41">
                  <c:v>7337.85</c:v>
                </c:pt>
                <c:pt idx="42">
                  <c:v>7452</c:v>
                </c:pt>
                <c:pt idx="43">
                  <c:v>7358.6666666666697</c:v>
                </c:pt>
                <c:pt idx="44">
                  <c:v>7223.5666666666702</c:v>
                </c:pt>
                <c:pt idx="45">
                  <c:v>7299</c:v>
                </c:pt>
                <c:pt idx="46">
                  <c:v>7514.85</c:v>
                </c:pt>
                <c:pt idx="47">
                  <c:v>7480.4666666666699</c:v>
                </c:pt>
                <c:pt idx="48">
                  <c:v>8429</c:v>
                </c:pt>
                <c:pt idx="49">
                  <c:v>8316.5</c:v>
                </c:pt>
                <c:pt idx="50">
                  <c:v>8285.5</c:v>
                </c:pt>
                <c:pt idx="51">
                  <c:v>8311.9166666666697</c:v>
                </c:pt>
                <c:pt idx="52">
                  <c:v>8345</c:v>
                </c:pt>
                <c:pt idx="53">
                  <c:v>8325.5333333333292</c:v>
                </c:pt>
                <c:pt idx="54">
                  <c:v>8619.9</c:v>
                </c:pt>
                <c:pt idx="55">
                  <c:v>8648.5</c:v>
                </c:pt>
                <c:pt idx="56">
                  <c:v>8300.0833333333321</c:v>
                </c:pt>
                <c:pt idx="57">
                  <c:v>8247</c:v>
                </c:pt>
                <c:pt idx="58">
                  <c:v>8240.0499999999993</c:v>
                </c:pt>
                <c:pt idx="59">
                  <c:v>8383.85</c:v>
                </c:pt>
                <c:pt idx="60">
                  <c:v>8023.583333333333</c:v>
                </c:pt>
                <c:pt idx="61">
                  <c:v>7643</c:v>
                </c:pt>
                <c:pt idx="62">
                  <c:v>8567</c:v>
                </c:pt>
                <c:pt idx="63">
                  <c:v>8698.5833333333303</c:v>
                </c:pt>
                <c:pt idx="64">
                  <c:v>8758</c:v>
                </c:pt>
                <c:pt idx="65">
                  <c:v>8723.7166666666708</c:v>
                </c:pt>
                <c:pt idx="66">
                  <c:v>8839.9666666666708</c:v>
                </c:pt>
                <c:pt idx="67">
                  <c:v>8857.7333333333299</c:v>
                </c:pt>
                <c:pt idx="68">
                  <c:v>8557.1166666666595</c:v>
                </c:pt>
                <c:pt idx="69">
                  <c:v>7911</c:v>
                </c:pt>
                <c:pt idx="70">
                  <c:v>7997.9166666666697</c:v>
                </c:pt>
                <c:pt idx="71">
                  <c:v>7806.45</c:v>
                </c:pt>
                <c:pt idx="72">
                  <c:v>7769.45</c:v>
                </c:pt>
                <c:pt idx="73">
                  <c:v>8111</c:v>
                </c:pt>
                <c:pt idx="74">
                  <c:v>8072.7333333333299</c:v>
                </c:pt>
                <c:pt idx="75">
                  <c:v>8132.6666666666697</c:v>
                </c:pt>
                <c:pt idx="76">
                  <c:v>8268</c:v>
                </c:pt>
                <c:pt idx="77">
                  <c:v>8268</c:v>
                </c:pt>
                <c:pt idx="78">
                  <c:v>8316</c:v>
                </c:pt>
                <c:pt idx="79">
                  <c:v>7976.7666666666701</c:v>
                </c:pt>
                <c:pt idx="80">
                  <c:v>8229.9333333333307</c:v>
                </c:pt>
                <c:pt idx="81">
                  <c:v>8780</c:v>
                </c:pt>
                <c:pt idx="82">
                  <c:v>8760.5</c:v>
                </c:pt>
                <c:pt idx="83">
                  <c:v>8686.5666666666693</c:v>
                </c:pt>
                <c:pt idx="84">
                  <c:v>8574.6</c:v>
                </c:pt>
                <c:pt idx="85">
                  <c:v>8936</c:v>
                </c:pt>
                <c:pt idx="86">
                  <c:v>8837.6</c:v>
                </c:pt>
                <c:pt idx="87">
                  <c:v>9541.4500000000007</c:v>
                </c:pt>
                <c:pt idx="88">
                  <c:v>9474.1166666666631</c:v>
                </c:pt>
                <c:pt idx="89">
                  <c:v>10301.01666666667</c:v>
                </c:pt>
                <c:pt idx="90">
                  <c:v>10253.38333333333</c:v>
                </c:pt>
                <c:pt idx="91">
                  <c:v>10357.683333333331</c:v>
                </c:pt>
                <c:pt idx="92">
                  <c:v>9891.9</c:v>
                </c:pt>
                <c:pt idx="93">
                  <c:v>9242.2000000000007</c:v>
                </c:pt>
                <c:pt idx="94">
                  <c:v>9101.0333333333328</c:v>
                </c:pt>
                <c:pt idx="95">
                  <c:v>9349.6833333333307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80-4586-A54A-EFBF4D7CB905}"/>
            </c:ext>
          </c:extLst>
        </c:ser>
        <c:ser>
          <c:idx val="5"/>
          <c:order val="5"/>
          <c:tx>
            <c:strRef>
              <c:f>Past_Storms_Non_IRR_Outages!$V$1</c:f>
              <c:strCache>
                <c:ptCount val="1"/>
                <c:pt idx="0">
                  <c:v>Kingston Total Non-IRR Outages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Past_Storms_Non_IRR_Outages!$V$2:$V$98</c:f>
              <c:numCache>
                <c:formatCode>General</c:formatCode>
                <c:ptCount val="97"/>
                <c:pt idx="0">
                  <c:v>7845</c:v>
                </c:pt>
                <c:pt idx="1">
                  <c:v>7845</c:v>
                </c:pt>
                <c:pt idx="2">
                  <c:v>7237</c:v>
                </c:pt>
                <c:pt idx="3">
                  <c:v>7236.8666666666704</c:v>
                </c:pt>
                <c:pt idx="4">
                  <c:v>8072.35</c:v>
                </c:pt>
                <c:pt idx="5">
                  <c:v>8494.3333333333303</c:v>
                </c:pt>
                <c:pt idx="6">
                  <c:v>8383.4833333333299</c:v>
                </c:pt>
                <c:pt idx="7">
                  <c:v>8030.0333333333301</c:v>
                </c:pt>
                <c:pt idx="8">
                  <c:v>8041</c:v>
                </c:pt>
                <c:pt idx="9">
                  <c:v>7775.25</c:v>
                </c:pt>
                <c:pt idx="10">
                  <c:v>8639</c:v>
                </c:pt>
                <c:pt idx="11">
                  <c:v>9146.5333333333401</c:v>
                </c:pt>
                <c:pt idx="12">
                  <c:v>8455.25</c:v>
                </c:pt>
                <c:pt idx="13">
                  <c:v>8054.5</c:v>
                </c:pt>
                <c:pt idx="14">
                  <c:v>8157.8</c:v>
                </c:pt>
                <c:pt idx="15">
                  <c:v>8033.4666666666699</c:v>
                </c:pt>
                <c:pt idx="16">
                  <c:v>8329.3333333333303</c:v>
                </c:pt>
                <c:pt idx="17">
                  <c:v>7698</c:v>
                </c:pt>
                <c:pt idx="18">
                  <c:v>7828</c:v>
                </c:pt>
                <c:pt idx="19">
                  <c:v>7679.6666666666697</c:v>
                </c:pt>
                <c:pt idx="20">
                  <c:v>8389.7333333333299</c:v>
                </c:pt>
                <c:pt idx="21">
                  <c:v>8161.55</c:v>
                </c:pt>
                <c:pt idx="22">
                  <c:v>7606.6666666666697</c:v>
                </c:pt>
                <c:pt idx="23">
                  <c:v>7607</c:v>
                </c:pt>
                <c:pt idx="24">
                  <c:v>7650.6</c:v>
                </c:pt>
                <c:pt idx="25">
                  <c:v>7428.1666666666697</c:v>
                </c:pt>
                <c:pt idx="26">
                  <c:v>7582.0833333333303</c:v>
                </c:pt>
                <c:pt idx="27">
                  <c:v>8284.9500000000007</c:v>
                </c:pt>
                <c:pt idx="28">
                  <c:v>8318.5666666666693</c:v>
                </c:pt>
                <c:pt idx="29">
                  <c:v>8415</c:v>
                </c:pt>
                <c:pt idx="30">
                  <c:v>8442.1666666666697</c:v>
                </c:pt>
                <c:pt idx="31">
                  <c:v>8630.35</c:v>
                </c:pt>
                <c:pt idx="32">
                  <c:v>8387.6666666666697</c:v>
                </c:pt>
                <c:pt idx="33">
                  <c:v>8564.1333333333296</c:v>
                </c:pt>
                <c:pt idx="34">
                  <c:v>8248.75</c:v>
                </c:pt>
                <c:pt idx="35">
                  <c:v>7478.5</c:v>
                </c:pt>
                <c:pt idx="36">
                  <c:v>7539.9333333333298</c:v>
                </c:pt>
                <c:pt idx="37">
                  <c:v>7396.85</c:v>
                </c:pt>
                <c:pt idx="38">
                  <c:v>7307.2333333333299</c:v>
                </c:pt>
                <c:pt idx="39">
                  <c:v>7697</c:v>
                </c:pt>
                <c:pt idx="40">
                  <c:v>7725.1166666666704</c:v>
                </c:pt>
                <c:pt idx="41">
                  <c:v>7675</c:v>
                </c:pt>
                <c:pt idx="42">
                  <c:v>7814</c:v>
                </c:pt>
                <c:pt idx="43">
                  <c:v>7835.0333333333301</c:v>
                </c:pt>
                <c:pt idx="44">
                  <c:v>8142.4</c:v>
                </c:pt>
                <c:pt idx="45">
                  <c:v>7896.4166666666697</c:v>
                </c:pt>
                <c:pt idx="46">
                  <c:v>7148.2833333333301</c:v>
                </c:pt>
                <c:pt idx="47">
                  <c:v>7310</c:v>
                </c:pt>
                <c:pt idx="48">
                  <c:v>7657.3333333333303</c:v>
                </c:pt>
                <c:pt idx="49">
                  <c:v>7613.25</c:v>
                </c:pt>
                <c:pt idx="50">
                  <c:v>7626</c:v>
                </c:pt>
                <c:pt idx="51">
                  <c:v>7668.9</c:v>
                </c:pt>
                <c:pt idx="52">
                  <c:v>7196.1833333333298</c:v>
                </c:pt>
                <c:pt idx="53">
                  <c:v>7245.15</c:v>
                </c:pt>
                <c:pt idx="54">
                  <c:v>8082.0666666666702</c:v>
                </c:pt>
                <c:pt idx="55">
                  <c:v>8423.1</c:v>
                </c:pt>
                <c:pt idx="56">
                  <c:v>8370</c:v>
                </c:pt>
                <c:pt idx="57">
                  <c:v>8489.0499999999993</c:v>
                </c:pt>
                <c:pt idx="58">
                  <c:v>8532.4666666666599</c:v>
                </c:pt>
                <c:pt idx="59">
                  <c:v>8337.5333333333401</c:v>
                </c:pt>
                <c:pt idx="60">
                  <c:v>8231.5333333333401</c:v>
                </c:pt>
                <c:pt idx="61">
                  <c:v>8359.9666666666599</c:v>
                </c:pt>
                <c:pt idx="62">
                  <c:v>8396</c:v>
                </c:pt>
                <c:pt idx="63">
                  <c:v>8295.25</c:v>
                </c:pt>
                <c:pt idx="64">
                  <c:v>8489.5333333333401</c:v>
                </c:pt>
                <c:pt idx="65">
                  <c:v>7722.6333333333296</c:v>
                </c:pt>
                <c:pt idx="66">
                  <c:v>7701.6</c:v>
                </c:pt>
                <c:pt idx="67">
                  <c:v>7783.2</c:v>
                </c:pt>
                <c:pt idx="68">
                  <c:v>7744.7833333333301</c:v>
                </c:pt>
                <c:pt idx="69">
                  <c:v>8503.0833333333303</c:v>
                </c:pt>
                <c:pt idx="70">
                  <c:v>8481</c:v>
                </c:pt>
                <c:pt idx="71">
                  <c:v>8724.9833333333299</c:v>
                </c:pt>
                <c:pt idx="72">
                  <c:v>8619.9166666666697</c:v>
                </c:pt>
                <c:pt idx="73">
                  <c:v>9082</c:v>
                </c:pt>
                <c:pt idx="74">
                  <c:v>9003.2666666666701</c:v>
                </c:pt>
                <c:pt idx="75">
                  <c:v>8948</c:v>
                </c:pt>
                <c:pt idx="76">
                  <c:v>8958</c:v>
                </c:pt>
                <c:pt idx="77">
                  <c:v>8924.1666666666697</c:v>
                </c:pt>
                <c:pt idx="78">
                  <c:v>8868</c:v>
                </c:pt>
                <c:pt idx="79">
                  <c:v>8868</c:v>
                </c:pt>
                <c:pt idx="80">
                  <c:v>8647.0333333333401</c:v>
                </c:pt>
                <c:pt idx="81">
                  <c:v>9097.7166666666599</c:v>
                </c:pt>
                <c:pt idx="82">
                  <c:v>9106</c:v>
                </c:pt>
                <c:pt idx="83">
                  <c:v>9079.6333333333405</c:v>
                </c:pt>
                <c:pt idx="84">
                  <c:v>8947</c:v>
                </c:pt>
                <c:pt idx="85">
                  <c:v>9076.3666666666704</c:v>
                </c:pt>
                <c:pt idx="86">
                  <c:v>9135.1333333333405</c:v>
                </c:pt>
                <c:pt idx="87">
                  <c:v>9260.25</c:v>
                </c:pt>
                <c:pt idx="88">
                  <c:v>9534.8333333333303</c:v>
                </c:pt>
                <c:pt idx="89">
                  <c:v>9171</c:v>
                </c:pt>
                <c:pt idx="90">
                  <c:v>9147.9666666666599</c:v>
                </c:pt>
                <c:pt idx="91">
                  <c:v>9264.75</c:v>
                </c:pt>
                <c:pt idx="92">
                  <c:v>9327.5</c:v>
                </c:pt>
                <c:pt idx="93">
                  <c:v>9358</c:v>
                </c:pt>
                <c:pt idx="94">
                  <c:v>9262</c:v>
                </c:pt>
                <c:pt idx="95">
                  <c:v>9408.4</c:v>
                </c:pt>
                <c:pt idx="96">
                  <c:v>9244.7000000000007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80-4586-A54A-EFBF4D7CB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0843376"/>
        <c:axId val="1273049664"/>
        <c:extLst/>
      </c:lineChart>
      <c:catAx>
        <c:axId val="132084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049664"/>
        <c:crosses val="autoZero"/>
        <c:auto val="1"/>
        <c:lblAlgn val="ctr"/>
        <c:lblOffset val="100"/>
        <c:noMultiLvlLbl val="0"/>
      </c:catAx>
      <c:valAx>
        <c:axId val="127304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Non-IRR Generation Outages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84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2648612153622"/>
          <c:y val="0.91697173295686307"/>
          <c:w val="0.66517187369532482"/>
          <c:h val="8.038394270009161E-2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105419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548640"/>
        <a:ext cx="105419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101431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1160373" y="2194560"/>
        <a:ext cx="101431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105419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3840480"/>
        <a:ext cx="105419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5EB1A-6B66-33F7-8407-58B4C988B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0987A-B598-B124-790A-BFA4AA04D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210ED-ED7A-6E7C-917A-906F4D0B9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B159D-32E4-4972-C386-6283DAF80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35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E3C98-64B1-CBF4-9771-6F1C552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2B5A5-59D3-5FAD-5B34-9495FB836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A2C5B-9F8F-5D84-0B03-045F90A04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8A2A0-43A0-6848-AFDB-740304364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/>
              <a:t>16 TAC 25.55(c)(3)(B)(iv)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/>
              <a:t>Includes any additional information required by the ERCOT protocols in effect as of April 1 of the year in which the declaration is submitted;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4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09E47-9E31-D168-972A-F6CE87A85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48FBB-2C03-477E-EC4A-BE77EB45A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105A0-8AA2-463F-650E-6BE71D152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/>
              <a:t>16 TAC 25.55(c)(3)(B)(iv)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/>
              <a:t>Includes any additional information required by the ERCOT protocols in effect as of April 1 of the year in which the declaration is submitted;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6D1F4-DD11-EE73-7DED-1C51F1EB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13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53684"/>
            <a:ext cx="113792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38601"/>
            <a:ext cx="11120581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6400" y="1219202"/>
            <a:ext cx="110744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08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213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838200"/>
            <a:ext cx="44704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06401" y="1066801"/>
            <a:ext cx="113792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06401" y="3574375"/>
            <a:ext cx="113792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762001"/>
            <a:ext cx="51816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2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3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40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72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932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000379" y="1237099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026400" y="1922899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406400" y="762000"/>
          <a:ext cx="1137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0430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55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4D1CB6-92C2-F892-BEE2-D7DE748A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2206630"/>
            <a:ext cx="9855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0988" y="3962400"/>
            <a:ext cx="73922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E071B-3191-735B-1E53-53195D77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75D9C-A163-0AE2-B1A6-0B199251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50F-9FD6-D876-630B-1BB9772E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160003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0"/>
            <a:ext cx="10160003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A9812F-1971-A6EB-3683-540A7570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3FC956-A879-5B22-35BA-D236C87F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410FC-F79C-D1EE-BC59-B3D7D49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6096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D8C4E-4BE2-888F-3F85-54FC3D91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ABB5D-9742-CBF2-15A7-11E6677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6096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3600" y="3429000"/>
            <a:ext cx="93472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42DC6D-47B2-4BEB-A8AA-8A0002CC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2C3B1-E57B-52E5-9F21-33863CD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2616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99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182A6B-DC34-4468-C956-97A4DC54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FAAF5-F226-6389-E586-DC0463600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3600" y="3429000"/>
            <a:ext cx="93472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9807EB-47DD-8DF6-305A-C4E5A3D8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2616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2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A3320-2AAB-0F80-784F-76D0C98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7BDA0E-C1F9-FF52-4A21-937465BD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F171C-297F-4950-0C7E-D8D37582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5CE23-0801-2645-C33A-9F9E19FF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263E8-3DE1-FE29-FE2A-6585C0D4D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4D0FB-E176-3A85-94A0-3D5271A7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438405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699664-72AA-34F1-784C-6E6582F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6EE49-B184-8DE1-DEB3-C9D706F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830282-F265-20EB-31BA-835917B411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2C17FD-3EC6-0937-A579-73189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2184400" y="1127931"/>
            <a:ext cx="9618453" cy="2287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84400" y="3962401"/>
            <a:ext cx="9618453" cy="2102114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B956A1-A25D-DD57-0C23-A5E2DB9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52A6F6-BF09-CAD7-9F06-9654C66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63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809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5739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414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8269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2082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0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522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886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704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4659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70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8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3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324600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299284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148760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3429000"/>
            <a:ext cx="113792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800600"/>
            <a:ext cx="113792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5" y="2876281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5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3" y="6553201"/>
            <a:ext cx="124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13" r:id="rId5"/>
    <p:sldLayoutId id="2147483714" r:id="rId6"/>
    <p:sldLayoutId id="2147483715" r:id="rId7"/>
    <p:sldLayoutId id="2147483716" r:id="rId8"/>
    <p:sldLayoutId id="2147483755" r:id="rId9"/>
    <p:sldLayoutId id="2147483756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22" r:id="rId16"/>
    <p:sldLayoutId id="2147483737" r:id="rId17"/>
    <p:sldLayoutId id="214748372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219204" y="6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8" y="5257800"/>
            <a:ext cx="1575824" cy="4572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1219201" y="6019800"/>
            <a:ext cx="4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27B9B1-E043-8DC1-3EC7-0618B8D4608F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C3A2F-8F20-B658-C764-43B7B4E03C14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B88D08-DDEE-00ED-73FF-063414CE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031E7-226A-613D-9699-D5B9B138274C}"/>
              </a:ext>
            </a:extLst>
          </p:cNvPr>
          <p:cNvCxnSpPr>
            <a:cxnSpLocks/>
          </p:cNvCxnSpPr>
          <p:nvPr userDrawn="1"/>
        </p:nvCxnSpPr>
        <p:spPr>
          <a:xfrm>
            <a:off x="1219203" y="6477005"/>
            <a:ext cx="1085087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18A6C-1485-2DE6-42D7-00D0F66FEAE0}"/>
              </a:ext>
            </a:extLst>
          </p:cNvPr>
          <p:cNvSpPr txBox="1"/>
          <p:nvPr userDrawn="1"/>
        </p:nvSpPr>
        <p:spPr>
          <a:xfrm>
            <a:off x="1117601" y="6553201"/>
            <a:ext cx="124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8A45E-1AFE-AF5F-1272-A286F5AFFF3C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166ED-226F-B6F8-4C70-D415DDFF95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5" y="2876281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" y="6553201"/>
            <a:ext cx="12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4880344" y="2307581"/>
            <a:ext cx="73860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Weatherization &amp; Inspection</a:t>
            </a:r>
          </a:p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</a:rPr>
              <a:t>Overview of Attachment K and Supplement to Attachment K</a:t>
            </a:r>
            <a:endParaRPr lang="en-US" sz="2000"/>
          </a:p>
          <a:p>
            <a:endParaRPr lang="en-US"/>
          </a:p>
          <a:p>
            <a:endParaRPr lang="en-US" sz="2000"/>
          </a:p>
          <a:p>
            <a:r>
              <a:rPr lang="en-US" sz="2000"/>
              <a:t>Sheri Messer</a:t>
            </a:r>
          </a:p>
          <a:p>
            <a:r>
              <a:rPr lang="en-US" sz="2000"/>
              <a:t>Weatherization Program Analyst</a:t>
            </a:r>
          </a:p>
          <a:p>
            <a:endParaRPr lang="en-US" sz="2000"/>
          </a:p>
          <a:p>
            <a:r>
              <a:rPr lang="en-US" sz="2000"/>
              <a:t>Raihan Khondker</a:t>
            </a:r>
            <a:br>
              <a:rPr lang="en-US" sz="2000"/>
            </a:br>
            <a:r>
              <a:rPr lang="en-US" sz="2000"/>
              <a:t>Manager, Weatherization</a:t>
            </a:r>
          </a:p>
          <a:p>
            <a:endParaRPr lang="en-US"/>
          </a:p>
          <a:p>
            <a:r>
              <a:rPr lang="en-US"/>
              <a:t>Date: September 17, 2025</a:t>
            </a: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503FD-F838-0F50-8B19-458A967A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4F6D8D-A23F-888A-E1D7-D546052B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00" y="275547"/>
            <a:ext cx="10840758" cy="340590"/>
          </a:xfrm>
        </p:spPr>
        <p:txBody>
          <a:bodyPr/>
          <a:lstStyle/>
          <a:p>
            <a:r>
              <a:rPr lang="en-US" spc="-10">
                <a:solidFill>
                  <a:srgbClr val="00ADC6"/>
                </a:solidFill>
              </a:rPr>
              <a:t>Weatherization &amp; Inspection Program Overview</a:t>
            </a:r>
            <a:endParaRPr lang="en-US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E7244A89-4F7D-A3CE-A9B0-29BFFC360FCF}"/>
              </a:ext>
            </a:extLst>
          </p:cNvPr>
          <p:cNvSpPr txBox="1">
            <a:spLocks/>
          </p:cNvSpPr>
          <p:nvPr/>
        </p:nvSpPr>
        <p:spPr>
          <a:xfrm>
            <a:off x="11508348" y="6533131"/>
            <a:ext cx="68365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ACF6D-7ACE-CAB2-A0BA-02D522A6065B}"/>
              </a:ext>
            </a:extLst>
          </p:cNvPr>
          <p:cNvSpPr txBox="1"/>
          <p:nvPr/>
        </p:nvSpPr>
        <p:spPr>
          <a:xfrm>
            <a:off x="0" y="5700800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prstClr val="black"/>
                </a:solidFill>
                <a:latin typeface="Arial" panose="020B0604020202020204"/>
              </a:rPr>
              <a:t>Key Takeaway: </a:t>
            </a:r>
            <a:r>
              <a:rPr lang="en-US" sz="1400"/>
              <a:t>The Weatherization &amp; Inspection program enforces mandatory state standards through expert inspections to verifiably improve the resilience of the Texas grid against extreme weather.</a:t>
            </a:r>
            <a:endParaRPr lang="en-US" sz="140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60A957-F958-1A33-9AE7-0693656A528C}"/>
              </a:ext>
            </a:extLst>
          </p:cNvPr>
          <p:cNvSpPr txBox="1"/>
          <p:nvPr/>
        </p:nvSpPr>
        <p:spPr>
          <a:xfrm>
            <a:off x="495200" y="868953"/>
            <a:ext cx="8288423" cy="5355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</a:rPr>
              <a:t>Background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Mandated in response to extreme weather events and established by Public Utility Commission of Texas (PUCT) Rule 16 Texas Administrative Code (TAC) §25.55. </a:t>
            </a:r>
            <a:endParaRPr lang="en-US" sz="1400" dirty="0">
              <a:solidFill>
                <a:prstClr val="black"/>
              </a:solidFill>
              <a:cs typeface="Arial"/>
            </a:endParaRP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The program's goal is to ensure generation and transmission assets are prepared for both winter and summer extremes to enhance grid reliability.</a:t>
            </a:r>
            <a:endParaRPr lang="en-US" sz="1400" dirty="0">
              <a:solidFill>
                <a:prstClr val="black"/>
              </a:solidFill>
              <a:cs typeface="Arial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</a:rPr>
              <a:t>Key Program Elements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Mandatory On-Site Inspections: ERCOT inspects all Generation Resources at least once every </a:t>
            </a:r>
            <a:r>
              <a:rPr lang="en-US" sz="1400" b="1" dirty="0">
                <a:solidFill>
                  <a:srgbClr val="00B0F0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 years and a minimum of </a:t>
            </a:r>
            <a:r>
              <a:rPr lang="en-US" sz="1400" b="1" dirty="0">
                <a:solidFill>
                  <a:srgbClr val="00B0F0"/>
                </a:solidFill>
              </a:rPr>
              <a:t>10% </a:t>
            </a:r>
            <a:r>
              <a:rPr lang="en-US" sz="1400" dirty="0">
                <a:solidFill>
                  <a:prstClr val="black"/>
                </a:solidFill>
              </a:rPr>
              <a:t>of Transmission Service Provider facilities every three years.</a:t>
            </a:r>
            <a:endParaRPr lang="en-US" sz="1400" dirty="0">
              <a:solidFill>
                <a:prstClr val="black"/>
              </a:solidFill>
              <a:cs typeface="Arial"/>
            </a:endParaRP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Declarations of Preparedness: Asset owners must annually submit notarized declarations attesting that they have completed all weather preparedness requirements.</a:t>
            </a:r>
            <a:endParaRPr lang="en-US" sz="1400" dirty="0">
              <a:solidFill>
                <a:prstClr val="black"/>
              </a:solidFill>
              <a:cs typeface="Arial"/>
            </a:endParaRP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Deficiency Management: The program includes a formal process for identifying compliance deficiencies, establishing mandatory cure periods, and reporting non-compliance to the PUCT.</a:t>
            </a:r>
            <a:endParaRPr lang="en-US" sz="1400" dirty="0">
              <a:solidFill>
                <a:prstClr val="black"/>
              </a:solidFill>
              <a:cs typeface="Arial"/>
            </a:endParaRPr>
          </a:p>
          <a:p>
            <a:pPr marL="57150">
              <a:lnSpc>
                <a:spcPct val="9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5B6770"/>
                </a:solidFill>
              </a:rPr>
              <a:t>Execution</a:t>
            </a:r>
            <a:endParaRPr lang="en-US" sz="2000" dirty="0">
              <a:solidFill>
                <a:srgbClr val="5B6770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Inspections are conducted by a team of </a:t>
            </a:r>
            <a:r>
              <a:rPr lang="en-US" sz="1400" b="1" dirty="0"/>
              <a:t>ERCOT Certified Weatherization Inspectors (CWIs)</a:t>
            </a:r>
            <a:r>
              <a:rPr lang="en-US" sz="1400" dirty="0"/>
              <a:t> who complete a rigorous, year-long training program involving extensive technical modules and on-the-job field hours.</a:t>
            </a:r>
            <a:endParaRPr lang="en-US" sz="1400" dirty="0"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5B6770"/>
              </a:solidFill>
            </a:endParaRP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3" name="Picture 2" descr="A picture containing sky, outdoor, outdoor object, pylon&#10;&#10;AI-generated content may be incorrect.">
            <a:extLst>
              <a:ext uri="{FF2B5EF4-FFF2-40B4-BE49-F238E27FC236}">
                <a16:creationId xmlns:a16="http://schemas.microsoft.com/office/drawing/2014/main" id="{C8B1853D-4708-9CCA-A272-2B68D92CA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623" y="1300293"/>
            <a:ext cx="3198302" cy="3837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25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9C3E3-FABA-8F11-4592-17768C3D7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4801C3-A026-5FF7-B883-94D11C3E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00" y="275547"/>
            <a:ext cx="10840758" cy="475028"/>
          </a:xfrm>
        </p:spPr>
        <p:txBody>
          <a:bodyPr/>
          <a:lstStyle/>
          <a:p>
            <a:r>
              <a:rPr lang="en-US"/>
              <a:t>Impact &amp; Results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2BA2E2EA-6F43-EAE3-7345-AC2AEF244A0A}"/>
              </a:ext>
            </a:extLst>
          </p:cNvPr>
          <p:cNvSpPr txBox="1">
            <a:spLocks/>
          </p:cNvSpPr>
          <p:nvPr/>
        </p:nvSpPr>
        <p:spPr>
          <a:xfrm>
            <a:off x="11508348" y="6533131"/>
            <a:ext cx="683652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79D0-B850-F6A4-5DA4-B7B32B18CA4C}"/>
              </a:ext>
            </a:extLst>
          </p:cNvPr>
          <p:cNvSpPr txBox="1">
            <a:spLocks/>
          </p:cNvSpPr>
          <p:nvPr/>
        </p:nvSpPr>
        <p:spPr>
          <a:xfrm>
            <a:off x="492277" y="704011"/>
            <a:ext cx="2991985" cy="51457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b="1">
                <a:solidFill>
                  <a:srgbClr val="5B6770"/>
                </a:solidFill>
                <a:cs typeface="Arial"/>
              </a:rPr>
              <a:t>Scale:</a:t>
            </a:r>
            <a:r>
              <a:rPr lang="en-US" sz="1400" b="1">
                <a:solidFill>
                  <a:srgbClr val="5B6770"/>
                </a:solidFill>
                <a:cs typeface="Arial"/>
              </a:rPr>
              <a:t> </a:t>
            </a:r>
            <a:r>
              <a:rPr lang="en-US" sz="1400">
                <a:solidFill>
                  <a:srgbClr val="5B6770"/>
                </a:solidFill>
                <a:cs typeface="Arial"/>
              </a:rPr>
              <a:t>Over </a:t>
            </a:r>
            <a:r>
              <a:rPr lang="en-US" sz="1400" b="1">
                <a:solidFill>
                  <a:srgbClr val="00B0F0"/>
                </a:solidFill>
                <a:cs typeface="Arial"/>
              </a:rPr>
              <a:t>2,028</a:t>
            </a:r>
            <a:r>
              <a:rPr lang="en-US" sz="1400">
                <a:solidFill>
                  <a:srgbClr val="5B6770"/>
                </a:solidFill>
                <a:cs typeface="Arial"/>
              </a:rPr>
              <a:t> winter inspections have been completed across 4 winter seasons since the program began in December 2021.</a:t>
            </a:r>
          </a:p>
          <a:p>
            <a:pPr lvl="1">
              <a:spcAft>
                <a:spcPts val="600"/>
              </a:spcAft>
            </a:pPr>
            <a:r>
              <a:rPr lang="en-US" sz="1400">
                <a:solidFill>
                  <a:srgbClr val="5B6770"/>
                </a:solidFill>
                <a:cs typeface="Arial"/>
              </a:rPr>
              <a:t>For the winter 2024-2025 inspection season, we inspected </a:t>
            </a:r>
            <a:r>
              <a:rPr lang="en-US" sz="1400" b="1">
                <a:solidFill>
                  <a:srgbClr val="00B0F0"/>
                </a:solidFill>
                <a:cs typeface="Arial"/>
              </a:rPr>
              <a:t>309</a:t>
            </a:r>
            <a:r>
              <a:rPr lang="en-US" sz="1400">
                <a:solidFill>
                  <a:srgbClr val="5B6770"/>
                </a:solidFill>
                <a:cs typeface="Arial"/>
              </a:rPr>
              <a:t> generation resources and </a:t>
            </a:r>
            <a:r>
              <a:rPr lang="en-US" sz="1400" b="1">
                <a:solidFill>
                  <a:srgbClr val="00B0F0"/>
                </a:solidFill>
                <a:cs typeface="Arial"/>
              </a:rPr>
              <a:t>151</a:t>
            </a:r>
            <a:r>
              <a:rPr lang="en-US" sz="1400">
                <a:solidFill>
                  <a:srgbClr val="5B6770"/>
                </a:solidFill>
                <a:cs typeface="Arial"/>
              </a:rPr>
              <a:t> transmission substations.</a:t>
            </a:r>
          </a:p>
          <a:p>
            <a:pPr>
              <a:spcAft>
                <a:spcPts val="600"/>
              </a:spcAft>
            </a:pPr>
            <a:r>
              <a:rPr lang="en-US" sz="2000" b="1">
                <a:solidFill>
                  <a:srgbClr val="5B6770"/>
                </a:solidFill>
                <a:cs typeface="Arial"/>
              </a:rPr>
              <a:t>Proven Reliability:</a:t>
            </a:r>
            <a:r>
              <a:rPr lang="en-US" sz="1400" b="1">
                <a:solidFill>
                  <a:srgbClr val="5B6770"/>
                </a:solidFill>
                <a:cs typeface="Arial"/>
              </a:rPr>
              <a:t> </a:t>
            </a:r>
            <a:r>
              <a:rPr lang="en-US" sz="1400">
                <a:solidFill>
                  <a:srgbClr val="5B6770"/>
                </a:solidFill>
                <a:cs typeface="Arial"/>
              </a:rPr>
              <a:t>The program has had a significant positive impact on reliability, demonstrated by a measurable decrease in forced outages for thermal generators during recent winter storms. Effective winterization is a key factor in maintaining generation availability during extreme weather.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842CA-C5AB-20AB-43A9-9F2E79421695}"/>
              </a:ext>
            </a:extLst>
          </p:cNvPr>
          <p:cNvSpPr txBox="1"/>
          <p:nvPr/>
        </p:nvSpPr>
        <p:spPr>
          <a:xfrm>
            <a:off x="0" y="5817179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prstClr val="black"/>
                </a:solidFill>
                <a:latin typeface="Arial" panose="020B0604020202020204"/>
              </a:rPr>
              <a:t>Key Takeaway: </a:t>
            </a:r>
            <a:r>
              <a:rPr lang="en-US" sz="1400"/>
              <a:t>The program's impact is measurable, with data showing a </a:t>
            </a:r>
            <a:r>
              <a:rPr lang="en-US" sz="1400" b="1"/>
              <a:t>significant and sustained reduction in forced outages</a:t>
            </a:r>
            <a:r>
              <a:rPr lang="en-US" sz="1400"/>
              <a:t> during major winter storms since its implementation.</a:t>
            </a:r>
            <a:endParaRPr lang="en-US" sz="1400">
              <a:solidFill>
                <a:srgbClr val="000000"/>
              </a:solidFill>
              <a:latin typeface="Arial"/>
              <a:cs typeface="Times New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6130F5-66CD-D670-F245-32AC37AFBE60}"/>
              </a:ext>
            </a:extLst>
          </p:cNvPr>
          <p:cNvSpPr/>
          <p:nvPr/>
        </p:nvSpPr>
        <p:spPr>
          <a:xfrm>
            <a:off x="3494422" y="1040821"/>
            <a:ext cx="8698058" cy="471751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rgbClr val="13BE89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AAA3DD9-461B-D61F-A26D-4FC6F412F2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618414"/>
              </p:ext>
            </p:extLst>
          </p:nvPr>
        </p:nvGraphicFramePr>
        <p:xfrm>
          <a:off x="3493204" y="1040821"/>
          <a:ext cx="8606458" cy="460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C8C174-EA32-9D01-06E4-30CB30856236}"/>
              </a:ext>
            </a:extLst>
          </p:cNvPr>
          <p:cNvCxnSpPr>
            <a:cxnSpLocks/>
          </p:cNvCxnSpPr>
          <p:nvPr/>
        </p:nvCxnSpPr>
        <p:spPr>
          <a:xfrm>
            <a:off x="4873736" y="2664725"/>
            <a:ext cx="417402" cy="54281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325590-6376-888A-A844-0A6A4249D90E}"/>
              </a:ext>
            </a:extLst>
          </p:cNvPr>
          <p:cNvSpPr txBox="1"/>
          <p:nvPr/>
        </p:nvSpPr>
        <p:spPr>
          <a:xfrm>
            <a:off x="4289460" y="2296318"/>
            <a:ext cx="1274980" cy="338554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2021 – Uri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91F351-9BC1-61AD-AAE6-AA2329236C83}"/>
              </a:ext>
            </a:extLst>
          </p:cNvPr>
          <p:cNvSpPr txBox="1"/>
          <p:nvPr/>
        </p:nvSpPr>
        <p:spPr>
          <a:xfrm>
            <a:off x="6444504" y="2238572"/>
            <a:ext cx="1161096" cy="29238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2022 – Elliot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303B33-6137-3FB7-128B-F896AC0BDE69}"/>
              </a:ext>
            </a:extLst>
          </p:cNvPr>
          <p:cNvCxnSpPr>
            <a:cxnSpLocks/>
          </p:cNvCxnSpPr>
          <p:nvPr/>
        </p:nvCxnSpPr>
        <p:spPr>
          <a:xfrm flipH="1">
            <a:off x="6650831" y="2539566"/>
            <a:ext cx="219451" cy="71798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265124-5C8B-7705-AC10-66D2AF3F44CD}"/>
              </a:ext>
            </a:extLst>
          </p:cNvPr>
          <p:cNvCxnSpPr>
            <a:cxnSpLocks/>
          </p:cNvCxnSpPr>
          <p:nvPr/>
        </p:nvCxnSpPr>
        <p:spPr>
          <a:xfrm flipH="1">
            <a:off x="7081838" y="2740819"/>
            <a:ext cx="2138362" cy="94534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7BAB87-88ED-3273-A418-0D96C1532D96}"/>
              </a:ext>
            </a:extLst>
          </p:cNvPr>
          <p:cNvCxnSpPr>
            <a:cxnSpLocks/>
          </p:cNvCxnSpPr>
          <p:nvPr/>
        </p:nvCxnSpPr>
        <p:spPr>
          <a:xfrm>
            <a:off x="9945648" y="2823733"/>
            <a:ext cx="0" cy="90356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D0AE41-2746-0281-8212-A2D5C119996D}"/>
              </a:ext>
            </a:extLst>
          </p:cNvPr>
          <p:cNvCxnSpPr>
            <a:cxnSpLocks/>
          </p:cNvCxnSpPr>
          <p:nvPr/>
        </p:nvCxnSpPr>
        <p:spPr>
          <a:xfrm>
            <a:off x="11283203" y="2800389"/>
            <a:ext cx="267979" cy="79687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375054-9DE2-388A-BF1E-146F274AC088}"/>
              </a:ext>
            </a:extLst>
          </p:cNvPr>
          <p:cNvSpPr txBox="1"/>
          <p:nvPr/>
        </p:nvSpPr>
        <p:spPr>
          <a:xfrm>
            <a:off x="8439862" y="823843"/>
            <a:ext cx="3725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rPr>
              <a:t>*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283770-CF0D-82AE-B3F7-7C0F60EBAA93}"/>
              </a:ext>
            </a:extLst>
          </p:cNvPr>
          <p:cNvSpPr txBox="1"/>
          <p:nvPr/>
        </p:nvSpPr>
        <p:spPr>
          <a:xfrm>
            <a:off x="8066808" y="2518531"/>
            <a:ext cx="3506367" cy="492443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2024-2025 – Heather, Enzo, Kingston, Cora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A2B9864-3778-9CC2-946D-CA0EF661A3A4}"/>
              </a:ext>
            </a:extLst>
          </p:cNvPr>
          <p:cNvCxnSpPr>
            <a:cxnSpLocks/>
          </p:cNvCxnSpPr>
          <p:nvPr/>
        </p:nvCxnSpPr>
        <p:spPr>
          <a:xfrm flipH="1">
            <a:off x="10646569" y="2833628"/>
            <a:ext cx="73781" cy="82397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396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19AE3-BFD8-7DA4-9E0B-03AC4F4D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797165"/>
            <a:ext cx="7806660" cy="4882821"/>
          </a:xfrm>
        </p:spPr>
        <p:txBody>
          <a:bodyPr lIns="274320" tIns="274320" rIns="274320" bIns="274320" anchor="t"/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49000"/>
                  </a:schemeClr>
                </a:solidFill>
              </a:rPr>
              <a:t>Regulatory Foundation</a:t>
            </a:r>
          </a:p>
          <a:p>
            <a:r>
              <a:rPr lang="en-US" sz="1800" dirty="0"/>
              <a:t>The requirement for this declaration is established by two key governing documents and is now integrated with the </a:t>
            </a:r>
            <a:r>
              <a:rPr lang="en-US" sz="1800"/>
              <a:t>summer Declaration of Weather Preparedness.</a:t>
            </a:r>
            <a:endParaRPr lang="en-US" sz="1800">
              <a:cs typeface="Arial"/>
            </a:endParaRPr>
          </a:p>
          <a:p>
            <a:r>
              <a:rPr lang="en-US" sz="1800" dirty="0"/>
              <a:t>ERCOT Nodal Protocol 3.21: Requires Resource Entities with natural gas-fueled generation to submit the "Declaration of Natural Gas Pipeline Coordination." This declaration is specified as Attachment K in Section 22.</a:t>
            </a:r>
            <a:endParaRPr lang="en-US" sz="1800" dirty="0">
              <a:cs typeface="Arial"/>
            </a:endParaRPr>
          </a:p>
          <a:p>
            <a:r>
              <a:rPr lang="en-US" sz="1800" dirty="0"/>
              <a:t>PUCT Rule 16 TAC §25.55(c)(3)(B)(iv): Authorizes ERCOT to specify and collect this additional information as part of the weather preparedness process.</a:t>
            </a:r>
            <a:endParaRPr lang="en-US" sz="1800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09FAEF-43BE-F8AC-D74D-A69E0347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Natural Gas Pipeline Coordination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24440-E9EA-CF79-4C6D-84A5BC277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ED752A-DFEE-6935-66DA-31D47E92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273" y="1073887"/>
            <a:ext cx="3675799" cy="4365377"/>
          </a:xfrm>
          <a:prstGeom prst="rect">
            <a:avLst/>
          </a:prstGeom>
          <a:ln>
            <a:solidFill>
              <a:srgbClr val="00AEC7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5AD5B5-8394-D2F5-81BD-875E30AC7C70}"/>
              </a:ext>
            </a:extLst>
          </p:cNvPr>
          <p:cNvSpPr txBox="1"/>
          <p:nvPr/>
        </p:nvSpPr>
        <p:spPr>
          <a:xfrm>
            <a:off x="0" y="5717703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prstClr val="black"/>
                </a:solidFill>
                <a:latin typeface="Arial" panose="020B0604020202020204"/>
              </a:rPr>
              <a:t>Key Takeaway: </a:t>
            </a:r>
            <a:r>
              <a:rPr lang="en-US" sz="1400"/>
              <a:t>The requirement for gas-electric coordination is formally established in both </a:t>
            </a:r>
            <a:r>
              <a:rPr lang="en-US" sz="1400" b="1"/>
              <a:t>PUCT Rules and ERCOT Protocols</a:t>
            </a:r>
            <a:r>
              <a:rPr lang="en-US" sz="1400"/>
              <a:t>, integrating fuel supply awareness into grid preparedness.</a:t>
            </a:r>
            <a:endParaRPr lang="en-US" sz="1400">
              <a:solidFill>
                <a:srgbClr val="000000"/>
              </a:solidFill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7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AAB22-13EF-469A-EDAF-6A803BDAA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DF39E-617C-6834-EC8E-FE8248CA6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619835"/>
            <a:ext cx="8986874" cy="4953001"/>
          </a:xfrm>
        </p:spPr>
        <p:txBody>
          <a:bodyPr lIns="274320" tIns="274320" rIns="274320" bIns="27432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5B6770"/>
                </a:solidFill>
              </a:rPr>
              <a:t>Purpose</a:t>
            </a:r>
            <a:endParaRPr lang="en-US" sz="1800" b="1" dirty="0">
              <a:solidFill>
                <a:srgbClr val="5B6770"/>
              </a:solidFill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To formally document communication efforts between gas-fired generators and their direct-connect pipeline operators.</a:t>
            </a:r>
            <a:endParaRPr lang="en-US" sz="18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Proactively identify potential fuel supply risks that could impact generator availability during the peak season.</a:t>
            </a:r>
            <a:endParaRPr lang="en-US" sz="1800" dirty="0"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cs typeface="Arial"/>
            </a:endParaRPr>
          </a:p>
          <a:p>
            <a:pPr marL="5715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5B6770"/>
                </a:solidFill>
              </a:rPr>
              <a:t>Required Details</a:t>
            </a:r>
            <a:endParaRPr lang="en-US" sz="1800" b="1">
              <a:cs typeface="Arial"/>
            </a:endParaRPr>
          </a:p>
          <a:p>
            <a:pPr marL="5715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800" dirty="0"/>
              <a:t>The form requires a Market Participant to provide the following for each applicable generator:</a:t>
            </a:r>
            <a:endParaRPr lang="en-US" sz="18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Pipeline Identification: A list of all directly connected pipelines and their operator contact information (name, phone, email).</a:t>
            </a:r>
            <a:endParaRPr lang="en-US" sz="18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Coordination Status: An indication of whether a pipeline operator was non-responsive to your coordination attempts.</a:t>
            </a:r>
            <a:endParaRPr lang="en-US" sz="18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Risk Disclosure: Details of any potential risks identified by the pipeline operator, including the potential impact (e.g., outage or derate) and the expected timeframe.</a:t>
            </a:r>
            <a:endParaRPr lang="en-US" sz="1800" dirty="0"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Disclosure Limitations: A note if contractual language prohibits sharing risk information and the operator refused to grant consent.</a:t>
            </a:r>
            <a:endParaRPr lang="en-US" sz="1800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14147A-30FD-E064-D417-41C5999B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Attachment K Declaration: Purpose &amp;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E5F60-502B-1A2F-1564-2062A122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89E5-648E-339E-69FB-2299418F4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826" y="1637414"/>
            <a:ext cx="2842808" cy="337611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5CCEA2-A806-F47D-4970-E0AB97665D87}"/>
              </a:ext>
            </a:extLst>
          </p:cNvPr>
          <p:cNvSpPr txBox="1"/>
          <p:nvPr/>
        </p:nvSpPr>
        <p:spPr>
          <a:xfrm>
            <a:off x="0" y="567048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prstClr val="black"/>
                </a:solidFill>
                <a:latin typeface="Arial" panose="020B0604020202020204"/>
              </a:rPr>
              <a:t>Key Takeaway: </a:t>
            </a:r>
            <a:r>
              <a:rPr lang="en-US" sz="1400" b="1"/>
              <a:t>Attachment K</a:t>
            </a:r>
            <a:r>
              <a:rPr lang="en-US" sz="1400"/>
              <a:t> is the specific tool used to document communication, identify potential fuel supply risks, and report any coordination challenges with pipeline operators.</a:t>
            </a:r>
            <a:endParaRPr lang="en-US" sz="1400">
              <a:solidFill>
                <a:srgbClr val="000000"/>
              </a:solidFill>
              <a:latin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05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46918"/>
          </a:xfrm>
        </p:spPr>
        <p:txBody>
          <a:bodyPr/>
          <a:lstStyle/>
          <a:p>
            <a:r>
              <a:rPr lang="en-US" sz="2000"/>
              <a:t>3.21, Submission of Declarations of Natural Gas Pipeline Coordination &amp; 22, Attachment K</a:t>
            </a:r>
            <a:br>
              <a:rPr lang="en-US" sz="2000"/>
            </a:br>
            <a:r>
              <a:rPr lang="en-US" sz="2000"/>
              <a:t>Nodal Protocol Revision Request (NPRR)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066799"/>
            <a:ext cx="11379200" cy="4976023"/>
          </a:xfrm>
        </p:spPr>
        <p:txBody>
          <a:bodyPr/>
          <a:lstStyle/>
          <a:p>
            <a:r>
              <a:rPr lang="en-US" sz="1800" b="0"/>
              <a:t>A draft NPRR is in progress to acknowledge that the method of submitting the Declaration of Natural Gas Pipeline Coordination has been modernized to an electronic format.</a:t>
            </a:r>
          </a:p>
          <a:p>
            <a:pPr marL="0" indent="0">
              <a:buNone/>
            </a:pPr>
            <a:endParaRPr lang="en-US" sz="800" b="0"/>
          </a:p>
          <a:p>
            <a:r>
              <a:rPr lang="en-US" sz="1800" b="0">
                <a:solidFill>
                  <a:schemeClr val="tx1"/>
                </a:solidFill>
              </a:rPr>
              <a:t>Information in the Declaration will continue to be submitted </a:t>
            </a:r>
            <a:r>
              <a:rPr lang="en-US" sz="1800">
                <a:solidFill>
                  <a:schemeClr val="tx1"/>
                </a:solidFill>
              </a:rPr>
              <a:t>with the summer Declaration of Weather Preparedness</a:t>
            </a:r>
            <a:r>
              <a:rPr lang="en-US" sz="1800" b="0">
                <a:solidFill>
                  <a:schemeClr val="tx1"/>
                </a:solidFill>
              </a:rPr>
              <a:t> through the Weatherization &amp; Inspection Market Participant Portal.</a:t>
            </a:r>
          </a:p>
          <a:p>
            <a:pPr marL="0" indent="0">
              <a:buNone/>
            </a:pPr>
            <a:endParaRPr lang="en-US" sz="800" b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>
                <a:solidFill>
                  <a:schemeClr val="tx1"/>
                </a:solidFill>
              </a:rPr>
              <a:t>The information required in the declaration will not change. </a:t>
            </a:r>
          </a:p>
          <a:p>
            <a:pPr marL="0" indent="0">
              <a:buNone/>
            </a:pPr>
            <a:endParaRPr lang="en-US" sz="18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pic>
        <p:nvPicPr>
          <p:cNvPr id="11" name="Image 18">
            <a:extLst>
              <a:ext uri="{FF2B5EF4-FFF2-40B4-BE49-F238E27FC236}">
                <a16:creationId xmlns:a16="http://schemas.microsoft.com/office/drawing/2014/main" id="{7365829C-1F15-A7B5-3216-62883253B5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18"/>
          <a:stretch>
            <a:fillRect/>
          </a:stretch>
        </p:blipFill>
        <p:spPr>
          <a:xfrm>
            <a:off x="390208" y="3446327"/>
            <a:ext cx="5112385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55">
            <a:extLst>
              <a:ext uri="{FF2B5EF4-FFF2-40B4-BE49-F238E27FC236}">
                <a16:creationId xmlns:a16="http://schemas.microsoft.com/office/drawing/2014/main" id="{82AA5ECF-FDA3-CD64-1AE4-CB8B618AE3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07" y="3750223"/>
            <a:ext cx="5340985" cy="1871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BA3DEF-B4E0-4C78-9E33-37EDC0E60D6C}"/>
              </a:ext>
            </a:extLst>
          </p:cNvPr>
          <p:cNvSpPr/>
          <p:nvPr/>
        </p:nvSpPr>
        <p:spPr>
          <a:xfrm>
            <a:off x="5061585" y="4145087"/>
            <a:ext cx="1676400" cy="12954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C282B-D607-B7F9-8458-68E750C72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0324" y="4031632"/>
            <a:ext cx="3526876" cy="256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97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5324947" y="2844225"/>
            <a:ext cx="5646034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/>
              <a:t>Thank You!</a:t>
            </a:r>
          </a:p>
          <a:p>
            <a:pPr algn="ctr"/>
            <a:endParaRPr lang="en-US" sz="3200" b="1"/>
          </a:p>
          <a:p>
            <a:pPr algn="ctr"/>
            <a:r>
              <a:rPr lang="en-US" sz="1600" dirty="0"/>
              <a:t>Additional W&amp;I Summer and Winter Readiness details at:</a:t>
            </a:r>
            <a:endParaRPr lang="en-US" sz="16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Calibri"/>
                <a:cs typeface="Calibri"/>
              </a:rPr>
              <a:t>Summer: </a:t>
            </a:r>
            <a:r>
              <a:rPr lang="en-US" sz="1400" dirty="0">
                <a:ea typeface="+mn-lt"/>
                <a:cs typeface="+mn-lt"/>
              </a:rPr>
              <a:t>https://www.ercot.com/gridinfo/resiliency/summerready</a:t>
            </a:r>
            <a:endParaRPr lang="en-US" sz="1400" dirty="0"/>
          </a:p>
          <a:p>
            <a:pPr algn="ctr"/>
            <a:r>
              <a:rPr lang="en-US" sz="1400" dirty="0"/>
              <a:t>Winter: https://www.ercot.com/gridinfo/resiliency/winterready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32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6990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7823AA26CB74D8A70FB86BC877861" ma:contentTypeVersion="15" ma:contentTypeDescription="Create a new document." ma:contentTypeScope="" ma:versionID="53ba9277836b2f4450c340fec2bedcae">
  <xsd:schema xmlns:xsd="http://www.w3.org/2001/XMLSchema" xmlns:xs="http://www.w3.org/2001/XMLSchema" xmlns:p="http://schemas.microsoft.com/office/2006/metadata/properties" xmlns:ns2="3b4a1cd7-af2f-446a-9a29-24e8cf27f023" xmlns:ns3="ce9868fe-cff6-457c-bf27-836305bfc053" targetNamespace="http://schemas.microsoft.com/office/2006/metadata/properties" ma:root="true" ma:fieldsID="db6fa5f93ff81fe14c5d7b608e663fc6" ns2:_="" ns3:_="">
    <xsd:import namespace="3b4a1cd7-af2f-446a-9a29-24e8cf27f023"/>
    <xsd:import namespace="ce9868fe-cff6-457c-bf27-836305bfc0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a1cd7-af2f-446a-9a29-24e8cf27f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868fe-cff6-457c-bf27-836305bfc0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1b4672c-97f6-4ae4-8370-17fad5f0a306}" ma:internalName="TaxCatchAll" ma:showField="CatchAllData" ma:web="ce9868fe-cff6-457c-bf27-836305bfc0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9868fe-cff6-457c-bf27-836305bfc053" xsi:nil="true"/>
    <lcf76f155ced4ddcb4097134ff3c332f xmlns="3b4a1cd7-af2f-446a-9a29-24e8cf27f0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F5E83D-4D67-4177-B964-31EAC49268FC}">
  <ds:schemaRefs>
    <ds:schemaRef ds:uri="3b4a1cd7-af2f-446a-9a29-24e8cf27f023"/>
    <ds:schemaRef ds:uri="ce9868fe-cff6-457c-bf27-836305bfc0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3b4a1cd7-af2f-446a-9a29-24e8cf27f023"/>
    <ds:schemaRef ds:uri="ce9868fe-cff6-457c-bf27-836305bfc0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4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Cover Slide</vt:lpstr>
      <vt:lpstr>Horizontal Theme</vt:lpstr>
      <vt:lpstr>Vertical Theme</vt:lpstr>
      <vt:lpstr>Office Theme</vt:lpstr>
      <vt:lpstr>2_Office Theme</vt:lpstr>
      <vt:lpstr>PowerPoint Presentation</vt:lpstr>
      <vt:lpstr>Weatherization &amp; Inspection Program Overview</vt:lpstr>
      <vt:lpstr>Impact &amp; Results</vt:lpstr>
      <vt:lpstr>Declaration of Natural Gas Pipeline Coordination</vt:lpstr>
      <vt:lpstr>The Attachment K Declaration: Purpose &amp; Details</vt:lpstr>
      <vt:lpstr>3.21, Submission of Declarations of Natural Gas Pipeline Coordination &amp; 22, Attachment K Nodal Protocol Revision Request (NPRR)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57</cp:revision>
  <cp:lastPrinted>2017-10-10T21:31:05Z</cp:lastPrinted>
  <dcterms:created xsi:type="dcterms:W3CDTF">2016-01-21T15:20:31Z</dcterms:created>
  <dcterms:modified xsi:type="dcterms:W3CDTF">2025-09-16T16:44:39Z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0x010100B0F7823AA26CB74D8A70FB86BC877861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2023-04-04T20:11:24Z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2ffd7455-2a10-4c42-ab9a-33fe7556bcb5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ediaServiceImageTags">
    <vt:lpwstr/>
  </property>
</Properties>
</file>