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7" r:id="rId8"/>
    <p:sldId id="265" r:id="rId9"/>
    <p:sldId id="268" r:id="rId10"/>
    <p:sldId id="266" r:id="rId11"/>
    <p:sldId id="267" r:id="rId12"/>
    <p:sldId id="270" r:id="rId13"/>
    <p:sldId id="27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0129" autoAdjust="0"/>
  </p:normalViewPr>
  <p:slideViewPr>
    <p:cSldViewPr showGuides="1">
      <p:cViewPr varScale="1">
        <p:scale>
          <a:sx n="91" d="100"/>
          <a:sy n="91" d="100"/>
        </p:scale>
        <p:origin x="2466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Sheet1!$A$24:$A$35</c:f>
              <c:strCache>
                <c:ptCount val="12"/>
                <c:pt idx="0">
                  <c:v>2024/09</c:v>
                </c:pt>
                <c:pt idx="1">
                  <c:v>2024/10</c:v>
                </c:pt>
                <c:pt idx="2">
                  <c:v>2024/11</c:v>
                </c:pt>
                <c:pt idx="3">
                  <c:v>2024/12</c:v>
                </c:pt>
                <c:pt idx="4">
                  <c:v>2025/01</c:v>
                </c:pt>
                <c:pt idx="5">
                  <c:v>2025/02</c:v>
                </c:pt>
                <c:pt idx="6">
                  <c:v>2025/03</c:v>
                </c:pt>
                <c:pt idx="7">
                  <c:v>2025/04</c:v>
                </c:pt>
                <c:pt idx="8">
                  <c:v>2025/05</c:v>
                </c:pt>
                <c:pt idx="9">
                  <c:v>2025/06</c:v>
                </c:pt>
                <c:pt idx="10">
                  <c:v>2025/07</c:v>
                </c:pt>
                <c:pt idx="11">
                  <c:v>2025/08</c:v>
                </c:pt>
              </c:strCache>
            </c:strRef>
          </c:cat>
          <c:val>
            <c:numRef>
              <c:f>Sheet1!$B$24:$B$35</c:f>
              <c:numCache>
                <c:formatCode>General</c:formatCode>
                <c:ptCount val="12"/>
                <c:pt idx="0">
                  <c:v>0.31</c:v>
                </c:pt>
                <c:pt idx="1">
                  <c:v>0.28999999999999998</c:v>
                </c:pt>
                <c:pt idx="2">
                  <c:v>0.27</c:v>
                </c:pt>
                <c:pt idx="3">
                  <c:v>0.21</c:v>
                </c:pt>
                <c:pt idx="4">
                  <c:v>0.23</c:v>
                </c:pt>
                <c:pt idx="5">
                  <c:v>0.25</c:v>
                </c:pt>
                <c:pt idx="6">
                  <c:v>0.25</c:v>
                </c:pt>
                <c:pt idx="7">
                  <c:v>0.23</c:v>
                </c:pt>
                <c:pt idx="8">
                  <c:v>0.37</c:v>
                </c:pt>
                <c:pt idx="9">
                  <c:v>0.27</c:v>
                </c:pt>
                <c:pt idx="10">
                  <c:v>0.38</c:v>
                </c:pt>
                <c:pt idx="11">
                  <c:v>0.32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Sheet1!$A$24:$A$35</c:f>
              <c:strCache>
                <c:ptCount val="12"/>
                <c:pt idx="0">
                  <c:v>2024/09</c:v>
                </c:pt>
                <c:pt idx="1">
                  <c:v>2024/10</c:v>
                </c:pt>
                <c:pt idx="2">
                  <c:v>2024/11</c:v>
                </c:pt>
                <c:pt idx="3">
                  <c:v>2024/12</c:v>
                </c:pt>
                <c:pt idx="4">
                  <c:v>2025/01</c:v>
                </c:pt>
                <c:pt idx="5">
                  <c:v>2025/02</c:v>
                </c:pt>
                <c:pt idx="6">
                  <c:v>2025/03</c:v>
                </c:pt>
                <c:pt idx="7">
                  <c:v>2025/04</c:v>
                </c:pt>
                <c:pt idx="8">
                  <c:v>2025/05</c:v>
                </c:pt>
                <c:pt idx="9">
                  <c:v>2025/06</c:v>
                </c:pt>
                <c:pt idx="10">
                  <c:v>2025/07</c:v>
                </c:pt>
                <c:pt idx="11">
                  <c:v>2025/08</c:v>
                </c:pt>
              </c:strCache>
            </c:strRef>
          </c:cat>
          <c:val>
            <c:numRef>
              <c:f>Sheet1!$C$24:$C$35</c:f>
              <c:numCache>
                <c:formatCode>General</c:formatCode>
                <c:ptCount val="12"/>
                <c:pt idx="0">
                  <c:v>1.33</c:v>
                </c:pt>
                <c:pt idx="1">
                  <c:v>0.97</c:v>
                </c:pt>
                <c:pt idx="2">
                  <c:v>0.92</c:v>
                </c:pt>
                <c:pt idx="3">
                  <c:v>1.05</c:v>
                </c:pt>
                <c:pt idx="4">
                  <c:v>0.79</c:v>
                </c:pt>
                <c:pt idx="5">
                  <c:v>0.99</c:v>
                </c:pt>
                <c:pt idx="6">
                  <c:v>1.31</c:v>
                </c:pt>
                <c:pt idx="7">
                  <c:v>1.17</c:v>
                </c:pt>
                <c:pt idx="8">
                  <c:v>1.07</c:v>
                </c:pt>
                <c:pt idx="9">
                  <c:v>0.96</c:v>
                </c:pt>
                <c:pt idx="10">
                  <c:v>1.0900000000000001</c:v>
                </c:pt>
                <c:pt idx="11">
                  <c:v>2.31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Sheet1!$A$24:$A$35</c:f>
              <c:strCache>
                <c:ptCount val="12"/>
                <c:pt idx="0">
                  <c:v>2024/09</c:v>
                </c:pt>
                <c:pt idx="1">
                  <c:v>2024/10</c:v>
                </c:pt>
                <c:pt idx="2">
                  <c:v>2024/11</c:v>
                </c:pt>
                <c:pt idx="3">
                  <c:v>2024/12</c:v>
                </c:pt>
                <c:pt idx="4">
                  <c:v>2025/01</c:v>
                </c:pt>
                <c:pt idx="5">
                  <c:v>2025/02</c:v>
                </c:pt>
                <c:pt idx="6">
                  <c:v>2025/03</c:v>
                </c:pt>
                <c:pt idx="7">
                  <c:v>2025/04</c:v>
                </c:pt>
                <c:pt idx="8">
                  <c:v>2025/05</c:v>
                </c:pt>
                <c:pt idx="9">
                  <c:v>2025/06</c:v>
                </c:pt>
                <c:pt idx="10">
                  <c:v>2025/07</c:v>
                </c:pt>
                <c:pt idx="11">
                  <c:v>2025/08</c:v>
                </c:pt>
              </c:strCache>
            </c:strRef>
          </c:cat>
          <c:val>
            <c:numRef>
              <c:f>Sheet1!$D$24:$D$35</c:f>
              <c:numCache>
                <c:formatCode>General</c:formatCode>
                <c:ptCount val="12"/>
                <c:pt idx="0">
                  <c:v>0.41</c:v>
                </c:pt>
                <c:pt idx="1">
                  <c:v>0.41</c:v>
                </c:pt>
                <c:pt idx="2">
                  <c:v>0.4</c:v>
                </c:pt>
                <c:pt idx="3">
                  <c:v>0.38</c:v>
                </c:pt>
                <c:pt idx="4">
                  <c:v>0.37</c:v>
                </c:pt>
                <c:pt idx="5">
                  <c:v>0.39</c:v>
                </c:pt>
                <c:pt idx="6">
                  <c:v>0.4</c:v>
                </c:pt>
                <c:pt idx="7">
                  <c:v>0.41</c:v>
                </c:pt>
                <c:pt idx="8">
                  <c:v>0.59</c:v>
                </c:pt>
                <c:pt idx="9">
                  <c:v>0.43</c:v>
                </c:pt>
                <c:pt idx="10">
                  <c:v>0.54</c:v>
                </c:pt>
                <c:pt idx="11">
                  <c:v>0.41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Volume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Sheet1!$A$24:$A$35</c:f>
              <c:strCache>
                <c:ptCount val="12"/>
                <c:pt idx="0">
                  <c:v>2024/09</c:v>
                </c:pt>
                <c:pt idx="1">
                  <c:v>2024/10</c:v>
                </c:pt>
                <c:pt idx="2">
                  <c:v>2024/11</c:v>
                </c:pt>
                <c:pt idx="3">
                  <c:v>2024/12</c:v>
                </c:pt>
                <c:pt idx="4">
                  <c:v>2025/01</c:v>
                </c:pt>
                <c:pt idx="5">
                  <c:v>2025/02</c:v>
                </c:pt>
                <c:pt idx="6">
                  <c:v>2025/03</c:v>
                </c:pt>
                <c:pt idx="7">
                  <c:v>2025/04</c:v>
                </c:pt>
                <c:pt idx="8">
                  <c:v>2025/05</c:v>
                </c:pt>
                <c:pt idx="9">
                  <c:v>2025/06</c:v>
                </c:pt>
                <c:pt idx="10">
                  <c:v>2025/07</c:v>
                </c:pt>
                <c:pt idx="11">
                  <c:v>2025/08</c:v>
                </c:pt>
              </c:strCache>
            </c:strRef>
          </c:cat>
          <c:val>
            <c:numRef>
              <c:f>Sheet1!$B$24:$B$35</c:f>
              <c:numCache>
                <c:formatCode>General</c:formatCode>
                <c:ptCount val="12"/>
                <c:pt idx="0">
                  <c:v>181856</c:v>
                </c:pt>
                <c:pt idx="1">
                  <c:v>296322</c:v>
                </c:pt>
                <c:pt idx="2">
                  <c:v>119115</c:v>
                </c:pt>
                <c:pt idx="3">
                  <c:v>110959</c:v>
                </c:pt>
                <c:pt idx="4">
                  <c:v>118843</c:v>
                </c:pt>
                <c:pt idx="5">
                  <c:v>113902</c:v>
                </c:pt>
                <c:pt idx="6">
                  <c:v>93909</c:v>
                </c:pt>
                <c:pt idx="7">
                  <c:v>93010</c:v>
                </c:pt>
                <c:pt idx="8">
                  <c:v>88532</c:v>
                </c:pt>
                <c:pt idx="9">
                  <c:v>80916</c:v>
                </c:pt>
                <c:pt idx="10">
                  <c:v>102485</c:v>
                </c:pt>
                <c:pt idx="11">
                  <c:v>95236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Sheet1!$A$24:$A$35</c:f>
              <c:strCache>
                <c:ptCount val="12"/>
                <c:pt idx="0">
                  <c:v>2024/09</c:v>
                </c:pt>
                <c:pt idx="1">
                  <c:v>2024/10</c:v>
                </c:pt>
                <c:pt idx="2">
                  <c:v>2024/11</c:v>
                </c:pt>
                <c:pt idx="3">
                  <c:v>2024/12</c:v>
                </c:pt>
                <c:pt idx="4">
                  <c:v>2025/01</c:v>
                </c:pt>
                <c:pt idx="5">
                  <c:v>2025/02</c:v>
                </c:pt>
                <c:pt idx="6">
                  <c:v>2025/03</c:v>
                </c:pt>
                <c:pt idx="7">
                  <c:v>2025/04</c:v>
                </c:pt>
                <c:pt idx="8">
                  <c:v>2025/05</c:v>
                </c:pt>
                <c:pt idx="9">
                  <c:v>2025/06</c:v>
                </c:pt>
                <c:pt idx="10">
                  <c:v>2025/07</c:v>
                </c:pt>
                <c:pt idx="11">
                  <c:v>2025/08</c:v>
                </c:pt>
              </c:strCache>
            </c:strRef>
          </c:cat>
          <c:val>
            <c:numRef>
              <c:f>Sheet1!$C$24:$C$35</c:f>
              <c:numCache>
                <c:formatCode>General</c:formatCode>
                <c:ptCount val="12"/>
                <c:pt idx="0">
                  <c:v>63958</c:v>
                </c:pt>
                <c:pt idx="1">
                  <c:v>75309</c:v>
                </c:pt>
                <c:pt idx="2">
                  <c:v>66984</c:v>
                </c:pt>
                <c:pt idx="3">
                  <c:v>73053</c:v>
                </c:pt>
                <c:pt idx="4">
                  <c:v>72775</c:v>
                </c:pt>
                <c:pt idx="5">
                  <c:v>66013</c:v>
                </c:pt>
                <c:pt idx="6">
                  <c:v>69627</c:v>
                </c:pt>
                <c:pt idx="7">
                  <c:v>71027</c:v>
                </c:pt>
                <c:pt idx="8">
                  <c:v>74416</c:v>
                </c:pt>
                <c:pt idx="9">
                  <c:v>70472</c:v>
                </c:pt>
                <c:pt idx="10">
                  <c:v>70429</c:v>
                </c:pt>
                <c:pt idx="11">
                  <c:v>74498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Sheet1!$A$24:$A$35</c:f>
              <c:strCache>
                <c:ptCount val="12"/>
                <c:pt idx="0">
                  <c:v>2024/09</c:v>
                </c:pt>
                <c:pt idx="1">
                  <c:v>2024/10</c:v>
                </c:pt>
                <c:pt idx="2">
                  <c:v>2024/11</c:v>
                </c:pt>
                <c:pt idx="3">
                  <c:v>2024/12</c:v>
                </c:pt>
                <c:pt idx="4">
                  <c:v>2025/01</c:v>
                </c:pt>
                <c:pt idx="5">
                  <c:v>2025/02</c:v>
                </c:pt>
                <c:pt idx="6">
                  <c:v>2025/03</c:v>
                </c:pt>
                <c:pt idx="7">
                  <c:v>2025/04</c:v>
                </c:pt>
                <c:pt idx="8">
                  <c:v>2025/05</c:v>
                </c:pt>
                <c:pt idx="9">
                  <c:v>2025/06</c:v>
                </c:pt>
                <c:pt idx="10">
                  <c:v>2025/07</c:v>
                </c:pt>
                <c:pt idx="11">
                  <c:v>2025/08</c:v>
                </c:pt>
              </c:strCache>
            </c:strRef>
          </c:cat>
          <c:val>
            <c:numRef>
              <c:f>Sheet1!$D$24:$D$35</c:f>
              <c:numCache>
                <c:formatCode>General</c:formatCode>
                <c:ptCount val="12"/>
                <c:pt idx="0">
                  <c:v>34240</c:v>
                </c:pt>
                <c:pt idx="1">
                  <c:v>39923</c:v>
                </c:pt>
                <c:pt idx="2">
                  <c:v>18447</c:v>
                </c:pt>
                <c:pt idx="3">
                  <c:v>19430</c:v>
                </c:pt>
                <c:pt idx="4">
                  <c:v>21971</c:v>
                </c:pt>
                <c:pt idx="5">
                  <c:v>24038</c:v>
                </c:pt>
                <c:pt idx="6">
                  <c:v>15806</c:v>
                </c:pt>
                <c:pt idx="7">
                  <c:v>14027</c:v>
                </c:pt>
                <c:pt idx="8">
                  <c:v>16387</c:v>
                </c:pt>
                <c:pt idx="9">
                  <c:v>10325</c:v>
                </c:pt>
                <c:pt idx="10">
                  <c:v>11718</c:v>
                </c:pt>
                <c:pt idx="11">
                  <c:v>12092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Sheet1!$A$25:$A$36</c:f>
              <c:strCache>
                <c:ptCount val="12"/>
                <c:pt idx="0">
                  <c:v>2024/09</c:v>
                </c:pt>
                <c:pt idx="1">
                  <c:v>2024/10</c:v>
                </c:pt>
                <c:pt idx="2">
                  <c:v>2024/11</c:v>
                </c:pt>
                <c:pt idx="3">
                  <c:v>2024/12</c:v>
                </c:pt>
                <c:pt idx="4">
                  <c:v>2025/01</c:v>
                </c:pt>
                <c:pt idx="5">
                  <c:v>2025/02</c:v>
                </c:pt>
                <c:pt idx="6">
                  <c:v>2025/03</c:v>
                </c:pt>
                <c:pt idx="7">
                  <c:v>2025/04</c:v>
                </c:pt>
                <c:pt idx="8">
                  <c:v>2025/05</c:v>
                </c:pt>
                <c:pt idx="9">
                  <c:v>2025/06</c:v>
                </c:pt>
                <c:pt idx="10">
                  <c:v>2025/07</c:v>
                </c:pt>
                <c:pt idx="11">
                  <c:v>2025/08</c:v>
                </c:pt>
              </c:strCache>
            </c:strRef>
          </c:cat>
          <c:val>
            <c:numRef>
              <c:f>Sheet1!$B$25:$B$36</c:f>
              <c:numCache>
                <c:formatCode>General</c:formatCode>
                <c:ptCount val="12"/>
                <c:pt idx="0">
                  <c:v>531670</c:v>
                </c:pt>
                <c:pt idx="1">
                  <c:v>369309</c:v>
                </c:pt>
                <c:pt idx="2">
                  <c:v>324810</c:v>
                </c:pt>
                <c:pt idx="3">
                  <c:v>308225</c:v>
                </c:pt>
                <c:pt idx="4">
                  <c:v>412489</c:v>
                </c:pt>
                <c:pt idx="5">
                  <c:v>388108</c:v>
                </c:pt>
                <c:pt idx="6">
                  <c:v>352929</c:v>
                </c:pt>
                <c:pt idx="7">
                  <c:v>339169</c:v>
                </c:pt>
                <c:pt idx="8">
                  <c:v>363968</c:v>
                </c:pt>
                <c:pt idx="9">
                  <c:v>379463</c:v>
                </c:pt>
                <c:pt idx="10">
                  <c:v>408650</c:v>
                </c:pt>
                <c:pt idx="11">
                  <c:v>433487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Sheet1!$A$23:$A$34</c:f>
              <c:strCache>
                <c:ptCount val="12"/>
                <c:pt idx="0">
                  <c:v>2024/09</c:v>
                </c:pt>
                <c:pt idx="1">
                  <c:v>2024/10</c:v>
                </c:pt>
                <c:pt idx="2">
                  <c:v>2024/11</c:v>
                </c:pt>
                <c:pt idx="3">
                  <c:v>2024/12</c:v>
                </c:pt>
                <c:pt idx="4">
                  <c:v>2025/01</c:v>
                </c:pt>
                <c:pt idx="5">
                  <c:v>2025/02</c:v>
                </c:pt>
                <c:pt idx="6">
                  <c:v>2025/03</c:v>
                </c:pt>
                <c:pt idx="7">
                  <c:v>2025/04</c:v>
                </c:pt>
                <c:pt idx="8">
                  <c:v>2025/05</c:v>
                </c:pt>
                <c:pt idx="9">
                  <c:v>2025/06</c:v>
                </c:pt>
                <c:pt idx="10">
                  <c:v>2025/07</c:v>
                </c:pt>
                <c:pt idx="11">
                  <c:v>2025/08</c:v>
                </c:pt>
              </c:strCache>
            </c:strRef>
          </c:cat>
          <c:val>
            <c:numRef>
              <c:f>Sheet1!$B$23:$B$34</c:f>
              <c:numCache>
                <c:formatCode>General</c:formatCode>
                <c:ptCount val="12"/>
                <c:pt idx="0">
                  <c:v>3778</c:v>
                </c:pt>
                <c:pt idx="1">
                  <c:v>3800</c:v>
                </c:pt>
                <c:pt idx="2">
                  <c:v>3598</c:v>
                </c:pt>
                <c:pt idx="3">
                  <c:v>3481</c:v>
                </c:pt>
                <c:pt idx="4">
                  <c:v>3638</c:v>
                </c:pt>
                <c:pt idx="5">
                  <c:v>3267</c:v>
                </c:pt>
                <c:pt idx="6">
                  <c:v>3651</c:v>
                </c:pt>
                <c:pt idx="7">
                  <c:v>3500</c:v>
                </c:pt>
                <c:pt idx="8">
                  <c:v>3740</c:v>
                </c:pt>
                <c:pt idx="9">
                  <c:v>3511</c:v>
                </c:pt>
                <c:pt idx="10">
                  <c:v>3679</c:v>
                </c:pt>
                <c:pt idx="11">
                  <c:v>3666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47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 September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– August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8/10/2025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8/24 and 8/27 Retail Release </a:t>
            </a:r>
          </a:p>
          <a:p>
            <a:pPr marL="57150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Non Retail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8/7/2025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8/28/2025 Application Release</a:t>
            </a: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8/10/2025 Site Failover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353232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2.31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5368201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Volumes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906518"/>
              </p:ext>
            </p:extLst>
          </p:nvPr>
        </p:nvGraphicFramePr>
        <p:xfrm>
          <a:off x="302690" y="838200"/>
          <a:ext cx="8688910" cy="1586518"/>
        </p:xfrm>
        <a:graphic>
          <a:graphicData uri="http://schemas.openxmlformats.org/drawingml/2006/table">
            <a:tbl>
              <a:tblPr/>
              <a:tblGrid>
                <a:gridCol w="2189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87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232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Volume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102485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134647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70429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11748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2806588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452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August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3666 Posts</a:t>
            </a:r>
          </a:p>
          <a:p>
            <a:r>
              <a:rPr lang="en-US" sz="2000" dirty="0"/>
              <a:t>433487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63 Posts</a:t>
            </a:r>
          </a:p>
          <a:p>
            <a:pPr lvl="1"/>
            <a:r>
              <a:rPr lang="en-US" sz="2000" dirty="0"/>
              <a:t>9 New Subscriptions</a:t>
            </a:r>
          </a:p>
          <a:p>
            <a:pPr lvl="1"/>
            <a:r>
              <a:rPr lang="en-US" sz="2000" dirty="0"/>
              <a:t>0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4 Posts</a:t>
            </a:r>
          </a:p>
          <a:p>
            <a:pPr lvl="1"/>
            <a:r>
              <a:rPr lang="en-US" sz="2000" dirty="0"/>
              <a:t>0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3614358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7774012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Weather Moratorium Removals</a:t>
            </a:r>
            <a:br>
              <a:rPr lang="en-US" sz="2400" dirty="0"/>
            </a:b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1B9E603-9A61-3E7E-18FD-A5774CF22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995458"/>
              </p:ext>
            </p:extLst>
          </p:nvPr>
        </p:nvGraphicFramePr>
        <p:xfrm>
          <a:off x="324590" y="855738"/>
          <a:ext cx="8286009" cy="5256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2809">
                  <a:extLst>
                    <a:ext uri="{9D8B030D-6E8A-4147-A177-3AD203B41FA5}">
                      <a16:colId xmlns:a16="http://schemas.microsoft.com/office/drawing/2014/main" val="3963868438"/>
                    </a:ext>
                  </a:extLst>
                </a:gridCol>
                <a:gridCol w="1707662">
                  <a:extLst>
                    <a:ext uri="{9D8B030D-6E8A-4147-A177-3AD203B41FA5}">
                      <a16:colId xmlns:a16="http://schemas.microsoft.com/office/drawing/2014/main" val="501349505"/>
                    </a:ext>
                  </a:extLst>
                </a:gridCol>
                <a:gridCol w="3644397">
                  <a:extLst>
                    <a:ext uri="{9D8B030D-6E8A-4147-A177-3AD203B41FA5}">
                      <a16:colId xmlns:a16="http://schemas.microsoft.com/office/drawing/2014/main" val="2216702305"/>
                    </a:ext>
                  </a:extLst>
                </a:gridCol>
                <a:gridCol w="1181141">
                  <a:extLst>
                    <a:ext uri="{9D8B030D-6E8A-4147-A177-3AD203B41FA5}">
                      <a16:colId xmlns:a16="http://schemas.microsoft.com/office/drawing/2014/main" val="2127333652"/>
                    </a:ext>
                  </a:extLst>
                </a:gridCol>
              </a:tblGrid>
              <a:tr h="1901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DATE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LIST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EMAIL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ACTION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extLst>
                  <a:ext uri="{0D108BD9-81ED-4DB2-BD59-A6C34878D82A}">
                    <a16:rowId xmlns:a16="http://schemas.microsoft.com/office/drawing/2014/main" val="2330488522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2025-07-01 15:20:22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dlopez@FREEPOINTSOLUTIONS.COM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172425462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2025-07-02 13:14:23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Tsandersparis@YAHOO.COM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31417721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2025-07-20 00:00:02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german.tellez@UBIQUITY.COM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741974461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2025-07-23 13:57:08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retail-ops@GRIDMATIC.COM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512051776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2025-07-28 08:37:25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witiinow@HOTMAIL.COM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043759553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2025-07-28 11:59:26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ktrabo@AOL.COM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512065367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2025-08-01 08:56:35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wedum@ATT.NET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562918049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2025-08-01 10:58:05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kmarriott@MILLERBROS.US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193847214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2025-08-06 12:46:02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smace@AARP.ORG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814755097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2025-08-08 10:42:44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reprelations@ONCOR.COM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338722181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2025-08-13 06:10:03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Melenda.Meazle@ONCOR.COM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558679365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2025-08-15 00:00:05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ppinilla@AGRGROUPINC.COM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043590818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2025-08-18 12:40:41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Caroline@REEDERCAP.COM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037817965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2025-08-18 16:12:56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UtilityRelations@RSPOWER.COM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124354430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2025-08-20 00:00:04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RGahn@FREEPOINTSOLUTIONS.COM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739348573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2025-08-20 08:37:27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>
                          <a:effectLst/>
                        </a:rPr>
                        <a:t>abel.garcia@YARDI.COM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  <a:buNone/>
                      </a:pPr>
                      <a:r>
                        <a:rPr lang="en-US" sz="1200" dirty="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788773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55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167A0-5587-2E45-14BC-702091734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159" y="201543"/>
            <a:ext cx="8458200" cy="1143000"/>
          </a:xfrm>
        </p:spPr>
        <p:txBody>
          <a:bodyPr/>
          <a:lstStyle/>
          <a:p>
            <a:r>
              <a:rPr lang="en-US" dirty="0"/>
              <a:t>Proposed 2026 Release Calendar Draft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10D8E8-E215-5363-A9E8-A001A5B3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61EC735-0419-8CB1-735E-48B0A92996A0}"/>
              </a:ext>
            </a:extLst>
          </p:cNvPr>
          <p:cNvSpPr txBox="1">
            <a:spLocks/>
          </p:cNvSpPr>
          <p:nvPr/>
        </p:nvSpPr>
        <p:spPr>
          <a:xfrm>
            <a:off x="381000" y="201543"/>
            <a:ext cx="8458200" cy="488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A2E5ECF-564F-6884-0C3F-5F24746A7A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59" y="1014412"/>
            <a:ext cx="7953375" cy="482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405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ADB17-F8D7-D333-6E1D-315BA3DCA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2026 SLA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EBA02-1AC5-48BE-7E86-83F02D5D3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29433"/>
          </a:xfrm>
        </p:spPr>
        <p:txBody>
          <a:bodyPr/>
          <a:lstStyle/>
          <a:p>
            <a:r>
              <a:rPr lang="en-US" dirty="0"/>
              <a:t>Split the Retail and </a:t>
            </a:r>
            <a:r>
              <a:rPr lang="en-US" dirty="0" err="1"/>
              <a:t>ListServ</a:t>
            </a:r>
            <a:r>
              <a:rPr lang="en-US" dirty="0"/>
              <a:t> SLAs into separate documents.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Discuss SLA ownership for </a:t>
            </a:r>
            <a:r>
              <a:rPr lang="en-US" dirty="0" err="1"/>
              <a:t>ListServ</a:t>
            </a:r>
            <a:r>
              <a:rPr lang="en-US" dirty="0"/>
              <a:t> and Market Data Transparency; TWG or others?</a:t>
            </a:r>
          </a:p>
          <a:p>
            <a:endParaRPr lang="en-US" dirty="0"/>
          </a:p>
          <a:p>
            <a:r>
              <a:rPr lang="en-US" dirty="0"/>
              <a:t>IT Services Report – should it be moved to a redirect to Market Notices or retired?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65B9DC-1A91-693B-5DA1-3AD613220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84100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49212</TotalTime>
  <Words>450</Words>
  <Application>Microsoft Office PowerPoint</Application>
  <PresentationFormat>On-screen Show (4:3)</PresentationFormat>
  <Paragraphs>177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Aptos</vt:lpstr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– August</vt:lpstr>
      <vt:lpstr>MarkeTrak Performance</vt:lpstr>
      <vt:lpstr>MarkeTrak Volumes</vt:lpstr>
      <vt:lpstr>August ListServ Stats</vt:lpstr>
      <vt:lpstr>Weather Moratorium Removals </vt:lpstr>
      <vt:lpstr>Proposed 2026 Release Calendar Draft</vt:lpstr>
      <vt:lpstr>2026 SLA Discussion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384</cp:revision>
  <cp:lastPrinted>2019-05-06T20:09:17Z</cp:lastPrinted>
  <dcterms:created xsi:type="dcterms:W3CDTF">2016-01-21T15:20:31Z</dcterms:created>
  <dcterms:modified xsi:type="dcterms:W3CDTF">2025-09-16T02:36:32Z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