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2"/>
  </p:notesMasterIdLst>
  <p:handoutMasterIdLst>
    <p:handoutMasterId r:id="rId13"/>
  </p:handoutMasterIdLst>
  <p:sldIdLst>
    <p:sldId id="260" r:id="rId6"/>
    <p:sldId id="3049" r:id="rId7"/>
    <p:sldId id="3047" r:id="rId8"/>
    <p:sldId id="3050" r:id="rId9"/>
    <p:sldId id="3048" r:id="rId10"/>
    <p:sldId id="3051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FD8819A-08DF-43DE-AEA8-2BAF1B2ED933}">
          <p14:sldIdLst>
            <p14:sldId id="260"/>
            <p14:sldId id="3049"/>
            <p14:sldId id="3047"/>
            <p14:sldId id="3050"/>
            <p14:sldId id="3048"/>
            <p14:sldId id="305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9DD624F-C1A0-818D-DA9E-F189AFCC5EE4}" name="Tirupati, Venkata" initials="VT" userId="S::Venkata.Tirupati@ercot.com::f158bf16-7c33-4cff-afb7-2f4396d4ca51" providerId="AD"/>
  <p188:author id="{6AED60BC-6DC8-9208-15EC-10DB2B0CE731}" name="Mereness, Matt" initials="MM" userId="S::matt.mereness@ercot.com::6db1126a-164e-4475-8d86-5dde160acd3b" providerId="AD"/>
  <p188:author id="{881B48C5-BB53-CDCD-4930-0451197F0D4A}" name="Urquhart, Ike" initials="UI" userId="S::Ike.Urquhart@ercot.com::730980f3-dc09-4cfe-ab83-a3f100637f33" providerId="AD"/>
  <p188:author id="{47B1B2D5-CBCE-C9A6-CDCE-5D057DF5C4EF}" name="Kersulis, Jonas" initials="KJ" userId="S::Jonas.Kersulis@ercot.com::38ec2a83-12fc-4093-8e16-3ee53b6e048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26D07C"/>
    <a:srgbClr val="0076C6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26A595-6C4D-48D6-84C1-AD52C6A2AA48}" v="50" dt="2025-09-16T13:53:57.139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1584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C426A595-6C4D-48D6-84C1-AD52C6A2AA48}"/>
    <pc:docChg chg="undo custSel addSld delSld modSld sldOrd modSection">
      <pc:chgData name="Badri, Sreenivas" userId="0b43dccd-042e-4be0-871d-afa1d90d6a2e" providerId="ADAL" clId="{C426A595-6C4D-48D6-84C1-AD52C6A2AA48}" dt="2025-09-16T13:53:57.939" v="5354" actId="20577"/>
      <pc:docMkLst>
        <pc:docMk/>
      </pc:docMkLst>
      <pc:sldChg chg="modSp mod">
        <pc:chgData name="Badri, Sreenivas" userId="0b43dccd-042e-4be0-871d-afa1d90d6a2e" providerId="ADAL" clId="{C426A595-6C4D-48D6-84C1-AD52C6A2AA48}" dt="2025-09-15T23:52:42.853" v="4877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C426A595-6C4D-48D6-84C1-AD52C6A2AA48}" dt="2025-09-15T23:52:42.853" v="487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 del">
        <pc:chgData name="Badri, Sreenivas" userId="0b43dccd-042e-4be0-871d-afa1d90d6a2e" providerId="ADAL" clId="{C426A595-6C4D-48D6-84C1-AD52C6A2AA48}" dt="2025-09-15T23:53:47.379" v="4879" actId="47"/>
        <pc:sldMkLst>
          <pc:docMk/>
          <pc:sldMk cId="2777669657" sldId="264"/>
        </pc:sldMkLst>
      </pc:sldChg>
      <pc:sldChg chg="del">
        <pc:chgData name="Badri, Sreenivas" userId="0b43dccd-042e-4be0-871d-afa1d90d6a2e" providerId="ADAL" clId="{C426A595-6C4D-48D6-84C1-AD52C6A2AA48}" dt="2025-09-15T18:26:50.721" v="85" actId="47"/>
        <pc:sldMkLst>
          <pc:docMk/>
          <pc:sldMk cId="2168210972" sldId="592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1149250084" sldId="609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2118608839" sldId="610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4019861545" sldId="612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176947805" sldId="616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2309870165" sldId="621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733871365" sldId="622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1641766453" sldId="623"/>
        </pc:sldMkLst>
      </pc:sldChg>
      <pc:sldChg chg="del">
        <pc:chgData name="Badri, Sreenivas" userId="0b43dccd-042e-4be0-871d-afa1d90d6a2e" providerId="ADAL" clId="{C426A595-6C4D-48D6-84C1-AD52C6A2AA48}" dt="2025-09-15T18:29:04.762" v="228" actId="47"/>
        <pc:sldMkLst>
          <pc:docMk/>
          <pc:sldMk cId="461060940" sldId="624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1404576779" sldId="625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29574864" sldId="626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1286119469" sldId="3008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1593491571" sldId="3011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2072188774" sldId="3015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3204439319" sldId="3027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3711027070" sldId="3032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2694342399" sldId="3033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430058766" sldId="3034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291585143" sldId="3035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1507223525" sldId="3038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3830596419" sldId="3039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3802724890" sldId="3041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1079862056" sldId="3042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3933531481" sldId="3043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1813315902" sldId="3044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1345510067" sldId="3045"/>
        </pc:sldMkLst>
      </pc:sldChg>
      <pc:sldChg chg="modSp del mod">
        <pc:chgData name="Badri, Sreenivas" userId="0b43dccd-042e-4be0-871d-afa1d90d6a2e" providerId="ADAL" clId="{C426A595-6C4D-48D6-84C1-AD52C6A2AA48}" dt="2025-09-15T21:36:26.843" v="3303" actId="47"/>
        <pc:sldMkLst>
          <pc:docMk/>
          <pc:sldMk cId="1035041687" sldId="3046"/>
        </pc:sldMkLst>
        <pc:spChg chg="mod">
          <ac:chgData name="Badri, Sreenivas" userId="0b43dccd-042e-4be0-871d-afa1d90d6a2e" providerId="ADAL" clId="{C426A595-6C4D-48D6-84C1-AD52C6A2AA48}" dt="2025-09-15T21:34:39.700" v="3098" actId="20577"/>
          <ac:spMkLst>
            <pc:docMk/>
            <pc:sldMk cId="1035041687" sldId="3046"/>
            <ac:spMk id="2" creationId="{549F9198-3E7E-3CCE-C38E-6C6499B31249}"/>
          </ac:spMkLst>
        </pc:spChg>
        <pc:spChg chg="mod">
          <ac:chgData name="Badri, Sreenivas" userId="0b43dccd-042e-4be0-871d-afa1d90d6a2e" providerId="ADAL" clId="{C426A595-6C4D-48D6-84C1-AD52C6A2AA48}" dt="2025-09-15T21:36:11.320" v="3298" actId="6549"/>
          <ac:spMkLst>
            <pc:docMk/>
            <pc:sldMk cId="1035041687" sldId="3046"/>
            <ac:spMk id="3" creationId="{285ED873-5670-B64D-CBA3-7708AE75EB53}"/>
          </ac:spMkLst>
        </pc:spChg>
      </pc:sldChg>
      <pc:sldChg chg="modSp add mod">
        <pc:chgData name="Badri, Sreenivas" userId="0b43dccd-042e-4be0-871d-afa1d90d6a2e" providerId="ADAL" clId="{C426A595-6C4D-48D6-84C1-AD52C6A2AA48}" dt="2025-09-16T11:31:07.120" v="5273" actId="12"/>
        <pc:sldMkLst>
          <pc:docMk/>
          <pc:sldMk cId="3471533154" sldId="3047"/>
        </pc:sldMkLst>
        <pc:spChg chg="mod">
          <ac:chgData name="Badri, Sreenivas" userId="0b43dccd-042e-4be0-871d-afa1d90d6a2e" providerId="ADAL" clId="{C426A595-6C4D-48D6-84C1-AD52C6A2AA48}" dt="2025-09-16T11:31:07.120" v="5273" actId="12"/>
          <ac:spMkLst>
            <pc:docMk/>
            <pc:sldMk cId="3471533154" sldId="3047"/>
            <ac:spMk id="3" creationId="{4EFDACB0-EB38-DE9A-C226-8A429F544BC5}"/>
          </ac:spMkLst>
        </pc:spChg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2069934075" sldId="3048"/>
        </pc:sldMkLst>
      </pc:sldChg>
      <pc:sldChg chg="modSp add mod">
        <pc:chgData name="Badri, Sreenivas" userId="0b43dccd-042e-4be0-871d-afa1d90d6a2e" providerId="ADAL" clId="{C426A595-6C4D-48D6-84C1-AD52C6A2AA48}" dt="2025-09-16T13:53:57.939" v="5354" actId="20577"/>
        <pc:sldMkLst>
          <pc:docMk/>
          <pc:sldMk cId="2661841849" sldId="3048"/>
        </pc:sldMkLst>
        <pc:spChg chg="mod">
          <ac:chgData name="Badri, Sreenivas" userId="0b43dccd-042e-4be0-871d-afa1d90d6a2e" providerId="ADAL" clId="{C426A595-6C4D-48D6-84C1-AD52C6A2AA48}" dt="2025-09-16T13:53:57.939" v="5354" actId="20577"/>
          <ac:spMkLst>
            <pc:docMk/>
            <pc:sldMk cId="2661841849" sldId="3048"/>
            <ac:spMk id="3" creationId="{E79B1A19-7080-01AF-D77A-932E19197E3E}"/>
          </ac:spMkLst>
        </pc:spChg>
      </pc:sldChg>
      <pc:sldChg chg="modSp add mod">
        <pc:chgData name="Badri, Sreenivas" userId="0b43dccd-042e-4be0-871d-afa1d90d6a2e" providerId="ADAL" clId="{C426A595-6C4D-48D6-84C1-AD52C6A2AA48}" dt="2025-09-16T11:31:45.076" v="5277" actId="12"/>
        <pc:sldMkLst>
          <pc:docMk/>
          <pc:sldMk cId="981559218" sldId="3049"/>
        </pc:sldMkLst>
        <pc:spChg chg="mod">
          <ac:chgData name="Badri, Sreenivas" userId="0b43dccd-042e-4be0-871d-afa1d90d6a2e" providerId="ADAL" clId="{C426A595-6C4D-48D6-84C1-AD52C6A2AA48}" dt="2025-09-15T21:36:23.606" v="3302" actId="6549"/>
          <ac:spMkLst>
            <pc:docMk/>
            <pc:sldMk cId="981559218" sldId="3049"/>
            <ac:spMk id="2" creationId="{B59611D6-D03D-1B11-8BE1-C75AD9517047}"/>
          </ac:spMkLst>
        </pc:spChg>
        <pc:spChg chg="mod">
          <ac:chgData name="Badri, Sreenivas" userId="0b43dccd-042e-4be0-871d-afa1d90d6a2e" providerId="ADAL" clId="{C426A595-6C4D-48D6-84C1-AD52C6A2AA48}" dt="2025-09-16T11:31:45.076" v="5277" actId="12"/>
          <ac:spMkLst>
            <pc:docMk/>
            <pc:sldMk cId="981559218" sldId="3049"/>
            <ac:spMk id="3" creationId="{986E472B-BF39-B5B3-4BA1-6393914097B5}"/>
          </ac:spMkLst>
        </pc:spChg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2705973744" sldId="3049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2439944979" sldId="3050"/>
        </pc:sldMkLst>
      </pc:sldChg>
      <pc:sldChg chg="modSp add mod ord">
        <pc:chgData name="Badri, Sreenivas" userId="0b43dccd-042e-4be0-871d-afa1d90d6a2e" providerId="ADAL" clId="{C426A595-6C4D-48D6-84C1-AD52C6A2AA48}" dt="2025-09-16T13:52:40.568" v="5342" actId="20577"/>
        <pc:sldMkLst>
          <pc:docMk/>
          <pc:sldMk cId="4227633977" sldId="3050"/>
        </pc:sldMkLst>
        <pc:spChg chg="mod">
          <ac:chgData name="Badri, Sreenivas" userId="0b43dccd-042e-4be0-871d-afa1d90d6a2e" providerId="ADAL" clId="{C426A595-6C4D-48D6-84C1-AD52C6A2AA48}" dt="2025-09-16T13:52:40.568" v="5342" actId="20577"/>
          <ac:spMkLst>
            <pc:docMk/>
            <pc:sldMk cId="4227633977" sldId="3050"/>
            <ac:spMk id="3" creationId="{E3C2EA42-EB41-E07B-47EE-2A5482F8A3EE}"/>
          </ac:spMkLst>
        </pc:spChg>
      </pc:sldChg>
      <pc:sldChg chg="modSp add mod">
        <pc:chgData name="Badri, Sreenivas" userId="0b43dccd-042e-4be0-871d-afa1d90d6a2e" providerId="ADAL" clId="{C426A595-6C4D-48D6-84C1-AD52C6A2AA48}" dt="2025-09-16T13:53:37.127" v="5349" actId="20577"/>
        <pc:sldMkLst>
          <pc:docMk/>
          <pc:sldMk cId="3027355874" sldId="3051"/>
        </pc:sldMkLst>
        <pc:spChg chg="mod">
          <ac:chgData name="Badri, Sreenivas" userId="0b43dccd-042e-4be0-871d-afa1d90d6a2e" providerId="ADAL" clId="{C426A595-6C4D-48D6-84C1-AD52C6A2AA48}" dt="2025-09-16T13:53:37.127" v="5349" actId="20577"/>
          <ac:spMkLst>
            <pc:docMk/>
            <pc:sldMk cId="3027355874" sldId="3051"/>
            <ac:spMk id="3" creationId="{ECBF7465-0B98-DE05-F79C-E19AFAF278F4}"/>
          </ac:spMkLst>
        </pc:spChg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4046283610" sldId="3051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1118743805" sldId="3052"/>
        </pc:sldMkLst>
      </pc:sldChg>
      <pc:sldChg chg="del">
        <pc:chgData name="Badri, Sreenivas" userId="0b43dccd-042e-4be0-871d-afa1d90d6a2e" providerId="ADAL" clId="{C426A595-6C4D-48D6-84C1-AD52C6A2AA48}" dt="2025-09-15T18:30:26.284" v="231" actId="47"/>
        <pc:sldMkLst>
          <pc:docMk/>
          <pc:sldMk cId="4085188898" sldId="3053"/>
        </pc:sldMkLst>
      </pc:sldChg>
      <pc:sldMasterChg chg="delSldLayout">
        <pc:chgData name="Badri, Sreenivas" userId="0b43dccd-042e-4be0-871d-afa1d90d6a2e" providerId="ADAL" clId="{C426A595-6C4D-48D6-84C1-AD52C6A2AA48}" dt="2025-09-15T18:30:26.284" v="231" actId="47"/>
        <pc:sldMasterMkLst>
          <pc:docMk/>
          <pc:sldMasterMk cId="2409641601" sldId="2147483663"/>
        </pc:sldMasterMkLst>
        <pc:sldLayoutChg chg="del">
          <pc:chgData name="Badri, Sreenivas" userId="0b43dccd-042e-4be0-871d-afa1d90d6a2e" providerId="ADAL" clId="{C426A595-6C4D-48D6-84C1-AD52C6A2AA48}" dt="2025-09-15T18:30:26.284" v="231" actId="47"/>
          <pc:sldLayoutMkLst>
            <pc:docMk/>
            <pc:sldMasterMk cId="2409641601" sldId="2147483663"/>
            <pc:sldLayoutMk cId="3327299549" sldId="2147483755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Third level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>
              <a:solidFill>
                <a:schemeClr val="tx1"/>
              </a:solidFill>
            </a:endParaRP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Public</a:t>
            </a:r>
            <a:endParaRPr lang="en-US" sz="10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1890817"/>
            <a:ext cx="5410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September 11th LFC/SCED Closed Loop Testing </a:t>
            </a:r>
          </a:p>
          <a:p>
            <a:r>
              <a:rPr lang="en-US" b="1" dirty="0">
                <a:solidFill>
                  <a:schemeClr val="tx2"/>
                </a:solidFill>
              </a:rPr>
              <a:t> </a:t>
            </a:r>
          </a:p>
          <a:p>
            <a:r>
              <a:rPr lang="en-US" b="1" dirty="0">
                <a:solidFill>
                  <a:schemeClr val="tx2"/>
                </a:solidFill>
              </a:rPr>
              <a:t>Observations and Lessons Learned</a:t>
            </a:r>
          </a:p>
          <a:p>
            <a:endParaRPr lang="en-US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Sreenivas Badri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September 16, 2025</a:t>
            </a:r>
          </a:p>
          <a:p>
            <a:endParaRPr lang="en-US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381C7-8DF5-949D-2DAA-42E6BE5035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611D6-D03D-1B11-8BE1-C75AD9517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and 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E472B-BF39-B5B3-4BA1-639391409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522" y="625268"/>
            <a:ext cx="8534400" cy="5280822"/>
          </a:xfrm>
        </p:spPr>
        <p:txBody>
          <a:bodyPr/>
          <a:lstStyle/>
          <a:p>
            <a:r>
              <a:rPr lang="en-US" sz="1800" dirty="0"/>
              <a:t>ERCOT had to follow up with QSEs until last minute on Telemetry issues and Real-Time Market Submissions.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ERCOT ICCP failovers and QSEs real-time EMS applications cutover and cutback was completed within 30-60 seconds.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QSEs started following UDSP immediately after cutover.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r>
              <a:rPr lang="en-US" sz="1800" b="1" dirty="0"/>
              <a:t>Telemetry Issues during closed loop testing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SBBH (IRRs curtailment flag) telemetry points became suspect after cutover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b="1" dirty="0"/>
              <a:t>Issue from ERCOT side, </a:t>
            </a:r>
            <a:r>
              <a:rPr lang="en-US" sz="1400" dirty="0"/>
              <a:t>fixed it after reported by QSEs.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A step will be added in pre-cutover plan to ensure good quality SBBH telemetry points are sent out to QSEs from ERCOT RTC+B EMS immediately after cutover.  </a:t>
            </a:r>
          </a:p>
          <a:p>
            <a:pPr marL="914400" lvl="2" indent="0">
              <a:buNone/>
            </a:pPr>
            <a:endParaRPr lang="en-US" sz="1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Unit level LMP showed suspect initially immediately after cutover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b="1" dirty="0"/>
              <a:t>Issue from ERCOT side, fixed it after reported by QSEs.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A step will be added in pre-cutover plan to ensure good quality LMP telemetry points are sent out to QSEs from ERCOT RTC+B EMS immediately after cutover.  </a:t>
            </a:r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32385F-BC65-A4D0-5CD7-A428E06125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59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82550B-47C0-CCA0-F0DD-FB416D7C62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24726-79C4-A752-B62A-F3E1629E9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and 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DACB0-EB38-DE9A-C226-8A429F544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522" y="625268"/>
            <a:ext cx="8534400" cy="5280822"/>
          </a:xfrm>
        </p:spPr>
        <p:txBody>
          <a:bodyPr/>
          <a:lstStyle/>
          <a:p>
            <a:r>
              <a:rPr lang="en-US" sz="1800" b="1" dirty="0"/>
              <a:t>Telemetry Issues during closed loop testing</a:t>
            </a:r>
          </a:p>
          <a:p>
            <a:pPr marL="457200" lvl="1" indent="0">
              <a:buNone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Unit level and System level FFAC, OECA, and ORRA Telemetry points showing suspect quality.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b="1" dirty="0"/>
              <a:t>Issue from ERCOT side, </a:t>
            </a:r>
            <a:r>
              <a:rPr lang="en-US" sz="1400" dirty="0"/>
              <a:t>ERCOT could not resolve the issue during closed loop test as it required applications restart.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Fix will be available for next Closed Loop Testing.</a:t>
            </a:r>
          </a:p>
          <a:p>
            <a:pPr marL="457200" lvl="1" indent="0">
              <a:buNone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Few Units MW telemetry came in beyond the limits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It resulted in SCED basepoints beyond their HSL/LSL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b="1" dirty="0"/>
              <a:t>QSEs HSL/LSL telemetry issue.</a:t>
            </a:r>
          </a:p>
          <a:p>
            <a:pPr marL="457200" lvl="1" indent="0">
              <a:buNone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ERCOT is evaluating a scenario that occurred during closed loop testing related to setting a resource HDL=LDL=LSL due to MW telemetry being less than LSL.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600" dirty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Some of the batteries could not setup ESRs –</a:t>
            </a:r>
            <a:r>
              <a:rPr lang="en-US" sz="1600" dirty="0" err="1"/>
              <a:t>ve</a:t>
            </a:r>
            <a:r>
              <a:rPr lang="en-US" sz="1600" dirty="0"/>
              <a:t> MW telemetry before closed loop testing, it could have impacted SCED dispatch during closed loop testing.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QSEs shall verify and setup ESRs telemetry before next closed loop testing to send the –</a:t>
            </a:r>
            <a:r>
              <a:rPr lang="en-US" sz="1400" dirty="0" err="1"/>
              <a:t>ve</a:t>
            </a:r>
            <a:r>
              <a:rPr lang="en-US" sz="1400" dirty="0"/>
              <a:t> MW telemetry when consuming.</a:t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 typeface="Courier New" panose="02070309020205020404" pitchFamily="49" charset="0"/>
              <a:buChar char="o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76A28C-237C-C147-F80B-D67B0F2C32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533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665110-EC8A-5E10-66F1-595C6E1306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7842A-2197-2DE8-B26B-E408F8B86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and 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2EA42-EB41-E07B-47EE-2A5482F8A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522" y="625268"/>
            <a:ext cx="8534400" cy="5280822"/>
          </a:xfrm>
        </p:spPr>
        <p:txBody>
          <a:bodyPr/>
          <a:lstStyle/>
          <a:p>
            <a:pPr marL="457200" lvl="1" indent="0">
              <a:buNone/>
            </a:pPr>
            <a:endParaRPr lang="en-US" sz="1600" dirty="0"/>
          </a:p>
          <a:p>
            <a:r>
              <a:rPr lang="en-US" sz="1800" b="1" dirty="0"/>
              <a:t>SCED dispatch related questions/issues from QSEs</a:t>
            </a:r>
            <a:endParaRPr lang="en-US" sz="1800" dirty="0"/>
          </a:p>
          <a:p>
            <a:pPr marL="0" indent="0">
              <a:buNone/>
            </a:pPr>
            <a:endParaRPr lang="en-US" sz="18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Received UDSP that is less than the LSL for an ESR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/>
              <a:t>It is a MW Telemetry issue from QSE where MW Telemetry was coming in less than LSL Telemetry.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Why are we receiving curtailment flag when not expected?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/>
              <a:t>ERCOT is still analyzing the data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Questions on Abnormal battery charging rates 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/>
              <a:t>ERCOT is still analyzing the data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Received Non-Spin awards for a unit that is offline and can not provide offline non-spin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/>
              <a:t>Identified the root cause, will be fixed before next Closed Loop Testing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Received RRS awards for unit on start up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/>
              <a:t>ERCOT is still analyzing the issue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BLR resource not getting awarded ECRSM 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/>
              <a:t>Defect identified in SCED, will be fixed before next Closed Loop Testing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Unexpected AS Awards based on MCPC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/>
              <a:t>ERCOT is still analyzing the data</a:t>
            </a:r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7ADBED-A378-D26C-CBC4-583D28C420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633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3D62DC-336E-D366-18FF-E146854078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4F8DF-9F8A-6571-90C0-C361D83F8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and 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B1A19-7080-01AF-D77A-932E19197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522" y="625268"/>
            <a:ext cx="8534400" cy="5280822"/>
          </a:xfrm>
        </p:spPr>
        <p:txBody>
          <a:bodyPr/>
          <a:lstStyle/>
          <a:p>
            <a:pPr marL="457200" lvl="1" indent="0">
              <a:buNone/>
            </a:pPr>
            <a:endParaRPr lang="en-US" sz="1400" dirty="0"/>
          </a:p>
          <a:p>
            <a:pPr indent="-285750"/>
            <a:r>
              <a:rPr lang="en-US" sz="1800" b="1" dirty="0"/>
              <a:t>Planned/Approved Resource Outages during the Closed Loop Testing Period</a:t>
            </a:r>
          </a:p>
          <a:p>
            <a:pPr marL="57150" indent="0">
              <a:buNone/>
            </a:pPr>
            <a:endParaRPr lang="en-US" sz="1800" b="1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Can continue with scheduled maintenance if telemetry and market submissions are updated (both in current production and in RTC+B) to reflect outage status.</a:t>
            </a:r>
          </a:p>
          <a:p>
            <a:pPr marL="457200" lvl="1" indent="0">
              <a:buNone/>
            </a:pPr>
            <a:endParaRPr lang="en-US" sz="1400" dirty="0"/>
          </a:p>
          <a:p>
            <a:pPr indent="-285750"/>
            <a:r>
              <a:rPr lang="en-US" sz="1800" b="1" dirty="0"/>
              <a:t>Webex call Management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QSEs to follow the format of their logins to reflect the name of the QSE they are representing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ERCOT had to call few QSEs to join the Closed Loop Testing Webex call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Handle Roll call better for next closed loop testing</a:t>
            </a:r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30EFDF-7F92-BE81-7F48-6EE6FC0CD2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41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C4A050-435E-DC7B-4DC9-710ACF50F6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89500-2D95-CC21-36DB-83B07AD1F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and 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F7465-0B98-DE05-F79C-E19AFAF27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522" y="625268"/>
            <a:ext cx="8534400" cy="5280822"/>
          </a:xfrm>
        </p:spPr>
        <p:txBody>
          <a:bodyPr/>
          <a:lstStyle/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200" dirty="0"/>
          </a:p>
          <a:p>
            <a:pPr marL="457200" lvl="1" indent="0">
              <a:buNone/>
            </a:pPr>
            <a:endParaRPr lang="en-US" sz="1200" dirty="0"/>
          </a:p>
          <a:p>
            <a:pPr marL="342900"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Questions now or later can always be directed to </a:t>
            </a:r>
            <a:r>
              <a:rPr lang="en-US" dirty="0">
                <a:solidFill>
                  <a:schemeClr val="tx2"/>
                </a:solidFill>
                <a:hlinkClick r:id="rId2"/>
              </a:rPr>
              <a:t>RTCB@ERCOT.com</a:t>
            </a:r>
            <a:endParaRPr lang="en-US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3600" dirty="0"/>
          </a:p>
          <a:p>
            <a:pPr marL="457200" lvl="1" indent="0">
              <a:buNone/>
            </a:pP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CBFBC-B337-F55A-9920-DBA2BB4117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35587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B39F2F4-47B2-4966-9217-61E5C243B270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5f527160-b6a2-448e-b210-55bbe2178a90"/>
    <ds:schemaRef ds:uri="8d5ee879-813f-4fb9-b7c2-a59846c21aeb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8661</TotalTime>
  <Words>595</Words>
  <Application>Microsoft Office PowerPoint</Application>
  <PresentationFormat>On-screen Show (4:3)</PresentationFormat>
  <Paragraphs>76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Cover Slide</vt:lpstr>
      <vt:lpstr>Horizontal Theme</vt:lpstr>
      <vt:lpstr>PowerPoint Presentation</vt:lpstr>
      <vt:lpstr>Observations and Lessons Learned</vt:lpstr>
      <vt:lpstr>Observations and Lessons Learned</vt:lpstr>
      <vt:lpstr>Observations and Lessons Learned</vt:lpstr>
      <vt:lpstr>Observations and Lessons Learned</vt:lpstr>
      <vt:lpstr>Observations and Lessons Learned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41</cp:revision>
  <cp:lastPrinted>2017-10-10T21:31:05Z</cp:lastPrinted>
  <dcterms:created xsi:type="dcterms:W3CDTF">2016-01-21T15:20:31Z</dcterms:created>
  <dcterms:modified xsi:type="dcterms:W3CDTF">2025-09-16T13:54:08Z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ActionId">
    <vt:lpwstr>c62e7908-7660-43a6-b1c8-5c5c95dc1f11</vt:lpwstr>
  </property>
  <property fmtid="{D5CDD505-2E9C-101B-9397-08002B2CF9AE}" pid="4" name="MSIP_Label_7084cbda-52b8-46fb-a7b7-cb5bd465ed85_SetDate">
    <vt:lpwstr>2023-05-09T20:19:39Z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ContentBits">
    <vt:lpwstr>0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Method">
    <vt:lpwstr>Standard</vt:lpwstr>
  </property>
  <property fmtid="{D5CDD505-2E9C-101B-9397-08002B2CF9AE}" pid="9" name="ContentTypeId">
    <vt:lpwstr>0x0101009AF51A5998F0944EA03AB587B5B58FD3</vt:lpwstr>
  </property>
  <property fmtid="{D5CDD505-2E9C-101B-9397-08002B2CF9AE}" pid="10" name="MediaServiceImageTags">
    <vt:lpwstr/>
  </property>
</Properties>
</file>