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20"/>
  </p:notesMasterIdLst>
  <p:handoutMasterIdLst>
    <p:handoutMasterId r:id="rId21"/>
  </p:handoutMasterIdLst>
  <p:sldIdLst>
    <p:sldId id="542" r:id="rId6"/>
    <p:sldId id="3002" r:id="rId7"/>
    <p:sldId id="2992" r:id="rId8"/>
    <p:sldId id="3011" r:id="rId9"/>
    <p:sldId id="2993" r:id="rId10"/>
    <p:sldId id="2994" r:id="rId11"/>
    <p:sldId id="2995" r:id="rId12"/>
    <p:sldId id="3000" r:id="rId13"/>
    <p:sldId id="3001" r:id="rId14"/>
    <p:sldId id="3006" r:id="rId15"/>
    <p:sldId id="3008" r:id="rId16"/>
    <p:sldId id="3010" r:id="rId17"/>
    <p:sldId id="3007" r:id="rId18"/>
    <p:sldId id="300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25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, Matthew" userId="fc385d58-945d-4395-bff5-01fa0dce693e" providerId="ADAL" clId="{6BB3AE41-871F-4BD6-9382-1A4E647DF96D}"/>
    <pc:docChg chg="modSld">
      <pc:chgData name="Schmidt, Matthew" userId="fc385d58-945d-4395-bff5-01fa0dce693e" providerId="ADAL" clId="{6BB3AE41-871F-4BD6-9382-1A4E647DF96D}" dt="2025-09-15T17:36:42.229" v="101" actId="20577"/>
      <pc:docMkLst>
        <pc:docMk/>
      </pc:docMkLst>
      <pc:sldChg chg="modSp mod">
        <pc:chgData name="Schmidt, Matthew" userId="fc385d58-945d-4395-bff5-01fa0dce693e" providerId="ADAL" clId="{6BB3AE41-871F-4BD6-9382-1A4E647DF96D}" dt="2025-09-15T17:36:42.229" v="101" actId="20577"/>
        <pc:sldMkLst>
          <pc:docMk/>
          <pc:sldMk cId="1850676767" sldId="542"/>
        </pc:sldMkLst>
        <pc:spChg chg="mod">
          <ac:chgData name="Schmidt, Matthew" userId="fc385d58-945d-4395-bff5-01fa0dce693e" providerId="ADAL" clId="{6BB3AE41-871F-4BD6-9382-1A4E647DF96D}" dt="2025-09-15T17:36:42.229" v="101" actId="20577"/>
          <ac:spMkLst>
            <pc:docMk/>
            <pc:sldMk cId="1850676767" sldId="542"/>
            <ac:spMk id="4" creationId="{71B380C9-83F4-13B7-773B-9880F0F13E5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1" dirty="0"/>
              <a:t>RTC LFC Closed Loop Market Summary </a:t>
            </a:r>
            <a:endParaRPr lang="en-US" i="1" dirty="0"/>
          </a:p>
          <a:p>
            <a:endParaRPr lang="en-US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RTCBTF</a:t>
            </a:r>
          </a:p>
          <a:p>
            <a:r>
              <a:rPr lang="en-US" dirty="0">
                <a:solidFill>
                  <a:schemeClr val="tx2"/>
                </a:solidFill>
              </a:rPr>
              <a:t>September 16,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E7D0-4F2E-15D6-FF81-8E589F63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243B-2337-0BFD-6B90-2DC725EA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F26A-B23F-0039-A165-61407A31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 SCED Binding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53FA2-BF1B-F4A7-D712-FC09DA0BB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4F98B-BB30-8F8A-6F51-635A1095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36" y="891431"/>
            <a:ext cx="7968727" cy="54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AFEC-0C28-7229-0C29-0CABADE8F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E18B-FE46-EAFD-0DAB-76193F5E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Pre-RTC SCED Binding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17051-2551-842E-96DF-897AA1CBB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97E22-A29C-D944-AF6B-F7305CC6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9" y="814633"/>
            <a:ext cx="8224221" cy="56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E8FD4-CAB6-2126-450F-19BEF661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C57E0-44D7-8528-402F-467DEFC7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LFC Closed Loop Test Summary</a:t>
            </a:r>
            <a:br>
              <a:rPr lang="en-US" sz="3600" b="0" dirty="0"/>
            </a:br>
            <a:r>
              <a:rPr lang="en-US" sz="3600" b="0" dirty="0"/>
              <a:t>09-11-2025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792D4-42B4-14A8-DFBD-EC1824B0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5E5D-746A-9C87-B3F9-FEA6DD70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1B8B-1073-7A7E-518C-07302B4A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Dispatch Summary by Resource Type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064B-682A-BD40-2483-7C5F6714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4BBC55B9-EEAC-0CD0-35D1-920DD63F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7798"/>
            <a:ext cx="8839200" cy="36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202D1-8E45-67F8-0D5B-EA5F2035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636995"/>
            <a:ext cx="7826188" cy="55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CF69C-4F84-C53C-A7EF-374E7B5B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A0F85-48C9-835C-65D3-17077A07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76200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751441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F52D-E0AD-FAF1-5B91-CA1D0022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88BB0-F00C-D287-B292-4175E44C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C378-C6C7-FA2C-AC9A-EAF746BC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Point Prices by NOIE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D8F9-6723-3AAD-77C2-D00D32500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42183-E1F8-B549-5DEF-5540287E7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41985"/>
            <a:ext cx="859536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09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6211C2-E0C1-4028-844F-7900439BE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27160-b6a2-448e-b210-55bbe2178a90"/>
    <ds:schemaRef ds:uri="cf8c9251-373f-4ee3-86cf-d97122226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f8c9251-373f-4ee3-86cf-d97122226a81"/>
    <ds:schemaRef ds:uri="5f527160-b6a2-448e-b210-55bbe2178a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112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Cover Slide</vt:lpstr>
      <vt:lpstr>Horizontal Theme</vt:lpstr>
      <vt:lpstr>PowerPoint Presentation</vt:lpstr>
      <vt:lpstr>LFC Closed Loop Test Summary 09-11-2025</vt:lpstr>
      <vt:lpstr>System Lambda (plus Adders)</vt:lpstr>
      <vt:lpstr>Dispatch Summary by Resource Type</vt:lpstr>
      <vt:lpstr>Ancillary Service Prices</vt:lpstr>
      <vt:lpstr>AS Awards* Summary by Resource Type</vt:lpstr>
      <vt:lpstr>AS Awards* Summary by Resource Type</vt:lpstr>
      <vt:lpstr>SPP by Hub and Competitive Load Zone</vt:lpstr>
      <vt:lpstr>Settlement Point Prices by NOIE Load Zone</vt:lpstr>
      <vt:lpstr>Congestion Rent</vt:lpstr>
      <vt:lpstr>RTC SCED Binding Constraints</vt:lpstr>
      <vt:lpstr>Pre-RTC SCED Binding Constraints</vt:lpstr>
      <vt:lpstr>Dispatchable Capacity</vt:lpstr>
      <vt:lpstr>Ancillary Service Demand Curves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Schmidt, Matthew</cp:lastModifiedBy>
  <cp:revision>31</cp:revision>
  <cp:lastPrinted>2017-10-10T21:31:05Z</cp:lastPrinted>
  <dcterms:created xsi:type="dcterms:W3CDTF">2016-01-21T15:20:31Z</dcterms:created>
  <dcterms:modified xsi:type="dcterms:W3CDTF">2025-09-15T17:36:43Z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2025-08-01T16:05:55Z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c62e7908-7660-43a6-b1c8-5c5c95dc1f11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