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1"/>
  </p:notesMasterIdLst>
  <p:handoutMasterIdLst>
    <p:handoutMasterId r:id="rId12"/>
  </p:handoutMasterIdLst>
  <p:sldIdLst>
    <p:sldId id="542" r:id="rId6"/>
    <p:sldId id="3015" r:id="rId7"/>
    <p:sldId id="3046" r:id="rId8"/>
    <p:sldId id="3070" r:id="rId9"/>
    <p:sldId id="59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BF0"/>
    <a:srgbClr val="94E6D9"/>
    <a:srgbClr val="F6CD9F"/>
    <a:srgbClr val="26D07C"/>
    <a:srgbClr val="0076C6"/>
    <a:srgbClr val="00AEC7"/>
    <a:srgbClr val="093C61"/>
    <a:srgbClr val="98C3FA"/>
    <a:srgbClr val="70CDD9"/>
    <a:srgbClr val="8DC3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810" y="2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Third level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>
              <a:solidFill>
                <a:schemeClr val="tx1"/>
              </a:solidFill>
            </a:endParaRP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Public</a:t>
            </a:r>
            <a:endParaRPr lang="en-US" sz="10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5257800" cy="455509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/>
              <a:t>RTCBTF </a:t>
            </a:r>
          </a:p>
          <a:p>
            <a:r>
              <a:rPr lang="en-US" sz="2400" b="1" dirty="0"/>
              <a:t>Special meeting for </a:t>
            </a:r>
          </a:p>
          <a:p>
            <a:r>
              <a:rPr lang="en-US" sz="2400" b="1" dirty="0"/>
              <a:t>RTC+B LFC Test 9/11 Summary </a:t>
            </a:r>
          </a:p>
          <a:p>
            <a:r>
              <a:rPr lang="en-US" sz="2000" b="1" dirty="0"/>
              <a:t>(with TWG invited)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i="1" dirty="0"/>
          </a:p>
          <a:p>
            <a:endParaRPr lang="en-US" i="1" dirty="0"/>
          </a:p>
          <a:p>
            <a:r>
              <a:rPr lang="en-US" i="1" dirty="0"/>
              <a:t>ERCOT Staff</a:t>
            </a:r>
            <a:endParaRPr lang="en-US" i="1" dirty="0">
              <a:cs typeface="Arial"/>
            </a:endParaRPr>
          </a:p>
          <a:p>
            <a:endParaRPr lang="en-US" i="1" dirty="0"/>
          </a:p>
          <a:p>
            <a:endParaRPr lang="en-US" i="1" dirty="0">
              <a:solidFill>
                <a:schemeClr val="tx2"/>
              </a:solidFill>
            </a:endParaRPr>
          </a:p>
          <a:p>
            <a:endParaRPr lang="en-US" i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September 16, 2025</a:t>
            </a:r>
            <a:endParaRPr lang="en-US" dirty="0">
              <a:solidFill>
                <a:schemeClr val="tx2"/>
              </a:solidFill>
              <a:cs typeface="Arial"/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hart, table&#10;&#10;AI-generated content may be incorrect.">
            <a:extLst>
              <a:ext uri="{FF2B5EF4-FFF2-40B4-BE49-F238E27FC236}">
                <a16:creationId xmlns:a16="http://schemas.microsoft.com/office/drawing/2014/main" id="{2FABA2B2-96A3-EC9C-BEBE-C3C2B0EB73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448" y="707825"/>
            <a:ext cx="6473103" cy="56167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77D2C5-6A82-40E9-EA1A-7F657A028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Leading up to LFC Test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05204A-4AC1-4782-5F76-809AC2D9CA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84FB78E-A252-DD08-16B9-B323AB442010}"/>
              </a:ext>
            </a:extLst>
          </p:cNvPr>
          <p:cNvSpPr/>
          <p:nvPr/>
        </p:nvSpPr>
        <p:spPr>
          <a:xfrm>
            <a:off x="2743200" y="4778828"/>
            <a:ext cx="5065351" cy="1545771"/>
          </a:xfrm>
          <a:prstGeom prst="rect">
            <a:avLst/>
          </a:prstGeom>
          <a:solidFill>
            <a:srgbClr val="E6EBF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88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46A27-F2DF-520D-319D-49E8C4B46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and Supporting QSE inputs prior to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C044D-6B9E-5206-C050-65A30160A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70855"/>
            <a:ext cx="8534400" cy="5453745"/>
          </a:xfrm>
        </p:spPr>
        <p:txBody>
          <a:bodyPr/>
          <a:lstStyle/>
          <a:p>
            <a:r>
              <a:rPr lang="en-US" sz="2400" dirty="0">
                <a:solidFill>
                  <a:schemeClr val="tx2"/>
                </a:solidFill>
              </a:rPr>
              <a:t>Week leading up to the test</a:t>
            </a:r>
          </a:p>
          <a:p>
            <a:pPr lvl="1"/>
            <a:r>
              <a:rPr lang="en-US" sz="1600" b="1" i="1" dirty="0">
                <a:solidFill>
                  <a:schemeClr val="tx2"/>
                </a:solidFill>
              </a:rPr>
              <a:t>First: Thank you for the years of work and months of market trials to get to the 9/11 test!   Second: Thank you for the last-minute contact phone numbers!</a:t>
            </a:r>
          </a:p>
          <a:p>
            <a:pPr marL="457200" lvl="1" indent="0">
              <a:buNone/>
            </a:pPr>
            <a:endParaRPr lang="en-US" sz="1100" dirty="0">
              <a:solidFill>
                <a:schemeClr val="tx2"/>
              </a:solidFill>
            </a:endParaRP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Telemetry Outreach</a:t>
            </a:r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Outreach began in August (well ahead of LFC test and previously described in market calls) and increased for the week leading into Sep 11.</a:t>
            </a:r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Daily emails and phone calls for resolving telemetry discrepancies </a:t>
            </a:r>
          </a:p>
          <a:p>
            <a:pPr lvl="1"/>
            <a:endParaRPr lang="en-US" sz="1100" dirty="0">
              <a:solidFill>
                <a:schemeClr val="tx2"/>
              </a:solidFill>
            </a:endParaRP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Market Submissions Outreach</a:t>
            </a:r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Continued scorecards for submissions by QSE</a:t>
            </a:r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Added analysis and daily ERCOT emails to QSEs where:</a:t>
            </a:r>
          </a:p>
          <a:p>
            <a:pPr lvl="3"/>
            <a:r>
              <a:rPr lang="en-US" sz="1200" dirty="0">
                <a:solidFill>
                  <a:schemeClr val="tx2"/>
                </a:solidFill>
              </a:rPr>
              <a:t>Energy offers not same in both systems</a:t>
            </a:r>
          </a:p>
          <a:p>
            <a:pPr lvl="3"/>
            <a:r>
              <a:rPr lang="en-US" sz="1200" dirty="0">
                <a:solidFill>
                  <a:schemeClr val="tx2"/>
                </a:solidFill>
              </a:rPr>
              <a:t>Where </a:t>
            </a:r>
            <a:r>
              <a:rPr lang="en-US" sz="1200" u="sng" dirty="0">
                <a:solidFill>
                  <a:schemeClr val="tx2"/>
                </a:solidFill>
              </a:rPr>
              <a:t>RTC AS Offers </a:t>
            </a:r>
            <a:r>
              <a:rPr lang="en-US" sz="1200" dirty="0">
                <a:solidFill>
                  <a:schemeClr val="tx2"/>
                </a:solidFill>
              </a:rPr>
              <a:t>different from </a:t>
            </a:r>
            <a:r>
              <a:rPr lang="en-US" sz="1200" u="sng" dirty="0">
                <a:solidFill>
                  <a:schemeClr val="tx2"/>
                </a:solidFill>
              </a:rPr>
              <a:t>Telemetered AS in real-time</a:t>
            </a:r>
            <a:r>
              <a:rPr lang="en-US" sz="1200" dirty="0">
                <a:solidFill>
                  <a:schemeClr val="tx2"/>
                </a:solidFill>
              </a:rPr>
              <a:t> (post-SCED check)</a:t>
            </a:r>
          </a:p>
          <a:p>
            <a:pPr lvl="3"/>
            <a:r>
              <a:rPr lang="en-US" sz="1200" dirty="0">
                <a:solidFill>
                  <a:schemeClr val="tx2"/>
                </a:solidFill>
              </a:rPr>
              <a:t>Check for AS Offer of $0/$2000</a:t>
            </a:r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Leading into test on September 10</a:t>
            </a:r>
          </a:p>
          <a:p>
            <a:pPr lvl="3"/>
            <a:r>
              <a:rPr lang="en-US" sz="1200" dirty="0">
                <a:solidFill>
                  <a:schemeClr val="tx2"/>
                </a:solidFill>
              </a:rPr>
              <a:t>Energy offers not same in both systems and complying with $0/2000 AS Offers</a:t>
            </a:r>
          </a:p>
          <a:p>
            <a:pPr lvl="3"/>
            <a:r>
              <a:rPr lang="en-US" sz="1200" dirty="0">
                <a:solidFill>
                  <a:schemeClr val="tx2"/>
                </a:solidFill>
              </a:rPr>
              <a:t>After 3pm outreach where  </a:t>
            </a:r>
            <a:r>
              <a:rPr lang="en-US" sz="1200" u="sng" dirty="0">
                <a:solidFill>
                  <a:schemeClr val="tx2"/>
                </a:solidFill>
              </a:rPr>
              <a:t>RTC AS Offers</a:t>
            </a:r>
            <a:r>
              <a:rPr lang="en-US" sz="1200" dirty="0">
                <a:solidFill>
                  <a:schemeClr val="tx2"/>
                </a:solidFill>
              </a:rPr>
              <a:t> different from </a:t>
            </a:r>
            <a:r>
              <a:rPr lang="en-US" sz="1200" u="sng" dirty="0">
                <a:solidFill>
                  <a:schemeClr val="tx2"/>
                </a:solidFill>
              </a:rPr>
              <a:t>COP AS responsibilities</a:t>
            </a:r>
            <a:r>
              <a:rPr lang="en-US" sz="1200" dirty="0">
                <a:solidFill>
                  <a:schemeClr val="tx2"/>
                </a:solidFill>
              </a:rPr>
              <a:t> (pre-test check)</a:t>
            </a:r>
          </a:p>
          <a:p>
            <a:pPr lvl="3"/>
            <a:r>
              <a:rPr lang="en-US" sz="1200" dirty="0">
                <a:solidFill>
                  <a:schemeClr val="tx2"/>
                </a:solidFill>
              </a:rPr>
              <a:t>Outreach until 9pm Sep 10, and resumed at 7am Sep 11</a:t>
            </a:r>
          </a:p>
          <a:p>
            <a:pPr lvl="3"/>
            <a:r>
              <a:rPr lang="en-US" sz="1200" dirty="0">
                <a:solidFill>
                  <a:schemeClr val="tx2"/>
                </a:solidFill>
              </a:rPr>
              <a:t>Dozens of emails and calls leading right up to test to educate/reconcile identified gaps</a:t>
            </a:r>
          </a:p>
          <a:p>
            <a:pPr lvl="3"/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151B08-DA3D-F76E-4FF3-1DD5A6C62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85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1C31C2-FB5A-FD1D-0E72-FAF5516829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6A7C0-0713-E1E6-D01A-5442435E5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and Supporting QSE inputs prior to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822F4-107E-0780-BAF7-C8D8C6C6D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57943"/>
            <a:ext cx="8534400" cy="5453745"/>
          </a:xfrm>
        </p:spPr>
        <p:txBody>
          <a:bodyPr/>
          <a:lstStyle/>
          <a:p>
            <a:r>
              <a:rPr lang="en-US" sz="2000" dirty="0">
                <a:solidFill>
                  <a:schemeClr val="tx2"/>
                </a:solidFill>
              </a:rPr>
              <a:t>Overall QSEs achievements: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100% on QSE Submissions during the 2-hour window</a:t>
            </a: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Some isolated quality issues, but overall, very successful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98% on accurate telemetry </a:t>
            </a: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Similarly, some isolated quality issues, but overall, very successful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Exemptions requests totaled 900MW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Reminder that although all QSEs had proven in prior trial the capability to follow the new RTC-UDSP signal, some QSEs had control issues for certain resources and were allowed to request exemptions from Control Room the test (essentially sidelined with ONTEST status)</a:t>
            </a:r>
          </a:p>
          <a:p>
            <a:pPr lvl="1"/>
            <a:r>
              <a:rPr lang="en-US" sz="1800" dirty="0">
                <a:solidFill>
                  <a:schemeClr val="tx2"/>
                </a:solidFill>
              </a:rPr>
              <a:t>Total of 900MW sidelines, mostly batteries</a:t>
            </a:r>
          </a:p>
          <a:p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2DE05-17C9-4F66-AD7B-3A4BEE759B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035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E14902-58A6-F32B-2045-3952E8206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3AA3F-C7A4-AFFC-0DBD-441A412B3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cs typeface="Arial"/>
              </a:rPr>
              <a:t>Proceed with rest of the LFC Test analysis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7DD92-77EB-6699-04B8-0CC8B5731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4CF706A-7382-8017-D4F9-8F4857203809}"/>
              </a:ext>
            </a:extLst>
          </p:cNvPr>
          <p:cNvSpPr txBox="1">
            <a:spLocks/>
          </p:cNvSpPr>
          <p:nvPr/>
        </p:nvSpPr>
        <p:spPr>
          <a:xfrm>
            <a:off x="304800" y="925286"/>
            <a:ext cx="8534400" cy="260168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2"/>
                </a:solidFill>
              </a:rPr>
              <a:t>3 additional presentations: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Frequency Control during Test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RTC SCED results during test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ERCOT Observations, Issues, and Lessons Learned for next test</a:t>
            </a:r>
          </a:p>
        </p:txBody>
      </p:sp>
    </p:spTree>
    <p:extLst>
      <p:ext uri="{BB962C8B-B14F-4D97-AF65-F5344CB8AC3E}">
        <p14:creationId xmlns:p14="http://schemas.microsoft.com/office/powerpoint/2010/main" val="186251284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CE88CD-E9E0-4BB6-AD83-C594282F53DE}">
  <ds:schemaRefs>
    <ds:schemaRef ds:uri="8d5ee879-813f-4fb9-b7c2-a59846c21a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8d5ee879-813f-4fb9-b7c2-a59846c21aeb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2062</TotalTime>
  <Words>364</Words>
  <Application>Microsoft Office PowerPoint</Application>
  <PresentationFormat>On-screen Show (4:3)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Cover Slide</vt:lpstr>
      <vt:lpstr>Horizontal Theme</vt:lpstr>
      <vt:lpstr>PowerPoint Presentation</vt:lpstr>
      <vt:lpstr>Leading up to LFC Test</vt:lpstr>
      <vt:lpstr>Preparing and Supporting QSE inputs prior to test</vt:lpstr>
      <vt:lpstr>Preparing and Supporting QSE inputs prior to test</vt:lpstr>
      <vt:lpstr>Proceed with rest of the LFC Test analysis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85</cp:revision>
  <cp:lastPrinted>2017-10-10T21:31:05Z</cp:lastPrinted>
  <dcterms:created xsi:type="dcterms:W3CDTF">2016-01-21T15:20:31Z</dcterms:created>
  <dcterms:modified xsi:type="dcterms:W3CDTF">2025-09-16T12:51:32Z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2025-06-20T16:25:14Z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c62e7908-7660-43a6-b1c8-5c5c95dc1f11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Tag">
    <vt:lpwstr>10, 3, 0, 2</vt:lpwstr>
  </property>
</Properties>
</file>