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48"/>
  </p:notesMasterIdLst>
  <p:handoutMasterIdLst>
    <p:handoutMasterId r:id="rId49"/>
  </p:handoutMasterIdLst>
  <p:sldIdLst>
    <p:sldId id="542" r:id="rId6"/>
    <p:sldId id="563" r:id="rId7"/>
    <p:sldId id="592" r:id="rId8"/>
    <p:sldId id="580" r:id="rId9"/>
    <p:sldId id="2978" r:id="rId10"/>
    <p:sldId id="3015" r:id="rId11"/>
    <p:sldId id="3046" r:id="rId12"/>
    <p:sldId id="3002" r:id="rId13"/>
    <p:sldId id="2992" r:id="rId14"/>
    <p:sldId id="2993" r:id="rId15"/>
    <p:sldId id="2994" r:id="rId16"/>
    <p:sldId id="2995" r:id="rId17"/>
    <p:sldId id="3000" r:id="rId18"/>
    <p:sldId id="3006" r:id="rId19"/>
    <p:sldId id="3007" r:id="rId20"/>
    <p:sldId id="3003" r:id="rId21"/>
    <p:sldId id="597" r:id="rId22"/>
    <p:sldId id="3032" r:id="rId23"/>
    <p:sldId id="3047" r:id="rId24"/>
    <p:sldId id="546" r:id="rId25"/>
    <p:sldId id="550" r:id="rId26"/>
    <p:sldId id="551" r:id="rId27"/>
    <p:sldId id="3048" r:id="rId28"/>
    <p:sldId id="331" r:id="rId29"/>
    <p:sldId id="332" r:id="rId30"/>
    <p:sldId id="2943" r:id="rId31"/>
    <p:sldId id="334" r:id="rId32"/>
    <p:sldId id="2952" r:id="rId33"/>
    <p:sldId id="584" r:id="rId34"/>
    <p:sldId id="2981" r:id="rId35"/>
    <p:sldId id="3010" r:id="rId36"/>
    <p:sldId id="3020" r:id="rId37"/>
    <p:sldId id="3021" r:id="rId38"/>
    <p:sldId id="2979" r:id="rId39"/>
    <p:sldId id="3009" r:id="rId40"/>
    <p:sldId id="2980" r:id="rId41"/>
    <p:sldId id="593" r:id="rId42"/>
    <p:sldId id="594" r:id="rId43"/>
    <p:sldId id="591" r:id="rId44"/>
    <p:sldId id="581" r:id="rId45"/>
    <p:sldId id="603" r:id="rId46"/>
    <p:sldId id="588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94E6D9"/>
    <a:srgbClr val="F6CD9F"/>
    <a:srgbClr val="0076C6"/>
    <a:srgbClr val="00AEC7"/>
    <a:srgbClr val="E6EBF0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September 15,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202D1-8E45-67F8-0D5B-EA5F2035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636995"/>
            <a:ext cx="7826188" cy="55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DCF69C-4F84-C53C-A7EF-374E7B5B4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EA0F85-48C9-835C-65D3-17077A07E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76200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751441"/>
            <a:ext cx="2389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0F52D-E0AD-FAF1-5B91-CA1D0022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E7D0-4F2E-15D6-FF81-8E589F631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9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4E8FD4-CAB6-2126-450F-19BEF661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3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C57E0-44D7-8528-402F-467DEFC7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677352"/>
            <a:ext cx="8595360" cy="35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No current software issues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ERCOT still working to minimize Phase 2 validation impacts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NPRR1282 values were populated Sep 9 (AS Duration Values)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DAM submissions timeline will be extended to noon each day </a:t>
            </a:r>
          </a:p>
          <a:p>
            <a:pPr lvl="3"/>
            <a:r>
              <a:rPr lang="en-US" sz="1400" dirty="0">
                <a:solidFill>
                  <a:schemeClr val="tx2"/>
                </a:solidFill>
                <a:cs typeface="Arial"/>
              </a:rPr>
              <a:t>Prevent confusion with production</a:t>
            </a:r>
          </a:p>
          <a:p>
            <a:pPr lvl="3"/>
            <a:r>
              <a:rPr lang="en-US" sz="1400" dirty="0">
                <a:solidFill>
                  <a:schemeClr val="tx2"/>
                </a:solidFill>
                <a:cs typeface="Arial"/>
              </a:rPr>
              <a:t>Give more time after Prod DAM to populate RTC DAM</a:t>
            </a:r>
          </a:p>
          <a:p>
            <a:pPr lvl="2"/>
            <a:r>
              <a:rPr lang="en-US" sz="1800" dirty="0">
                <a:solidFill>
                  <a:srgbClr val="C00000"/>
                </a:solidFill>
                <a:cs typeface="Arial"/>
              </a:rPr>
              <a:t>Today DAM submissions timeline extended until 4pm to allow for a “sandbox today” of DAM submissions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97B-223B-0365-F061-94133FD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3F69-144D-2E0E-E4FB-0B4C60B8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428B24-4C95-CCAA-3A69-D6269359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plan for next 3 weeks schedule will be same rhythm each week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Continue to maintain Operational alignment of Telemetry and COP in RTC trials systems 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Market sequences: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TUESDAYS: DAM clearing (focus on next day SCED offers and NCLR self-provision)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WEDNESDAY &amp; THURSDAY: SCED offers for all 24 hours of OD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Offers not scripted: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QSE allowed/encouraged to make economic offers (non-scripted, but reasonable)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Energy and AS Offers should cover full capability (</a:t>
            </a:r>
            <a:r>
              <a:rPr lang="en-US" sz="1400" dirty="0" err="1">
                <a:solidFill>
                  <a:schemeClr val="tx2"/>
                </a:solidFill>
                <a:cs typeface="Arial"/>
              </a:rPr>
              <a:t>ie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goal to minimize proxies from ERCOT)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9D872-0596-978C-B4BE-578575C5C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41" y="3875149"/>
            <a:ext cx="5768800" cy="24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2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9415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8480"/>
            <a:ext cx="8534400" cy="518651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9/11 LFC Summary and Analysis Snapshot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(summary only)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Pivot to DAM, Adjustment Period, and SCED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DAM and NCLR Self-Provision Mechanics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Attestation Market Notice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NPRR1290 market submission validation change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Prior Scorecards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FAQ Updated 9/8/2025</a:t>
            </a:r>
          </a:p>
          <a:p>
            <a:pPr lvl="1">
              <a:buFontTx/>
              <a:buChar char="-"/>
            </a:pPr>
            <a:r>
              <a:rPr lang="en-US" sz="12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Tuesday, September 16</a:t>
            </a:r>
            <a:r>
              <a:rPr lang="en-US" b="0" baseline="30000" dirty="0">
                <a:solidFill>
                  <a:schemeClr val="tx2"/>
                </a:solidFill>
              </a:rPr>
              <a:t>th</a:t>
            </a:r>
            <a:r>
              <a:rPr lang="en-US" b="0" dirty="0">
                <a:solidFill>
                  <a:schemeClr val="tx2"/>
                </a:solidFill>
              </a:rPr>
              <a:t> for OD 9/17/2025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First DAM submission window closes at noon on 9/16.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7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0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75806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331197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17704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2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297407"/>
              </p:ext>
            </p:extLst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2945697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429000"/>
            <a:ext cx="8534400" cy="283823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This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Market sequences: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TUESDAYS: DAM clearing (focus on next day SCED offers and NCLR self-provision)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WEDNESDAY &amp; THURSDAY: SCED offers for all 24 hours of OD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Today DAM submissions timeline extended until 4pm to allow for a “shakeout today” of DAM submissions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ERCOT working to determine date of October LFC Test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C76AA-AB9E-A9FE-4F5A-1BC951E04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67" y="814633"/>
            <a:ext cx="6726816" cy="24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637072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5509876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5352852" y="1447799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5824F8D-81F3-D096-0E45-86E7F6DD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73" y="1203061"/>
            <a:ext cx="6207453" cy="4196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 for rest of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40930" y="2219978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</p:cNvCxnSpPr>
          <p:nvPr/>
        </p:nvCxnSpPr>
        <p:spPr>
          <a:xfrm>
            <a:off x="998080" y="2716102"/>
            <a:ext cx="2742459" cy="847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2311685" y="5612785"/>
            <a:ext cx="67063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Moving second (last planned LFC test) to mid-late-October</a:t>
            </a:r>
          </a:p>
          <a:p>
            <a:r>
              <a:rPr lang="en-US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5979559" y="3085889"/>
            <a:ext cx="256854" cy="255639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6A27-F2DF-520D-319D-49E8C4B4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Scorecards and Summary for LFC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044D-6B9E-5206-C050-65A30160A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Significant coordination last week- thank you!</a:t>
            </a:r>
          </a:p>
          <a:p>
            <a:r>
              <a:rPr lang="en-US" sz="2000" dirty="0">
                <a:solidFill>
                  <a:schemeClr val="tx2"/>
                </a:solidFill>
              </a:rPr>
              <a:t>Market Submissions- 100%</a:t>
            </a:r>
          </a:p>
          <a:p>
            <a:r>
              <a:rPr lang="en-US" sz="2000" dirty="0">
                <a:solidFill>
                  <a:schemeClr val="tx2"/>
                </a:solidFill>
              </a:rPr>
              <a:t>Telemetry- 98%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Based on ERCOT’s initial analysis, it appears this was a successful test from the following observations:  </a:t>
            </a:r>
          </a:p>
          <a:p>
            <a:r>
              <a:rPr lang="en-US" sz="1400" dirty="0">
                <a:solidFill>
                  <a:schemeClr val="tx2"/>
                </a:solidFill>
              </a:rPr>
              <a:t>The frequency was controlled for two hours from the ERCOT control room on RTC+B systems</a:t>
            </a:r>
          </a:p>
          <a:p>
            <a:r>
              <a:rPr lang="en-US" sz="1400" dirty="0">
                <a:solidFill>
                  <a:schemeClr val="tx2"/>
                </a:solidFill>
              </a:rPr>
              <a:t>The real-time market (RTC+B SCED) successfully awarded and dispatched energy and ancillary services in real-time</a:t>
            </a:r>
          </a:p>
          <a:p>
            <a:r>
              <a:rPr lang="en-US" sz="1400" dirty="0">
                <a:solidFill>
                  <a:schemeClr val="tx2"/>
                </a:solidFill>
              </a:rPr>
              <a:t>Market participants were able to submit accurate telemetry/submissions and follow the RTC+B dispatch for 2 hours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Various ERCOT teams are spending time evaluating the details of the production test and will share its initial findings at next week’s RTCBTF, including a roundtable for stakeholder observation and lessons learned.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</a:rPr>
              <a:t>A reminder that ERCOT is dedicating RTCBTF Sep 16 meeting to the LFC Test analysis </a:t>
            </a:r>
            <a:r>
              <a:rPr lang="en-US" sz="1400" dirty="0">
                <a:solidFill>
                  <a:schemeClr val="tx2"/>
                </a:solidFill>
              </a:rPr>
              <a:t>and adding another RTCBTF on Sept 25 or 26 as a regular meeting.</a:t>
            </a: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51B08-DA3D-F76E-4FF3-1DD5A6C62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LFC Closed Loop Test Summary</a:t>
            </a:r>
            <a:br>
              <a:rPr lang="en-US" sz="3600" b="0" dirty="0"/>
            </a:br>
            <a:r>
              <a:rPr lang="en-US" sz="3600" b="0" dirty="0"/>
              <a:t>09-11-2025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792D4-42B4-14A8-DFBD-EC1824B0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2134</TotalTime>
  <Words>3148</Words>
  <Application>Microsoft Office PowerPoint</Application>
  <PresentationFormat>On-screen Show (4:3)</PresentationFormat>
  <Paragraphs>524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Aptos</vt:lpstr>
      <vt:lpstr>Aptos Narrow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PowerPoint Presentation</vt:lpstr>
      <vt:lpstr>Market Trials Calendar for rest of September</vt:lpstr>
      <vt:lpstr>Scorecards and Summary for LFC Test</vt:lpstr>
      <vt:lpstr>LFC Closed Loop Test Summary 09-11-2025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Market Trials known issues/updates</vt:lpstr>
      <vt:lpstr>Rest of September</vt:lpstr>
      <vt:lpstr>Day-Ahead Market </vt:lpstr>
      <vt:lpstr>DAM Operating Day (OD) Test</vt:lpstr>
      <vt:lpstr>DAM Operating Day (OD) Test – Pre DAM</vt:lpstr>
      <vt:lpstr>DAM Operating Day (OD) Test – Post DAM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Wrap-Up and Questions</vt:lpstr>
      <vt:lpstr>APPENDIX- Supporting Materials</vt:lpstr>
      <vt:lpstr>Summary of SCED functionality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Pataray, Anthony</cp:lastModifiedBy>
  <cp:revision>86</cp:revision>
  <cp:lastPrinted>2017-10-10T21:31:05Z</cp:lastPrinted>
  <dcterms:created xsi:type="dcterms:W3CDTF">2016-01-21T15:20:31Z</dcterms:created>
  <dcterms:modified xsi:type="dcterms:W3CDTF">2025-09-15T15:44:31Z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