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327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, Mick" userId="fd316a98-bf5e-4350-b76a-e0604760b02e" providerId="ADAL" clId="{2878B4FE-A6A4-40FA-9645-09CEFD45EAB3}"/>
    <pc:docChg chg="undo custSel modSld">
      <pc:chgData name="Hanna, Mick" userId="fd316a98-bf5e-4350-b76a-e0604760b02e" providerId="ADAL" clId="{2878B4FE-A6A4-40FA-9645-09CEFD45EAB3}" dt="2025-04-29T17:49:46.158" v="20" actId="1076"/>
      <pc:docMkLst>
        <pc:docMk/>
      </pc:docMkLst>
      <pc:sldChg chg="addSp modSp mod">
        <pc:chgData name="Hanna, Mick" userId="fd316a98-bf5e-4350-b76a-e0604760b02e" providerId="ADAL" clId="{2878B4FE-A6A4-40FA-9645-09CEFD45EAB3}" dt="2025-04-29T17:49:10.374" v="16" actId="108"/>
        <pc:sldMkLst>
          <pc:docMk/>
          <pc:sldMk cId="1406202027" sldId="256"/>
        </pc:sldMkLst>
        <pc:spChg chg="mod">
          <ac:chgData name="Hanna, Mick" userId="fd316a98-bf5e-4350-b76a-e0604760b02e" providerId="ADAL" clId="{2878B4FE-A6A4-40FA-9645-09CEFD45EAB3}" dt="2025-04-29T17:48:46.093" v="12" actId="1076"/>
          <ac:spMkLst>
            <pc:docMk/>
            <pc:sldMk cId="1406202027" sldId="256"/>
            <ac:spMk id="7" creationId="{91CB411D-8FA9-FA74-3C82-B1BB643AC682}"/>
          </ac:spMkLst>
        </pc:spChg>
        <pc:spChg chg="mod">
          <ac:chgData name="Hanna, Mick" userId="fd316a98-bf5e-4350-b76a-e0604760b02e" providerId="ADAL" clId="{2878B4FE-A6A4-40FA-9645-09CEFD45EAB3}" dt="2025-04-29T17:48:56.858" v="15" actId="1076"/>
          <ac:spMkLst>
            <pc:docMk/>
            <pc:sldMk cId="1406202027" sldId="256"/>
            <ac:spMk id="16" creationId="{074F4715-7A9D-6B99-192F-10441E685678}"/>
          </ac:spMkLst>
        </pc:spChg>
        <pc:spChg chg="add mod">
          <ac:chgData name="Hanna, Mick" userId="fd316a98-bf5e-4350-b76a-e0604760b02e" providerId="ADAL" clId="{2878B4FE-A6A4-40FA-9645-09CEFD45EAB3}" dt="2025-04-29T17:49:10.374" v="16" actId="108"/>
          <ac:spMkLst>
            <pc:docMk/>
            <pc:sldMk cId="1406202027" sldId="256"/>
            <ac:spMk id="18" creationId="{31801DC3-B575-CA48-4CF8-4A9922C7B69E}"/>
          </ac:spMkLst>
        </pc:spChg>
        <pc:graphicFrameChg chg="mod">
          <ac:chgData name="Hanna, Mick" userId="fd316a98-bf5e-4350-b76a-e0604760b02e" providerId="ADAL" clId="{2878B4FE-A6A4-40FA-9645-09CEFD45EAB3}" dt="2025-04-29T17:48:50.443" v="13" actId="1076"/>
          <ac:graphicFrameMkLst>
            <pc:docMk/>
            <pc:sldMk cId="1406202027" sldId="256"/>
            <ac:graphicFrameMk id="6" creationId="{14086123-CF8B-8AF3-2D17-E10C0B07FE49}"/>
          </ac:graphicFrameMkLst>
        </pc:graphicFrameChg>
      </pc:sldChg>
      <pc:sldChg chg="modSp mod">
        <pc:chgData name="Hanna, Mick" userId="fd316a98-bf5e-4350-b76a-e0604760b02e" providerId="ADAL" clId="{2878B4FE-A6A4-40FA-9645-09CEFD45EAB3}" dt="2025-04-29T17:49:46.158" v="20" actId="1076"/>
        <pc:sldMkLst>
          <pc:docMk/>
          <pc:sldMk cId="1198700712" sldId="258"/>
        </pc:sldMkLst>
        <pc:spChg chg="mod">
          <ac:chgData name="Hanna, Mick" userId="fd316a98-bf5e-4350-b76a-e0604760b02e" providerId="ADAL" clId="{2878B4FE-A6A4-40FA-9645-09CEFD45EAB3}" dt="2025-04-29T17:49:46.158" v="20" actId="1076"/>
          <ac:spMkLst>
            <pc:docMk/>
            <pc:sldMk cId="1198700712" sldId="258"/>
            <ac:spMk id="4" creationId="{98F51241-04AE-D9B9-4442-A801D8A036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9D2E-4390-3A01-4014-FCFD11DA1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0C0A2-167D-D4C9-8819-EDDE6117A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B2B97-A00A-A235-D740-28F5A19B3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99E14-8BA4-6AD1-0A75-E2DFC33A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08F4A-DC23-F02A-90A8-AE5CBC7E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1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FEDCA-9154-584B-9369-8453A9268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E7377-E070-03BF-C4B9-792D75589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E17DB-6262-7413-5033-A920EF8B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8CD60-3EBA-C125-54D2-812D5565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5C764-92CF-BF50-7599-49F08F6A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6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E26179-1971-2AB9-9506-C65A0DC2E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118EC-7B1B-200F-5199-9AD019192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7C43A-7090-169E-F6BE-9621F743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D1AF7-7242-5CD2-BB2E-C3B7EE8E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6E07D-A610-AC87-86C7-70A37833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1C382-06F6-D9CE-92D0-A173BBA57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DAE43-ABCA-C310-3C28-B711CE0D7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E610F-92F6-378D-1B0E-E29F62253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C03FC-7FB8-66F3-AC75-695B5162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B95C-C629-5917-CB2C-358CB22A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3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90EF-7805-061E-08B7-AADEC0EB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1A959-ED3C-F6AF-90FB-E2ED7940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E48E5-0430-8AEC-D4A1-CA8AF80D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39582-F54F-39F0-0287-60520367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524F5-175E-09E6-5382-095E13FF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6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1B262-371F-7D77-5EB9-91A337989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07CCD-15ED-326D-EF38-1057001D6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3A8B8-C185-687B-E1A3-47360E9F8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00B5A-E9E9-EEF8-FD54-380683D58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58003-06C6-385B-29E0-8D405E40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9A8BE-8556-4318-3E1C-7E06080D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AA779-C5CC-A65F-BF22-E4D07F01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D2FBD-E883-2E33-3E7D-1400FE943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60659-476F-C593-BC44-D1106FE16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77560-BE91-69EB-A85C-4929D15DE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711AA-9AF5-E50C-DA8E-C40F6D99D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63350-5071-DCA5-712C-014FE826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BD8DF-73AF-160B-F4BF-C3051575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6339B0-5A87-6B9D-E439-075E26AE0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4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4782-175D-2851-9BF1-4696E7975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1473D5-89E4-CB2A-66B1-8D10CBC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0F2E9-9E03-79C3-2471-6F9CAFBB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350B6D-39D8-583F-5F25-97B9E5527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5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1CF7C-18FC-2062-1960-2D46A4D4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87321-6B10-975A-A102-6FDE6E9C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F9E59-4EDD-EE8A-20B7-8659D6A7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C574-16C6-A18F-81E7-15FD5D4E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76D14-88FD-93F8-BB50-60349BB5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9E5FC-DCD2-D756-7392-DCAB97685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FA572-2FE5-68CD-87B6-211AE496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836F1-32DB-18F6-93D9-324994B4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22A87-9897-7D54-431C-1CFFD8E6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5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27F2E-95E4-FDD1-F01A-1009739CF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B7A5BD-F2A9-1B46-1BF1-B33DA8C29C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E5491-B46A-8654-CCC9-CBE030BAC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B65F1-4E4A-1161-EFDC-137A9920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F52FE-5655-3780-0EDA-C203446A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CD842-3108-A247-572A-4F7F2CD1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4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33CD88-242D-0823-DC9E-357FB3233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B51EE-5AFE-85A4-E7F7-FB67F443A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2BE84-62C8-A44E-2993-48387C1A2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95797A-BFF1-4614-B919-954E9F5D53E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DC771-D93F-F48C-4AF5-15C8662DE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045B4-CFB1-F4F3-C78A-B3D0C7752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BF36DD-C106-42B8-B765-F4A2B2745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portal.ercot.com/" TargetMode="External"/><Relationship Id="rId2" Type="http://schemas.openxmlformats.org/officeDocument/2006/relationships/hyperlink" Target="https://www.ercot.com/about/contac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marketrak" TargetMode="External"/><Relationship Id="rId2" Type="http://schemas.openxmlformats.org/officeDocument/2006/relationships/hyperlink" Target="mailto:servicedesk@ercot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mith@abcret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4086123-CF8B-8AF3-2D17-E10C0B07F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159203"/>
              </p:ext>
            </p:extLst>
          </p:nvPr>
        </p:nvGraphicFramePr>
        <p:xfrm>
          <a:off x="719417" y="719416"/>
          <a:ext cx="11033312" cy="2709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6656">
                  <a:extLst>
                    <a:ext uri="{9D8B030D-6E8A-4147-A177-3AD203B41FA5}">
                      <a16:colId xmlns:a16="http://schemas.microsoft.com/office/drawing/2014/main" val="3122833989"/>
                    </a:ext>
                  </a:extLst>
                </a:gridCol>
                <a:gridCol w="5516656">
                  <a:extLst>
                    <a:ext uri="{9D8B030D-6E8A-4147-A177-3AD203B41FA5}">
                      <a16:colId xmlns:a16="http://schemas.microsoft.com/office/drawing/2014/main" val="842097739"/>
                    </a:ext>
                  </a:extLst>
                </a:gridCol>
              </a:tblGrid>
              <a:tr h="306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Situation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Best Contact Method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2049693"/>
                  </a:ext>
                </a:extLst>
              </a:tr>
              <a:tr h="60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Non-urgent questions or issues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Use the ERCOT CSP (Customer Service Portal). Login required. Submit tickets for triage during business hours (8 AM – 5 PM CT). </a:t>
                      </a:r>
                      <a:r>
                        <a:rPr lang="en-US" sz="1200" u="sng" kern="100">
                          <a:effectLst/>
                          <a:hlinkClick r:id="rId2"/>
                        </a:rPr>
                        <a:t>ERCOT Public Portal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31658581"/>
                  </a:ext>
                </a:extLst>
              </a:tr>
              <a:tr h="306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General Market Operations or Long-term Topics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Contact your assigned Client Service Representative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17027477"/>
                  </a:ext>
                </a:extLst>
              </a:tr>
              <a:tr h="60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Development/Technical Interface Issues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Post questions to the </a:t>
                      </a:r>
                      <a:r>
                        <a:rPr lang="en-US" sz="1200" u="sng" kern="100">
                          <a:effectLst/>
                          <a:hlinkClick r:id="rId3"/>
                        </a:rPr>
                        <a:t>ERCOT Developer Portal</a:t>
                      </a:r>
                      <a:r>
                        <a:rPr lang="en-US" sz="1200" kern="100">
                          <a:effectLst/>
                        </a:rPr>
                        <a:t>. Forum monitored by ERCOT developers and Market Participants.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96410548"/>
                  </a:ext>
                </a:extLst>
              </a:tr>
              <a:tr h="8935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Urgent system issues, outages, or critical problems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ERCOT Service Desk (24/7 support) </a:t>
                      </a:r>
                      <a:br>
                        <a:rPr lang="en-US" sz="1200" kern="100" dirty="0">
                          <a:effectLst/>
                        </a:rPr>
                      </a:br>
                      <a:r>
                        <a:rPr lang="en-US" sz="1200" kern="100" dirty="0">
                          <a:effectLst/>
                        </a:rPr>
                        <a:t>- 📞 Phone: 877-647-4357 </a:t>
                      </a:r>
                      <a:br>
                        <a:rPr lang="en-US" sz="1200" kern="100" dirty="0">
                          <a:effectLst/>
                        </a:rPr>
                      </a:br>
                      <a:r>
                        <a:rPr lang="en-US" sz="1200" kern="100" dirty="0">
                          <a:effectLst/>
                        </a:rPr>
                        <a:t>- 📧 Email: servicedesk@ercot.com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91394064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91CB411D-8FA9-FA74-3C82-B1BB643AC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1" y="2059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 Market Participant Help Reference Sheet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to Get Help: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4F4715-7A9D-6B99-192F-10441E685678}"/>
              </a:ext>
            </a:extLst>
          </p:cNvPr>
          <p:cNvSpPr txBox="1"/>
          <p:nvPr/>
        </p:nvSpPr>
        <p:spPr>
          <a:xfrm>
            <a:off x="719417" y="4075331"/>
            <a:ext cx="8846484" cy="2500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Quick Tips for a Good Ticket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 the subject line clear and specific.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Include as much relevant information up front. Avoid “ERCOT is down”. 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Attach screenshots or logs if possible.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Mention if multiple users are affected.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 any troubleshooting already performed.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801DC3-B575-CA48-4CF8-4A9922C7B69E}"/>
              </a:ext>
            </a:extLst>
          </p:cNvPr>
          <p:cNvSpPr txBox="1"/>
          <p:nvPr/>
        </p:nvSpPr>
        <p:spPr>
          <a:xfrm>
            <a:off x="719417" y="3429000"/>
            <a:ext cx="11275359" cy="713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latin typeface="Aptos" panose="020B0004020202020204" pitchFamily="34" charset="0"/>
                <a:cs typeface="Times New Roman" panose="02020603050405020304" pitchFamily="18" charset="0"/>
              </a:rPr>
              <a:t>When opening tickets, include application name, description, system/user impact, URL/interface, start time, DUNS#, environment.</a:t>
            </a:r>
          </a:p>
        </p:txBody>
      </p:sp>
    </p:spTree>
    <p:extLst>
      <p:ext uri="{BB962C8B-B14F-4D97-AF65-F5344CB8AC3E}">
        <p14:creationId xmlns:p14="http://schemas.microsoft.com/office/powerpoint/2010/main" val="140620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8E10B-0D45-3AA7-C430-7A886F537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A708633-4B74-2916-A948-257790B0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18" y="5123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 Market Participant Help Reference Sheet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to Get Help: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FEB641-1BA6-1268-5006-0FF3E1F64692}"/>
              </a:ext>
            </a:extLst>
          </p:cNvPr>
          <p:cNvSpPr txBox="1"/>
          <p:nvPr/>
        </p:nvSpPr>
        <p:spPr>
          <a:xfrm>
            <a:off x="719417" y="4094632"/>
            <a:ext cx="8846484" cy="2500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Quick Tips for a Good Ticket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 the subject line clear and specific.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Include as much relevant information up front. Avoid “ERCOT is down”. 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Attach screenshots or logs if possible.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Mention if multiple users are affected.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 any troubleshooting already performed.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43B838-39C1-CDFB-0CDF-BCC1D814F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25489"/>
              </p:ext>
            </p:extLst>
          </p:nvPr>
        </p:nvGraphicFramePr>
        <p:xfrm>
          <a:off x="643217" y="1026804"/>
          <a:ext cx="10235453" cy="2103120"/>
        </p:xfrm>
        <a:graphic>
          <a:graphicData uri="http://schemas.openxmlformats.org/drawingml/2006/table">
            <a:tbl>
              <a:tblPr/>
              <a:tblGrid>
                <a:gridCol w="3411818">
                  <a:extLst>
                    <a:ext uri="{9D8B030D-6E8A-4147-A177-3AD203B41FA5}">
                      <a16:colId xmlns:a16="http://schemas.microsoft.com/office/drawing/2014/main" val="4164088740"/>
                    </a:ext>
                  </a:extLst>
                </a:gridCol>
                <a:gridCol w="3802300">
                  <a:extLst>
                    <a:ext uri="{9D8B030D-6E8A-4147-A177-3AD203B41FA5}">
                      <a16:colId xmlns:a16="http://schemas.microsoft.com/office/drawing/2014/main" val="1207801070"/>
                    </a:ext>
                  </a:extLst>
                </a:gridCol>
                <a:gridCol w="3021335">
                  <a:extLst>
                    <a:ext uri="{9D8B030D-6E8A-4147-A177-3AD203B41FA5}">
                      <a16:colId xmlns:a16="http://schemas.microsoft.com/office/drawing/2014/main" val="19514906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Type of Issue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Hours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044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🚨 Urgent System/Outage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Service Desk 📞 877-647-4357 📧servicedesk@ercot.com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24/7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268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🔧 Technical Development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Developer Portal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24/7 (Forum)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841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📄 Routine Request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CSP Portal Ticket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8 AM – 5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710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🤝 Strategic/Relationship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Client Service Representative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AM – 5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6790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8F51241-04AE-D9B9-4442-A801D8A03649}"/>
              </a:ext>
            </a:extLst>
          </p:cNvPr>
          <p:cNvSpPr txBox="1"/>
          <p:nvPr/>
        </p:nvSpPr>
        <p:spPr>
          <a:xfrm>
            <a:off x="688041" y="2830603"/>
            <a:ext cx="10235453" cy="990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endParaRPr lang="en-US" dirty="0"/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latin typeface="Aptos" panose="020B0004020202020204" pitchFamily="34" charset="0"/>
                <a:cs typeface="Times New Roman" panose="02020603050405020304" pitchFamily="18" charset="0"/>
              </a:rPr>
              <a:t>When opening tickets, include application name, description, system/user impact, URL/interface, start time, DUNS#, environment.</a:t>
            </a:r>
          </a:p>
        </p:txBody>
      </p:sp>
    </p:spTree>
    <p:extLst>
      <p:ext uri="{BB962C8B-B14F-4D97-AF65-F5344CB8AC3E}">
        <p14:creationId xmlns:p14="http://schemas.microsoft.com/office/powerpoint/2010/main" val="119870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DB6C8E88-356D-1522-D814-207D718B9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47" y="5485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 Filled-Out Email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servicedesk@ercot.com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Subject: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MarkeTrak – Unable to Submit Transactions – PROD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21EA5CA-2DCA-F26A-F790-0632F30FEE7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56347" y="973511"/>
            <a:ext cx="9480177" cy="64434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571B011-109E-EC3E-15F7-B28483D28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88" y="1082595"/>
            <a:ext cx="9773445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Body: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Hello ERCOT Service Desk,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would like to report an issue. Details below: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Application/Service: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MarkeTrak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Issue Summary: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Users are unable to submit new MarkeTrak transactions. Submit button is non-responsive after inputting required fields.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 Impact: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GUI User-Level Issue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 URL/Interface: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https://mis.ercot.com/marketrak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Issue Start Time: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April 29, 2025, 10:30 AM CT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Market Participant Name and DUNS#: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ABC Retail Energy, 1234567890123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Environment: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Users Impacted?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Yes – multiple users across the company are experiencing the same issue.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Optional Attachments/Info: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Attached screenshots showing the non-responsive submit button.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 ID impacted: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jsmith@abcretail.com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Troubleshooting steps attempted: Cleared browser cache, tried alternate browsers, no change.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Thank you,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John Smith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ABC Retail Energy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(512) 555-1234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94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507</Words>
  <Application>Microsoft Office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Hanna, Mick</dc:creator>
  <cp:lastModifiedBy>Hanna, Mick</cp:lastModifiedBy>
  <cp:revision>1</cp:revision>
  <dcterms:created xsi:type="dcterms:W3CDTF">2025-04-29T17:36:02Z</dcterms:created>
  <dcterms:modified xsi:type="dcterms:W3CDTF">2025-04-29T17:49:55Z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2025-04-29T17:46:54Z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a7076998-304a-402d-b031-472eec517156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Tag">
    <vt:lpwstr>10, 3, 0, 1</vt:lpwstr>
  </property>
</Properties>
</file>