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704" r:id="rId1"/>
    <p:sldMasterId id="2147483814" r:id="rId2"/>
  </p:sldMasterIdLst>
  <p:notesMasterIdLst>
    <p:notesMasterId r:id="rId12"/>
  </p:notesMasterIdLst>
  <p:sldIdLst>
    <p:sldId id="259" r:id="rId3"/>
    <p:sldId id="2147473603" r:id="rId4"/>
    <p:sldId id="2147473596" r:id="rId5"/>
    <p:sldId id="2147473595" r:id="rId6"/>
    <p:sldId id="2147473597" r:id="rId7"/>
    <p:sldId id="2147473602" r:id="rId8"/>
    <p:sldId id="2147473599" r:id="rId9"/>
    <p:sldId id="2147473601"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5D2142-A40A-C382-DD32-CD53D1B00E23}" name="Julia Matevosyan" initials="JM" userId="35275da4e72cfe0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A35"/>
    <a:srgbClr val="F25F39"/>
    <a:srgbClr val="F36F4D"/>
    <a:srgbClr val="FF6600"/>
    <a:srgbClr val="1B8ACB"/>
    <a:srgbClr val="F15934"/>
    <a:srgbClr val="595959"/>
    <a:srgbClr val="4297CB"/>
    <a:srgbClr val="204C82"/>
    <a:srgbClr val="E4E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16A27-EB87-49A4-BFFB-CC5DA8DB86FD}" v="24" dt="2025-09-12T17:44:13.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25" autoAdjust="0"/>
    <p:restoredTop sz="93333" autoAdjust="0"/>
  </p:normalViewPr>
  <p:slideViewPr>
    <p:cSldViewPr snapToGrid="0" snapToObjects="1">
      <p:cViewPr varScale="1">
        <p:scale>
          <a:sx n="65" d="100"/>
          <a:sy n="65" d="100"/>
        </p:scale>
        <p:origin x="1757"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atevosyan" userId="35275da4e72cfe02" providerId="LiveId" clId="{BAADA0B4-DEC2-4367-A8DE-575E7143922C}"/>
    <pc:docChg chg="undo custSel addSld delSld modSld">
      <pc:chgData name="Julia Matevosyan" userId="35275da4e72cfe02" providerId="LiveId" clId="{BAADA0B4-DEC2-4367-A8DE-575E7143922C}" dt="2025-09-12T17:44:13.204" v="755" actId="20577"/>
      <pc:docMkLst>
        <pc:docMk/>
      </pc:docMkLst>
      <pc:sldChg chg="modSp mod">
        <pc:chgData name="Julia Matevosyan" userId="35275da4e72cfe02" providerId="LiveId" clId="{BAADA0B4-DEC2-4367-A8DE-575E7143922C}" dt="2025-09-08T09:31:58.879" v="345" actId="20577"/>
        <pc:sldMkLst>
          <pc:docMk/>
          <pc:sldMk cId="1090285184" sldId="259"/>
        </pc:sldMkLst>
        <pc:spChg chg="mod">
          <ac:chgData name="Julia Matevosyan" userId="35275da4e72cfe02" providerId="LiveId" clId="{BAADA0B4-DEC2-4367-A8DE-575E7143922C}" dt="2025-09-08T09:31:58.879" v="345" actId="20577"/>
          <ac:spMkLst>
            <pc:docMk/>
            <pc:sldMk cId="1090285184" sldId="259"/>
            <ac:spMk id="4" creationId="{C0409F88-523A-4B84-ACFF-C7E2DC74CF3D}"/>
          </ac:spMkLst>
        </pc:spChg>
      </pc:sldChg>
      <pc:sldChg chg="modSp mod">
        <pc:chgData name="Julia Matevosyan" userId="35275da4e72cfe02" providerId="LiveId" clId="{BAADA0B4-DEC2-4367-A8DE-575E7143922C}" dt="2025-09-12T17:40:00.848" v="642" actId="1076"/>
        <pc:sldMkLst>
          <pc:docMk/>
          <pc:sldMk cId="4043767879" sldId="270"/>
        </pc:sldMkLst>
        <pc:spChg chg="mod">
          <ac:chgData name="Julia Matevosyan" userId="35275da4e72cfe02" providerId="LiveId" clId="{BAADA0B4-DEC2-4367-A8DE-575E7143922C}" dt="2025-09-12T17:40:00.848" v="642" actId="1076"/>
          <ac:spMkLst>
            <pc:docMk/>
            <pc:sldMk cId="4043767879" sldId="270"/>
            <ac:spMk id="2" creationId="{2CF2F232-AEFB-4198-AAB4-4C9846C77FE3}"/>
          </ac:spMkLst>
        </pc:spChg>
      </pc:sldChg>
      <pc:sldChg chg="modSp mod">
        <pc:chgData name="Julia Matevosyan" userId="35275da4e72cfe02" providerId="LiveId" clId="{BAADA0B4-DEC2-4367-A8DE-575E7143922C}" dt="2025-09-08T09:02:05.132" v="153" actId="113"/>
        <pc:sldMkLst>
          <pc:docMk/>
          <pc:sldMk cId="4268159191" sldId="2147473595"/>
        </pc:sldMkLst>
        <pc:spChg chg="mod">
          <ac:chgData name="Julia Matevosyan" userId="35275da4e72cfe02" providerId="LiveId" clId="{BAADA0B4-DEC2-4367-A8DE-575E7143922C}" dt="2025-09-08T09:02:05.132" v="153" actId="113"/>
          <ac:spMkLst>
            <pc:docMk/>
            <pc:sldMk cId="4268159191" sldId="2147473595"/>
            <ac:spMk id="7" creationId="{7718BCD2-9D61-CF2B-BE49-6D8E74B87689}"/>
          </ac:spMkLst>
        </pc:spChg>
      </pc:sldChg>
      <pc:sldChg chg="addSp modSp mod">
        <pc:chgData name="Julia Matevosyan" userId="35275da4e72cfe02" providerId="LiveId" clId="{BAADA0B4-DEC2-4367-A8DE-575E7143922C}" dt="2025-09-08T09:01:52.460" v="151" actId="1035"/>
        <pc:sldMkLst>
          <pc:docMk/>
          <pc:sldMk cId="425370864" sldId="2147473596"/>
        </pc:sldMkLst>
        <pc:spChg chg="mod">
          <ac:chgData name="Julia Matevosyan" userId="35275da4e72cfe02" providerId="LiveId" clId="{BAADA0B4-DEC2-4367-A8DE-575E7143922C}" dt="2025-09-08T08:58:53.824" v="49" actId="20577"/>
          <ac:spMkLst>
            <pc:docMk/>
            <pc:sldMk cId="425370864" sldId="2147473596"/>
            <ac:spMk id="2" creationId="{95353469-4F64-3137-140E-3C13290F5A20}"/>
          </ac:spMkLst>
        </pc:spChg>
        <pc:spChg chg="mod">
          <ac:chgData name="Julia Matevosyan" userId="35275da4e72cfe02" providerId="LiveId" clId="{BAADA0B4-DEC2-4367-A8DE-575E7143922C}" dt="2025-09-08T09:01:52.460" v="151" actId="1035"/>
          <ac:spMkLst>
            <pc:docMk/>
            <pc:sldMk cId="425370864" sldId="2147473596"/>
            <ac:spMk id="3" creationId="{B231348C-641A-C9A8-E91A-B0F67C5B3865}"/>
          </ac:spMkLst>
        </pc:spChg>
        <pc:spChg chg="mod">
          <ac:chgData name="Julia Matevosyan" userId="35275da4e72cfe02" providerId="LiveId" clId="{BAADA0B4-DEC2-4367-A8DE-575E7143922C}" dt="2025-09-08T09:01:44.332" v="149" actId="1036"/>
          <ac:spMkLst>
            <pc:docMk/>
            <pc:sldMk cId="425370864" sldId="2147473596"/>
            <ac:spMk id="6" creationId="{04439AF1-C7F2-66C8-001D-6D56536B6BD9}"/>
          </ac:spMkLst>
        </pc:spChg>
        <pc:picChg chg="add mod">
          <ac:chgData name="Julia Matevosyan" userId="35275da4e72cfe02" providerId="LiveId" clId="{BAADA0B4-DEC2-4367-A8DE-575E7143922C}" dt="2025-09-08T08:59:31.849" v="59" actId="1037"/>
          <ac:picMkLst>
            <pc:docMk/>
            <pc:sldMk cId="425370864" sldId="2147473596"/>
            <ac:picMk id="5" creationId="{A673F7B1-DC59-F3AA-8101-4B2AC8A06D6A}"/>
          </ac:picMkLst>
        </pc:picChg>
      </pc:sldChg>
      <pc:sldChg chg="modSp add del mod">
        <pc:chgData name="Julia Matevosyan" userId="35275da4e72cfe02" providerId="LiveId" clId="{BAADA0B4-DEC2-4367-A8DE-575E7143922C}" dt="2025-09-08T09:15:06.614" v="301" actId="20577"/>
        <pc:sldMkLst>
          <pc:docMk/>
          <pc:sldMk cId="641874313" sldId="2147473597"/>
        </pc:sldMkLst>
        <pc:spChg chg="mod">
          <ac:chgData name="Julia Matevosyan" userId="35275da4e72cfe02" providerId="LiveId" clId="{BAADA0B4-DEC2-4367-A8DE-575E7143922C}" dt="2025-09-08T09:14:34.896" v="264" actId="20577"/>
          <ac:spMkLst>
            <pc:docMk/>
            <pc:sldMk cId="641874313" sldId="2147473597"/>
            <ac:spMk id="2" creationId="{F8F33C28-7033-C51C-2B09-E49D1E223C98}"/>
          </ac:spMkLst>
        </pc:spChg>
        <pc:spChg chg="mod">
          <ac:chgData name="Julia Matevosyan" userId="35275da4e72cfe02" providerId="LiveId" clId="{BAADA0B4-DEC2-4367-A8DE-575E7143922C}" dt="2025-09-08T09:14:11.491" v="255" actId="948"/>
          <ac:spMkLst>
            <pc:docMk/>
            <pc:sldMk cId="641874313" sldId="2147473597"/>
            <ac:spMk id="3" creationId="{B2EEC865-885D-FF6F-BC97-2CBE2F212826}"/>
          </ac:spMkLst>
        </pc:spChg>
        <pc:spChg chg="mod">
          <ac:chgData name="Julia Matevosyan" userId="35275da4e72cfe02" providerId="LiveId" clId="{BAADA0B4-DEC2-4367-A8DE-575E7143922C}" dt="2025-09-08T09:15:06.614" v="301" actId="20577"/>
          <ac:spMkLst>
            <pc:docMk/>
            <pc:sldMk cId="641874313" sldId="2147473597"/>
            <ac:spMk id="5" creationId="{F006293A-AB52-169C-5261-52CDA5397A80}"/>
          </ac:spMkLst>
        </pc:spChg>
      </pc:sldChg>
      <pc:sldChg chg="modSp mod">
        <pc:chgData name="Julia Matevosyan" userId="35275da4e72cfe02" providerId="LiveId" clId="{BAADA0B4-DEC2-4367-A8DE-575E7143922C}" dt="2025-09-08T09:07:01.175" v="198" actId="20577"/>
        <pc:sldMkLst>
          <pc:docMk/>
          <pc:sldMk cId="859938156" sldId="2147473599"/>
        </pc:sldMkLst>
        <pc:spChg chg="mod">
          <ac:chgData name="Julia Matevosyan" userId="35275da4e72cfe02" providerId="LiveId" clId="{BAADA0B4-DEC2-4367-A8DE-575E7143922C}" dt="2025-09-08T09:07:01.175" v="198" actId="20577"/>
          <ac:spMkLst>
            <pc:docMk/>
            <pc:sldMk cId="859938156" sldId="2147473599"/>
            <ac:spMk id="2" creationId="{8E8D5B21-14D1-9AAF-1638-C263DC24AC9A}"/>
          </ac:spMkLst>
        </pc:spChg>
        <pc:spChg chg="mod">
          <ac:chgData name="Julia Matevosyan" userId="35275da4e72cfe02" providerId="LiveId" clId="{BAADA0B4-DEC2-4367-A8DE-575E7143922C}" dt="2025-09-08T09:06:41.684" v="186" actId="255"/>
          <ac:spMkLst>
            <pc:docMk/>
            <pc:sldMk cId="859938156" sldId="2147473599"/>
            <ac:spMk id="3" creationId="{8B810618-A2FB-8DEE-D4B9-8097D39E0166}"/>
          </ac:spMkLst>
        </pc:spChg>
      </pc:sldChg>
      <pc:sldChg chg="del">
        <pc:chgData name="Julia Matevosyan" userId="35275da4e72cfe02" providerId="LiveId" clId="{BAADA0B4-DEC2-4367-A8DE-575E7143922C}" dt="2025-09-08T09:07:05.764" v="199" actId="47"/>
        <pc:sldMkLst>
          <pc:docMk/>
          <pc:sldMk cId="2807396004" sldId="2147473600"/>
        </pc:sldMkLst>
      </pc:sldChg>
      <pc:sldChg chg="modSp mod">
        <pc:chgData name="Julia Matevosyan" userId="35275da4e72cfe02" providerId="LiveId" clId="{BAADA0B4-DEC2-4367-A8DE-575E7143922C}" dt="2025-09-08T09:08:45.234" v="233" actId="20577"/>
        <pc:sldMkLst>
          <pc:docMk/>
          <pc:sldMk cId="3194140427" sldId="2147473601"/>
        </pc:sldMkLst>
        <pc:graphicFrameChg chg="modGraphic">
          <ac:chgData name="Julia Matevosyan" userId="35275da4e72cfe02" providerId="LiveId" clId="{BAADA0B4-DEC2-4367-A8DE-575E7143922C}" dt="2025-09-08T09:07:59.460" v="218" actId="20577"/>
          <ac:graphicFrameMkLst>
            <pc:docMk/>
            <pc:sldMk cId="3194140427" sldId="2147473601"/>
            <ac:graphicFrameMk id="7" creationId="{DD54636F-3CE8-C7B3-B8EB-B099AA6D69E8}"/>
          </ac:graphicFrameMkLst>
        </pc:graphicFrameChg>
        <pc:graphicFrameChg chg="modGraphic">
          <ac:chgData name="Julia Matevosyan" userId="35275da4e72cfe02" providerId="LiveId" clId="{BAADA0B4-DEC2-4367-A8DE-575E7143922C}" dt="2025-09-08T09:08:45.234" v="233" actId="20577"/>
          <ac:graphicFrameMkLst>
            <pc:docMk/>
            <pc:sldMk cId="3194140427" sldId="2147473601"/>
            <ac:graphicFrameMk id="9" creationId="{92EE8D78-84F0-EEAC-49B4-CD5456BDBBD5}"/>
          </ac:graphicFrameMkLst>
        </pc:graphicFrameChg>
      </pc:sldChg>
      <pc:sldChg chg="delSp modSp add mod">
        <pc:chgData name="Julia Matevosyan" userId="35275da4e72cfe02" providerId="LiveId" clId="{BAADA0B4-DEC2-4367-A8DE-575E7143922C}" dt="2025-09-12T13:52:27.948" v="641" actId="1036"/>
        <pc:sldMkLst>
          <pc:docMk/>
          <pc:sldMk cId="3337610445" sldId="2147473602"/>
        </pc:sldMkLst>
        <pc:spChg chg="mod">
          <ac:chgData name="Julia Matevosyan" userId="35275da4e72cfe02" providerId="LiveId" clId="{BAADA0B4-DEC2-4367-A8DE-575E7143922C}" dt="2025-09-08T09:27:43.239" v="333" actId="13926"/>
          <ac:spMkLst>
            <pc:docMk/>
            <pc:sldMk cId="3337610445" sldId="2147473602"/>
            <ac:spMk id="2" creationId="{E4B752B6-D9B9-DC3C-5706-065B95CD7718}"/>
          </ac:spMkLst>
        </pc:spChg>
        <pc:spChg chg="mod">
          <ac:chgData name="Julia Matevosyan" userId="35275da4e72cfe02" providerId="LiveId" clId="{BAADA0B4-DEC2-4367-A8DE-575E7143922C}" dt="2025-09-12T13:52:27.948" v="641" actId="1036"/>
          <ac:spMkLst>
            <pc:docMk/>
            <pc:sldMk cId="3337610445" sldId="2147473602"/>
            <ac:spMk id="3" creationId="{C50BC2EB-AE03-BF66-124A-56FC52B99405}"/>
          </ac:spMkLst>
        </pc:spChg>
      </pc:sldChg>
      <pc:sldChg chg="addSp delSp modSp new mod">
        <pc:chgData name="Julia Matevosyan" userId="35275da4e72cfe02" providerId="LiveId" clId="{BAADA0B4-DEC2-4367-A8DE-575E7143922C}" dt="2025-09-12T17:44:13.204" v="755" actId="20577"/>
        <pc:sldMkLst>
          <pc:docMk/>
          <pc:sldMk cId="396343123" sldId="2147473603"/>
        </pc:sldMkLst>
        <pc:spChg chg="mod">
          <ac:chgData name="Julia Matevosyan" userId="35275da4e72cfe02" providerId="LiveId" clId="{BAADA0B4-DEC2-4367-A8DE-575E7143922C}" dt="2025-09-12T17:43:37.354" v="753" actId="20577"/>
          <ac:spMkLst>
            <pc:docMk/>
            <pc:sldMk cId="396343123" sldId="2147473603"/>
            <ac:spMk id="2" creationId="{56938BDA-B3A0-DB39-E6CC-77479D7457BD}"/>
          </ac:spMkLst>
        </pc:spChg>
        <pc:spChg chg="mod">
          <ac:chgData name="Julia Matevosyan" userId="35275da4e72cfe02" providerId="LiveId" clId="{BAADA0B4-DEC2-4367-A8DE-575E7143922C}" dt="2025-09-12T17:44:13.204" v="755" actId="20577"/>
          <ac:spMkLst>
            <pc:docMk/>
            <pc:sldMk cId="396343123" sldId="2147473603"/>
            <ac:spMk id="3" creationId="{BFE51226-33B7-BA2E-C287-1E505398C097}"/>
          </ac:spMkLst>
        </pc:spChg>
        <pc:spChg chg="add del mod">
          <ac:chgData name="Julia Matevosyan" userId="35275da4e72cfe02" providerId="LiveId" clId="{BAADA0B4-DEC2-4367-A8DE-575E7143922C}" dt="2025-09-12T13:50:03.266" v="615" actId="478"/>
          <ac:spMkLst>
            <pc:docMk/>
            <pc:sldMk cId="396343123" sldId="2147473603"/>
            <ac:spMk id="5" creationId="{8EC489B6-8C95-2405-685B-05B09DBCB4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vl1pPr>
          </a:lstStyle>
          <a:p>
            <a:fld id="{DD71BD72-1C83-ED40-BB6A-FD8BA7F03885}" type="datetimeFigureOut">
              <a:rPr lang="en-US" smtClean="0"/>
              <a:t>9/11/2025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vl1pPr>
          </a:lstStyle>
          <a:p>
            <a:fld id="{72D5566E-B3BE-1F4D-A66D-8BD8451EA378}" type="slidenum">
              <a:rPr lang="en-US" smtClean="0"/>
              <a:t>‹#›</a:t>
            </a:fld>
            <a:endParaRPr lang="en-US" dirty="0"/>
          </a:p>
        </p:txBody>
      </p:sp>
    </p:spTree>
    <p:extLst>
      <p:ext uri="{BB962C8B-B14F-4D97-AF65-F5344CB8AC3E}">
        <p14:creationId xmlns:p14="http://schemas.microsoft.com/office/powerpoint/2010/main" val="34407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8</a:t>
            </a:fld>
            <a:endParaRPr lang="en-US" dirty="0"/>
          </a:p>
        </p:txBody>
      </p:sp>
    </p:spTree>
    <p:extLst>
      <p:ext uri="{BB962C8B-B14F-4D97-AF65-F5344CB8AC3E}">
        <p14:creationId xmlns:p14="http://schemas.microsoft.com/office/powerpoint/2010/main" val="253987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5566E-B3BE-1F4D-A66D-8BD8451EA37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6065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113113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282576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Arial" panose="020B0604020202020204" pitchFamily="34" charset="0"/>
                <a:cs typeface="Arial" panose="020B0604020202020204" pitchFamily="34" charset="0"/>
              </a:rPr>
              <a:t>THANK </a:t>
            </a:r>
          </a:p>
          <a:p>
            <a:r>
              <a:rPr lang="en-US" sz="5400" b="0" i="0" dirty="0">
                <a:solidFill>
                  <a:srgbClr val="F15934"/>
                </a:solidFill>
                <a:latin typeface="Arial" panose="020B0604020202020204" pitchFamily="34" charset="0"/>
                <a:cs typeface="Arial" panose="020B0604020202020204" pitchFamily="34" charset="0"/>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0">
                <a:solidFill>
                  <a:schemeClr val="tx1"/>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1020067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3703997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0709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bg1">
                    <a:lumMod val="50000"/>
                  </a:schemeClr>
                </a:solidFill>
                <a:latin typeface="Adobe Garamond Pro" panose="02020502060506020403" pitchFamily="18" charset="77"/>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19800"/>
            <a:ext cx="3264535" cy="283527"/>
          </a:xfrm>
          <a:prstGeom prst="rect">
            <a:avLst/>
          </a:prstGeom>
        </p:spPr>
        <p:txBody>
          <a:bodyPr/>
          <a:lstStyle>
            <a:lvl1pPr marL="0" indent="0" algn="ctr">
              <a:buNone/>
              <a:defRPr sz="1600" b="0" i="1">
                <a:solidFill>
                  <a:schemeClr val="bg1">
                    <a:lumMod val="50000"/>
                  </a:schemeClr>
                </a:solidFill>
                <a:latin typeface="Adobe Garamond Pro" panose="02020502060506020403" pitchFamily="18" charset="77"/>
              </a:defRPr>
            </a:lvl1pPr>
          </a:lstStyle>
          <a:p>
            <a:pPr lvl="0"/>
            <a:r>
              <a:rPr lang="en-US"/>
              <a:t>Click to edit Master text styles</a:t>
            </a:r>
          </a:p>
        </p:txBody>
      </p:sp>
    </p:spTree>
    <p:extLst>
      <p:ext uri="{BB962C8B-B14F-4D97-AF65-F5344CB8AC3E}">
        <p14:creationId xmlns:p14="http://schemas.microsoft.com/office/powerpoint/2010/main" val="2657892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b="0" i="0" dirty="0">
                <a:solidFill>
                  <a:schemeClr val="bg1">
                    <a:lumMod val="50000"/>
                  </a:schemeClr>
                </a:solidFill>
                <a:latin typeface="Adobe Garamond Pro" panose="02020502060506020403" pitchFamily="18" charset="77"/>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702075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4296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4137315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4447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560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997132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7090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51647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Montserrat" pitchFamily="2" charset="77"/>
              </a:rPr>
              <a:t>THANK </a:t>
            </a:r>
          </a:p>
          <a:p>
            <a:r>
              <a:rPr lang="en-US" sz="5400" b="0" i="0" dirty="0">
                <a:solidFill>
                  <a:srgbClr val="F15934"/>
                </a:solidFill>
                <a:latin typeface="Montserrat" pitchFamily="2" charset="77"/>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1">
                <a:solidFill>
                  <a:schemeClr val="bg1">
                    <a:lumMod val="65000"/>
                  </a:schemeClr>
                </a:solidFill>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307079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tx1"/>
                </a:solidFill>
                <a:latin typeface="Arial" panose="020B0604020202020204" pitchFamily="34" charset="0"/>
                <a:cs typeface="Arial" panose="020B0604020202020204" pitchFamily="34" charset="0"/>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07736"/>
            <a:ext cx="3264535" cy="283527"/>
          </a:xfrm>
          <a:prstGeom prst="rect">
            <a:avLst/>
          </a:prstGeom>
        </p:spPr>
        <p:txBody>
          <a:bodyPr/>
          <a:lstStyle>
            <a:lvl1pPr marL="0" indent="0" algn="ctr">
              <a:buNone/>
              <a:defRPr sz="1600" b="0" i="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9982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sz="2000" b="0" i="0" dirty="0">
                <a:solidFill>
                  <a:schemeClr val="tx1"/>
                </a:solidFill>
                <a:latin typeface="Arial" panose="020B0604020202020204" pitchFamily="34" charset="0"/>
                <a:cs typeface="Arial" panose="020B0604020202020204" pitchFamily="34" charset="0"/>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91795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11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194357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216050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99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40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4141355857"/>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20" r:id="rId1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63241852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esig.energy/working-users-groups/reliability/grid-forming/gfm-landscape/projects/" TargetMode="External"/><Relationship Id="rId2" Type="http://schemas.openxmlformats.org/officeDocument/2006/relationships/hyperlink" Target="https://natrs.com/nrss-shallow-basket-energy-project-brings-renewable-energy-to-jicarilla-apache-nation-building-on-legacy-of-environmental-stewardship/"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sig.energy/event/webinar-generic-gfm-inverter-modeling/"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www.esig.energy/event/2026-spring-technical-workshop-copy/" TargetMode="External"/><Relationship Id="rId2" Type="http://schemas.openxmlformats.org/officeDocument/2006/relationships/image" Target="../media/image8.png"/><Relationship Id="rId1" Type="http://schemas.openxmlformats.org/officeDocument/2006/relationships/slideLayout" Target="../slideLayouts/slideLayout16.xml"/><Relationship Id="rId5" Type="http://schemas.openxmlformats.org/officeDocument/2006/relationships/hyperlink" Target="https://www.esig.energy/i2x-first-forum/" TargetMode="External"/><Relationship Id="rId4" Type="http://schemas.openxmlformats.org/officeDocument/2006/relationships/hyperlink" Target="https://uvig.webex.com/webappng/sites/uvig/webinar/webinarSeries/register/e7bbd9f31b9847a4937e086f1605e0a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sig.energy/i2x-first-forum/"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rldefense.proofpoint.com/v2/url?u=https-3A__t.e2ma.net_click_wbvtcj_wrf4ivw_s0rgegb&amp;d=DwMFaQ&amp;c=euGZstcaTDllvimEN8b7jXrwqOf-v5A_CdpgnVfiiMM&amp;r=n_QeU-f8rcKUTJkr4s5C7JktKNC6ObOCUq3LSFf7gd0&amp;m=B-th_Vtp06pwnIqrdMfS9p4gS-X0bBwRRdJoSOCiqGKaJqZJ9Puzu7UizMJeIKvq&amp;s=l9Db4vANeT5poROx8Z48Qr7Vr6EOT2PjT3W_PXpDZwc&amp;e="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proofpoint.com/v2/url?u=https-3A__t.e2ma.net_click_0eckgj_wrf4ivw_kykfwhb&amp;d=DwMFaQ&amp;c=euGZstcaTDllvimEN8b7jXrwqOf-v5A_CdpgnVfiiMM&amp;r=n_QeU-f8rcKUTJkr4s5C7JktKNC6ObOCUq3LSFf7gd0&amp;m=vF2nXeJmkz5kyBpG2OHa8lmTiXngv_qkFS2hnLkJkuDF6rUyOd_N0iqTNUsTr8b3&amp;s=Y8c9cJCTVfIRdpAYtpplTr_ZDYI4QNuLJL_AvnBHrcM&amp;e="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https://www.esig.energy/event/esig-electromagnetic-transient-training/" TargetMode="External"/><Relationship Id="rId5" Type="http://schemas.openxmlformats.org/officeDocument/2006/relationships/hyperlink" Target="https://www.esig.energy/event/esig-interconnection-studies-short-course/" TargetMode="External"/><Relationship Id="rId4" Type="http://schemas.openxmlformats.org/officeDocument/2006/relationships/hyperlink" Target="https://urldefense.proofpoint.com/v2/url?u=https-3A__t.e2ma.net_click_0eckgj_wrf4ivw_gjmfwhb&amp;d=DwMFaQ&amp;c=euGZstcaTDllvimEN8b7jXrwqOf-v5A_CdpgnVfiiMM&amp;r=n_QeU-f8rcKUTJkr4s5C7JktKNC6ObOCUq3LSFf7gd0&amp;m=vF2nXeJmkz5kyBpG2OHa8lmTiXngv_qkFS2hnLkJkuDF6rUyOd_N0iqTNUsTr8b3&amp;s=xovGTaGMr2OnyTOp5VOvdWwjH1csiLmZOd144-qbrg8&amp;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8127-824C-414A-AD4E-4AB486C046E1}"/>
              </a:ext>
            </a:extLst>
          </p:cNvPr>
          <p:cNvSpPr>
            <a:spLocks noGrp="1"/>
          </p:cNvSpPr>
          <p:nvPr>
            <p:ph type="title"/>
          </p:nvPr>
        </p:nvSpPr>
        <p:spPr/>
        <p:txBody>
          <a:bodyPr/>
          <a:lstStyle/>
          <a:p>
            <a:r>
              <a:rPr lang="en-US" dirty="0"/>
              <a:t>ERCOT IBRWG: Other Industry Updates</a:t>
            </a:r>
          </a:p>
        </p:txBody>
      </p:sp>
      <p:sp>
        <p:nvSpPr>
          <p:cNvPr id="3" name="Text Placeholder 2">
            <a:extLst>
              <a:ext uri="{FF2B5EF4-FFF2-40B4-BE49-F238E27FC236}">
                <a16:creationId xmlns:a16="http://schemas.microsoft.com/office/drawing/2014/main" id="{5EDC4DEF-7F56-473D-A709-AEEC2B51E4E1}"/>
              </a:ext>
            </a:extLst>
          </p:cNvPr>
          <p:cNvSpPr>
            <a:spLocks noGrp="1"/>
          </p:cNvSpPr>
          <p:nvPr>
            <p:ph type="body" sz="quarter" idx="10"/>
          </p:nvPr>
        </p:nvSpPr>
        <p:spPr/>
        <p:txBody>
          <a:bodyPr/>
          <a:lstStyle/>
          <a:p>
            <a:r>
              <a:rPr lang="en-US"/>
              <a:t>Julia Matevosyan</a:t>
            </a:r>
          </a:p>
        </p:txBody>
      </p:sp>
      <p:sp>
        <p:nvSpPr>
          <p:cNvPr id="4" name="Text Placeholder 3">
            <a:extLst>
              <a:ext uri="{FF2B5EF4-FFF2-40B4-BE49-F238E27FC236}">
                <a16:creationId xmlns:a16="http://schemas.microsoft.com/office/drawing/2014/main" id="{C0409F88-523A-4B84-ACFF-C7E2DC74CF3D}"/>
              </a:ext>
            </a:extLst>
          </p:cNvPr>
          <p:cNvSpPr>
            <a:spLocks noGrp="1"/>
          </p:cNvSpPr>
          <p:nvPr>
            <p:ph type="body" sz="quarter" idx="11"/>
          </p:nvPr>
        </p:nvSpPr>
        <p:spPr/>
        <p:txBody>
          <a:bodyPr lIns="91440" tIns="45720" rIns="91440" bIns="0" anchor="b"/>
          <a:lstStyle/>
          <a:p>
            <a:r>
              <a:rPr lang="en-US" dirty="0">
                <a:latin typeface="Montserrat SemiBold"/>
              </a:rPr>
              <a:t>09/12/2025</a:t>
            </a:r>
            <a:endParaRPr lang="en-US" dirty="0"/>
          </a:p>
        </p:txBody>
      </p:sp>
      <p:sp>
        <p:nvSpPr>
          <p:cNvPr id="5" name="Text Placeholder 4">
            <a:extLst>
              <a:ext uri="{FF2B5EF4-FFF2-40B4-BE49-F238E27FC236}">
                <a16:creationId xmlns:a16="http://schemas.microsoft.com/office/drawing/2014/main" id="{8517D9C0-62E5-4A6A-A26F-9437EC0A8ADD}"/>
              </a:ext>
            </a:extLst>
          </p:cNvPr>
          <p:cNvSpPr>
            <a:spLocks noGrp="1"/>
          </p:cNvSpPr>
          <p:nvPr>
            <p:ph type="body" sz="quarter" idx="12"/>
          </p:nvPr>
        </p:nvSpPr>
        <p:spPr/>
        <p:txBody>
          <a:bodyPr/>
          <a:lstStyle/>
          <a:p>
            <a:r>
              <a:rPr lang="en-US" dirty="0"/>
              <a:t>Associate Director and Chief Engineer</a:t>
            </a:r>
          </a:p>
          <a:p>
            <a:r>
              <a:rPr lang="en-US" dirty="0"/>
              <a:t>ESIG</a:t>
            </a:r>
          </a:p>
        </p:txBody>
      </p:sp>
    </p:spTree>
    <p:extLst>
      <p:ext uri="{BB962C8B-B14F-4D97-AF65-F5344CB8AC3E}">
        <p14:creationId xmlns:p14="http://schemas.microsoft.com/office/powerpoint/2010/main" val="109028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8BDA-B3A0-DB39-E6CC-77479D7457BD}"/>
              </a:ext>
            </a:extLst>
          </p:cNvPr>
          <p:cNvSpPr>
            <a:spLocks noGrp="1"/>
          </p:cNvSpPr>
          <p:nvPr>
            <p:ph type="title"/>
          </p:nvPr>
        </p:nvSpPr>
        <p:spPr/>
        <p:txBody>
          <a:bodyPr/>
          <a:lstStyle/>
          <a:p>
            <a:r>
              <a:rPr lang="en-US" dirty="0"/>
              <a:t>First main-land U.S. transmission connected GFM BESS</a:t>
            </a:r>
          </a:p>
        </p:txBody>
      </p:sp>
      <p:sp>
        <p:nvSpPr>
          <p:cNvPr id="3" name="Content Placeholder 2">
            <a:extLst>
              <a:ext uri="{FF2B5EF4-FFF2-40B4-BE49-F238E27FC236}">
                <a16:creationId xmlns:a16="http://schemas.microsoft.com/office/drawing/2014/main" id="{BFE51226-33B7-BA2E-C287-1E505398C097}"/>
              </a:ext>
            </a:extLst>
          </p:cNvPr>
          <p:cNvSpPr>
            <a:spLocks noGrp="1"/>
          </p:cNvSpPr>
          <p:nvPr>
            <p:ph sz="quarter" idx="10"/>
          </p:nvPr>
        </p:nvSpPr>
        <p:spPr/>
        <p:txBody>
          <a:bodyPr/>
          <a:lstStyle/>
          <a:p>
            <a:pPr marL="234950" indent="-234950">
              <a:lnSpc>
                <a:spcPct val="108000"/>
              </a:lnSpc>
              <a:spcBef>
                <a:spcPts val="0"/>
              </a:spcBef>
              <a:spcAft>
                <a:spcPts val="600"/>
              </a:spcAft>
              <a:buSzPct val="100000"/>
            </a:pPr>
            <a:r>
              <a:rPr lang="en-US" sz="2000" dirty="0">
                <a:solidFill>
                  <a:schemeClr val="tx1"/>
                </a:solidFill>
                <a:latin typeface="Arial" panose="020B0604020202020204" pitchFamily="34" charset="0"/>
                <a:cs typeface="Arial" panose="020B0604020202020204" pitchFamily="34" charset="0"/>
              </a:rPr>
              <a:t>Shallow Basket Energy 190 MW project comprising PV + GFM-BESS operational on 8/15/2025, </a:t>
            </a:r>
          </a:p>
          <a:p>
            <a:pPr marL="234950" indent="-234950">
              <a:lnSpc>
                <a:spcPct val="108000"/>
              </a:lnSpc>
              <a:spcBef>
                <a:spcPts val="0"/>
              </a:spcBef>
              <a:spcAft>
                <a:spcPts val="600"/>
              </a:spcAft>
              <a:buSzPct val="100000"/>
            </a:pPr>
            <a:r>
              <a:rPr lang="en-US" sz="2000" dirty="0">
                <a:solidFill>
                  <a:schemeClr val="tx1"/>
                </a:solidFill>
                <a:latin typeface="Arial" panose="020B0604020202020204" pitchFamily="34" charset="0"/>
                <a:cs typeface="Arial" panose="020B0604020202020204" pitchFamily="34" charset="0"/>
              </a:rPr>
              <a:t>National Renewable Solutions (NRS), a US-based renewable energy developer</a:t>
            </a:r>
          </a:p>
          <a:p>
            <a:pPr marL="234950" indent="-234950">
              <a:lnSpc>
                <a:spcPct val="108000"/>
              </a:lnSpc>
              <a:spcBef>
                <a:spcPts val="0"/>
              </a:spcBef>
              <a:spcAft>
                <a:spcPts val="600"/>
              </a:spcAft>
              <a:buSzPct val="100000"/>
            </a:pPr>
            <a:r>
              <a:rPr lang="en-US" sz="2000" dirty="0">
                <a:solidFill>
                  <a:schemeClr val="tx1"/>
                </a:solidFill>
                <a:latin typeface="Arial" panose="020B0604020202020204" pitchFamily="34" charset="0"/>
                <a:cs typeface="Arial" panose="020B0604020202020204" pitchFamily="34" charset="0"/>
              </a:rPr>
              <a:t>Located in Rio Arriba County, New Mexico,</a:t>
            </a:r>
          </a:p>
          <a:p>
            <a:pPr marL="234950" indent="-234950">
              <a:lnSpc>
                <a:spcPct val="108000"/>
              </a:lnSpc>
              <a:spcBef>
                <a:spcPts val="0"/>
              </a:spcBef>
              <a:spcAft>
                <a:spcPts val="600"/>
              </a:spcAft>
              <a:buSzPct val="100000"/>
            </a:pPr>
            <a:r>
              <a:rPr lang="en-US" sz="2000" dirty="0">
                <a:solidFill>
                  <a:schemeClr val="tx1"/>
                </a:solidFill>
                <a:latin typeface="Arial" panose="020B0604020202020204" pitchFamily="34" charset="0"/>
                <a:cs typeface="Arial" panose="020B0604020202020204" pitchFamily="34" charset="0"/>
              </a:rPr>
              <a:t>Tesla is the OEM for the 50 MW GFM BESS. </a:t>
            </a:r>
          </a:p>
          <a:p>
            <a:pPr marL="234950" indent="-234950">
              <a:lnSpc>
                <a:spcPct val="108000"/>
              </a:lnSpc>
              <a:spcBef>
                <a:spcPts val="0"/>
              </a:spcBef>
              <a:spcAft>
                <a:spcPts val="600"/>
              </a:spcAft>
              <a:buSzPct val="100000"/>
            </a:pPr>
            <a:r>
              <a:rPr lang="en-US" sz="2000" dirty="0">
                <a:solidFill>
                  <a:schemeClr val="tx1"/>
                </a:solidFill>
                <a:latin typeface="Arial" panose="020B0604020202020204" pitchFamily="34" charset="0"/>
                <a:cs typeface="Arial" panose="020B0604020202020204" pitchFamily="34" charset="0"/>
              </a:rPr>
              <a:t>This is also the first transmission connected GFM BESS project in the main-land United States</a:t>
            </a:r>
          </a:p>
          <a:p>
            <a:pPr marL="234950" indent="-234950">
              <a:lnSpc>
                <a:spcPct val="108000"/>
              </a:lnSpc>
              <a:spcBef>
                <a:spcPts val="0"/>
              </a:spcBef>
              <a:spcAft>
                <a:spcPts val="600"/>
              </a:spcAft>
              <a:buSzPct val="100000"/>
            </a:pPr>
            <a:r>
              <a:rPr lang="en-US" sz="2000" dirty="0">
                <a:solidFill>
                  <a:schemeClr val="tx1"/>
                </a:solidFill>
                <a:latin typeface="Arial" panose="020B0604020202020204" pitchFamily="34" charset="0"/>
                <a:cs typeface="Arial" panose="020B0604020202020204" pitchFamily="34" charset="0"/>
              </a:rPr>
              <a:t>Source: </a:t>
            </a:r>
            <a:r>
              <a:rPr lang="en-US" sz="2000" dirty="0">
                <a:solidFill>
                  <a:schemeClr val="tx1"/>
                </a:solidFill>
                <a:latin typeface="Arial" panose="020B0604020202020204" pitchFamily="34" charset="0"/>
                <a:cs typeface="Arial" panose="020B0604020202020204" pitchFamily="34" charset="0"/>
                <a:hlinkClick r:id="rId2"/>
              </a:rPr>
              <a:t>https://natrs.com/nrss-shallow-basket-energy-project-brings-renewable-energy-to-jicarilla-apache-nation-building-on-legacy-of-environmental-stewardship/</a:t>
            </a:r>
            <a:r>
              <a:rPr lang="en-US" sz="2000" dirty="0">
                <a:solidFill>
                  <a:schemeClr val="tx1"/>
                </a:solidFill>
                <a:latin typeface="Arial" panose="020B0604020202020204" pitchFamily="34" charset="0"/>
                <a:cs typeface="Arial" panose="020B0604020202020204" pitchFamily="34" charset="0"/>
              </a:rPr>
              <a:t> </a:t>
            </a:r>
          </a:p>
          <a:p>
            <a:pPr marL="234950" indent="-234950">
              <a:lnSpc>
                <a:spcPct val="108000"/>
              </a:lnSpc>
              <a:spcBef>
                <a:spcPts val="0"/>
              </a:spcBef>
              <a:spcAft>
                <a:spcPts val="600"/>
              </a:spcAft>
              <a:buSzPct val="100000"/>
            </a:pPr>
            <a:r>
              <a:rPr lang="en-US" sz="2000" dirty="0">
                <a:solidFill>
                  <a:schemeClr val="tx1"/>
                </a:solidFill>
                <a:latin typeface="Arial" panose="020B0604020202020204" pitchFamily="34" charset="0"/>
                <a:cs typeface="Arial" panose="020B0604020202020204" pitchFamily="34" charset="0"/>
              </a:rPr>
              <a:t>For more information about operational and planned projects see: </a:t>
            </a:r>
            <a:r>
              <a:rPr lang="en-US" sz="2000" dirty="0">
                <a:solidFill>
                  <a:schemeClr val="tx1"/>
                </a:solidFill>
                <a:latin typeface="Arial" panose="020B0604020202020204" pitchFamily="34" charset="0"/>
                <a:cs typeface="Arial" panose="020B0604020202020204" pitchFamily="34" charset="0"/>
                <a:hlinkClick r:id="rId3"/>
              </a:rPr>
              <a:t>https://www.esig.energy/working-users-groups/reliability/grid-forming/gfm-landscape/projects/</a:t>
            </a:r>
            <a:r>
              <a:rPr lang="en-US" sz="2000" dirty="0">
                <a:solidFill>
                  <a:schemeClr val="tx1"/>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9634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53469-4F64-3137-140E-3C13290F5A20}"/>
              </a:ext>
            </a:extLst>
          </p:cNvPr>
          <p:cNvSpPr>
            <a:spLocks noGrp="1"/>
          </p:cNvSpPr>
          <p:nvPr>
            <p:ph type="title"/>
          </p:nvPr>
        </p:nvSpPr>
        <p:spPr/>
        <p:txBody>
          <a:bodyPr/>
          <a:lstStyle/>
          <a:p>
            <a:r>
              <a:rPr lang="en-US" sz="2400" dirty="0"/>
              <a:t>ESIG Webinar: Generic Modeling of Grid-Forming Inverters: Phasor-Domain and EMT Perspectives – September 23</a:t>
            </a:r>
            <a:r>
              <a:rPr lang="en-US" sz="2400" baseline="30000" dirty="0"/>
              <a:t>rd</a:t>
            </a:r>
            <a:r>
              <a:rPr lang="en-US" sz="2400" dirty="0"/>
              <a:t> </a:t>
            </a:r>
          </a:p>
        </p:txBody>
      </p:sp>
      <p:sp>
        <p:nvSpPr>
          <p:cNvPr id="3" name="Content Placeholder 2">
            <a:extLst>
              <a:ext uri="{FF2B5EF4-FFF2-40B4-BE49-F238E27FC236}">
                <a16:creationId xmlns:a16="http://schemas.microsoft.com/office/drawing/2014/main" id="{B231348C-641A-C9A8-E91A-B0F67C5B3865}"/>
              </a:ext>
            </a:extLst>
          </p:cNvPr>
          <p:cNvSpPr>
            <a:spLocks noGrp="1"/>
          </p:cNvSpPr>
          <p:nvPr>
            <p:ph sz="quarter" idx="10"/>
          </p:nvPr>
        </p:nvSpPr>
        <p:spPr>
          <a:xfrm>
            <a:off x="761999" y="1834017"/>
            <a:ext cx="9094919" cy="4435283"/>
          </a:xfrm>
        </p:spPr>
        <p:txBody>
          <a:bodyPr/>
          <a:lstStyle/>
          <a:p>
            <a:pPr marL="0" indent="0">
              <a:lnSpc>
                <a:spcPct val="108000"/>
              </a:lnSpc>
              <a:spcBef>
                <a:spcPts val="300"/>
              </a:spcBef>
              <a:buSzPct val="100000"/>
              <a:buNone/>
            </a:pPr>
            <a:r>
              <a:rPr lang="en-US" b="1" dirty="0">
                <a:solidFill>
                  <a:schemeClr val="tx1"/>
                </a:solidFill>
                <a:latin typeface="Arial" panose="020B0604020202020204" pitchFamily="34" charset="0"/>
                <a:cs typeface="Arial" panose="020B0604020202020204" pitchFamily="34" charset="0"/>
              </a:rPr>
              <a:t>Featured Speaker: </a:t>
            </a:r>
            <a:r>
              <a:rPr lang="en-US" dirty="0">
                <a:solidFill>
                  <a:schemeClr val="tx1"/>
                </a:solidFill>
                <a:latin typeface="Arial" panose="020B0604020202020204" pitchFamily="34" charset="0"/>
                <a:cs typeface="Arial" panose="020B0604020202020204" pitchFamily="34" charset="0"/>
              </a:rPr>
              <a:t>Featured Speakers: </a:t>
            </a:r>
            <a:r>
              <a:rPr lang="en-US" b="1" dirty="0">
                <a:solidFill>
                  <a:schemeClr val="tx1"/>
                </a:solidFill>
                <a:latin typeface="Arial" panose="020B0604020202020204" pitchFamily="34" charset="0"/>
                <a:cs typeface="Arial" panose="020B0604020202020204" pitchFamily="34" charset="0"/>
              </a:rPr>
              <a:t>Deepak Ramasubramanian</a:t>
            </a:r>
            <a:r>
              <a:rPr lang="en-US" dirty="0">
                <a:solidFill>
                  <a:schemeClr val="tx1"/>
                </a:solidFill>
                <a:latin typeface="Arial" panose="020B0604020202020204" pitchFamily="34" charset="0"/>
                <a:cs typeface="Arial" panose="020B0604020202020204" pitchFamily="34" charset="0"/>
              </a:rPr>
              <a:t>, Senior Technical Leader, EPRI; </a:t>
            </a:r>
            <a:r>
              <a:rPr lang="en-US" b="1" dirty="0">
                <a:solidFill>
                  <a:schemeClr val="tx1"/>
                </a:solidFill>
                <a:latin typeface="Arial" panose="020B0604020202020204" pitchFamily="34" charset="0"/>
                <a:cs typeface="Arial" panose="020B0604020202020204" pitchFamily="34" charset="0"/>
              </a:rPr>
              <a:t>Wei Du</a:t>
            </a:r>
            <a:r>
              <a:rPr lang="en-US" dirty="0">
                <a:solidFill>
                  <a:schemeClr val="tx1"/>
                </a:solidFill>
                <a:latin typeface="Arial" panose="020B0604020202020204" pitchFamily="34" charset="0"/>
                <a:cs typeface="Arial" panose="020B0604020202020204" pitchFamily="34" charset="0"/>
              </a:rPr>
              <a:t>, Solar Subsector Engineer and Staff Research Engineer, PNNL</a:t>
            </a:r>
          </a:p>
          <a:p>
            <a:pPr marL="0" indent="0">
              <a:lnSpc>
                <a:spcPct val="108000"/>
              </a:lnSpc>
              <a:spcBef>
                <a:spcPts val="300"/>
              </a:spcBef>
              <a:buSzPct val="100000"/>
              <a:buNone/>
            </a:pPr>
            <a:r>
              <a:rPr lang="en-US" b="1" dirty="0">
                <a:solidFill>
                  <a:schemeClr val="tx1"/>
                </a:solidFill>
                <a:latin typeface="Arial" panose="020B0604020202020204" pitchFamily="34" charset="0"/>
                <a:cs typeface="Arial" panose="020B0604020202020204" pitchFamily="34" charset="0"/>
              </a:rPr>
              <a:t>Abstract: </a:t>
            </a:r>
          </a:p>
          <a:p>
            <a:pPr marL="228600" indent="-228600">
              <a:lnSpc>
                <a:spcPct val="108000"/>
              </a:lnSpc>
              <a:spcBef>
                <a:spcPts val="300"/>
              </a:spcBef>
              <a:buSzPct val="100000"/>
            </a:pPr>
            <a:r>
              <a:rPr lang="en-US" dirty="0">
                <a:solidFill>
                  <a:schemeClr val="tx1"/>
                </a:solidFill>
                <a:latin typeface="Arial" panose="020B0604020202020204" pitchFamily="34" charset="0"/>
                <a:cs typeface="Arial" panose="020B0604020202020204" pitchFamily="34" charset="0"/>
              </a:rPr>
              <a:t>Recent progress in </a:t>
            </a:r>
            <a:r>
              <a:rPr lang="en-US" b="1" dirty="0">
                <a:solidFill>
                  <a:schemeClr val="tx1"/>
                </a:solidFill>
                <a:latin typeface="Arial" panose="020B0604020202020204" pitchFamily="34" charset="0"/>
                <a:cs typeface="Arial" panose="020B0604020202020204" pitchFamily="34" charset="0"/>
              </a:rPr>
              <a:t>phasor-domain </a:t>
            </a:r>
            <a:r>
              <a:rPr lang="en-US" dirty="0">
                <a:solidFill>
                  <a:schemeClr val="tx1"/>
                </a:solidFill>
                <a:latin typeface="Arial" panose="020B0604020202020204" pitchFamily="34" charset="0"/>
                <a:cs typeface="Arial" panose="020B0604020202020204" pitchFamily="34" charset="0"/>
              </a:rPr>
              <a:t>and</a:t>
            </a:r>
            <a:r>
              <a:rPr lang="en-US" b="1" dirty="0">
                <a:solidFill>
                  <a:schemeClr val="tx1"/>
                </a:solidFill>
                <a:latin typeface="Arial" panose="020B0604020202020204" pitchFamily="34" charset="0"/>
                <a:cs typeface="Arial" panose="020B0604020202020204" pitchFamily="34" charset="0"/>
              </a:rPr>
              <a:t> EMT modeling of grid-forming inverters (GFMs)</a:t>
            </a:r>
          </a:p>
          <a:p>
            <a:pPr marL="225425" indent="-225425">
              <a:lnSpc>
                <a:spcPct val="108000"/>
              </a:lnSpc>
              <a:spcBef>
                <a:spcPts val="300"/>
              </a:spcBef>
              <a:buSzPct val="100000"/>
            </a:pPr>
            <a:r>
              <a:rPr lang="en-US" b="1" dirty="0">
                <a:solidFill>
                  <a:schemeClr val="tx1"/>
                </a:solidFill>
                <a:latin typeface="Arial" panose="020B0604020202020204" pitchFamily="34" charset="0"/>
                <a:cs typeface="Arial" panose="020B0604020202020204" pitchFamily="34" charset="0"/>
              </a:rPr>
              <a:t>Introduction of new WECC standard phasor-domain GFM models </a:t>
            </a:r>
            <a:r>
              <a:rPr lang="en-US" dirty="0">
                <a:solidFill>
                  <a:schemeClr val="tx1"/>
                </a:solidFill>
                <a:latin typeface="Arial" panose="020B0604020202020204" pitchFamily="34" charset="0"/>
                <a:cs typeface="Arial" panose="020B0604020202020204" pitchFamily="34" charset="0"/>
              </a:rPr>
              <a:t>(REGFM_A1, REGFM_B1, REGFM_C1, REPCGFM_C1)</a:t>
            </a:r>
          </a:p>
          <a:p>
            <a:pPr marL="225425" indent="-225425">
              <a:lnSpc>
                <a:spcPct val="108000"/>
              </a:lnSpc>
              <a:spcBef>
                <a:spcPts val="300"/>
              </a:spcBef>
              <a:buSzPct val="100000"/>
            </a:pPr>
            <a:r>
              <a:rPr lang="en-US" dirty="0">
                <a:solidFill>
                  <a:schemeClr val="tx1"/>
                </a:solidFill>
                <a:latin typeface="Arial" panose="020B0604020202020204" pitchFamily="34" charset="0"/>
                <a:cs typeface="Arial" panose="020B0604020202020204" pitchFamily="34" charset="0"/>
              </a:rPr>
              <a:t>Developed with</a:t>
            </a:r>
            <a:r>
              <a:rPr lang="en-US" b="1" dirty="0">
                <a:solidFill>
                  <a:schemeClr val="tx1"/>
                </a:solidFill>
                <a:latin typeface="Arial" panose="020B0604020202020204" pitchFamily="34" charset="0"/>
                <a:cs typeface="Arial" panose="020B0604020202020204" pitchFamily="34" charset="0"/>
              </a:rPr>
              <a:t> major OEMs and software vendors; </a:t>
            </a:r>
            <a:r>
              <a:rPr lang="en-US" dirty="0">
                <a:solidFill>
                  <a:schemeClr val="tx1"/>
                </a:solidFill>
                <a:latin typeface="Arial" panose="020B0604020202020204" pitchFamily="34" charset="0"/>
                <a:cs typeface="Arial" panose="020B0604020202020204" pitchFamily="34" charset="0"/>
              </a:rPr>
              <a:t>integration into leading tools (PSS®E, PSLF, </a:t>
            </a:r>
            <a:r>
              <a:rPr lang="en-US" dirty="0" err="1">
                <a:solidFill>
                  <a:schemeClr val="tx1"/>
                </a:solidFill>
                <a:latin typeface="Arial" panose="020B0604020202020204" pitchFamily="34" charset="0"/>
                <a:cs typeface="Arial" panose="020B0604020202020204" pitchFamily="34" charset="0"/>
              </a:rPr>
              <a:t>PowerWorld</a:t>
            </a:r>
            <a:r>
              <a:rPr lang="en-US" dirty="0">
                <a:solidFill>
                  <a:schemeClr val="tx1"/>
                </a:solidFill>
                <a:latin typeface="Arial" panose="020B0604020202020204" pitchFamily="34" charset="0"/>
                <a:cs typeface="Arial" panose="020B0604020202020204" pitchFamily="34" charset="0"/>
              </a:rPr>
              <a:t>, TSAT, </a:t>
            </a:r>
            <a:r>
              <a:rPr lang="en-US" dirty="0" err="1">
                <a:solidFill>
                  <a:schemeClr val="tx1"/>
                </a:solidFill>
                <a:latin typeface="Arial" panose="020B0604020202020204" pitchFamily="34" charset="0"/>
                <a:cs typeface="Arial" panose="020B0604020202020204" pitchFamily="34" charset="0"/>
              </a:rPr>
              <a:t>PowerFactory</a:t>
            </a:r>
            <a:r>
              <a:rPr lang="en-US" dirty="0">
                <a:solidFill>
                  <a:schemeClr val="tx1"/>
                </a:solidFill>
                <a:latin typeface="Arial" panose="020B0604020202020204" pitchFamily="34" charset="0"/>
                <a:cs typeface="Arial" panose="020B0604020202020204" pitchFamily="34" charset="0"/>
              </a:rPr>
              <a:t>)</a:t>
            </a:r>
          </a:p>
          <a:p>
            <a:pPr marL="225425" indent="-225425">
              <a:lnSpc>
                <a:spcPct val="108000"/>
              </a:lnSpc>
              <a:spcBef>
                <a:spcPts val="300"/>
              </a:spcBef>
              <a:buSzPct val="100000"/>
            </a:pPr>
            <a:r>
              <a:rPr lang="en-US" dirty="0">
                <a:solidFill>
                  <a:schemeClr val="tx1"/>
                </a:solidFill>
                <a:latin typeface="Arial" panose="020B0604020202020204" pitchFamily="34" charset="0"/>
                <a:cs typeface="Arial" panose="020B0604020202020204" pitchFamily="34" charset="0"/>
              </a:rPr>
              <a:t>Key</a:t>
            </a:r>
            <a:r>
              <a:rPr lang="en-US" b="1" dirty="0">
                <a:solidFill>
                  <a:schemeClr val="tx1"/>
                </a:solidFill>
                <a:latin typeface="Arial" panose="020B0604020202020204" pitchFamily="34" charset="0"/>
                <a:cs typeface="Arial" panose="020B0604020202020204" pitchFamily="34" charset="0"/>
              </a:rPr>
              <a:t> control </a:t>
            </a:r>
            <a:r>
              <a:rPr lang="en-US" dirty="0">
                <a:solidFill>
                  <a:schemeClr val="tx1"/>
                </a:solidFill>
                <a:latin typeface="Arial" panose="020B0604020202020204" pitchFamily="34" charset="0"/>
                <a:cs typeface="Arial" panose="020B0604020202020204" pitchFamily="34" charset="0"/>
              </a:rPr>
              <a:t>functions represented in these models</a:t>
            </a:r>
          </a:p>
          <a:p>
            <a:pPr marL="225425" indent="-225425">
              <a:lnSpc>
                <a:spcPct val="108000"/>
              </a:lnSpc>
              <a:spcBef>
                <a:spcPts val="300"/>
              </a:spcBef>
              <a:buSzPct val="100000"/>
            </a:pPr>
            <a:r>
              <a:rPr lang="en-US" dirty="0">
                <a:solidFill>
                  <a:schemeClr val="tx1"/>
                </a:solidFill>
                <a:latin typeface="Arial" panose="020B0604020202020204" pitchFamily="34" charset="0"/>
                <a:cs typeface="Arial" panose="020B0604020202020204" pitchFamily="34" charset="0"/>
              </a:rPr>
              <a:t>Development of </a:t>
            </a:r>
            <a:r>
              <a:rPr lang="en-US" b="1" dirty="0">
                <a:solidFill>
                  <a:schemeClr val="tx1"/>
                </a:solidFill>
                <a:latin typeface="Arial" panose="020B0604020202020204" pitchFamily="34" charset="0"/>
                <a:cs typeface="Arial" panose="020B0604020202020204" pitchFamily="34" charset="0"/>
              </a:rPr>
              <a:t>generic EMT models of GFM technologies </a:t>
            </a:r>
            <a:r>
              <a:rPr lang="en-US" dirty="0">
                <a:solidFill>
                  <a:schemeClr val="tx1"/>
                </a:solidFill>
                <a:latin typeface="Arial" panose="020B0604020202020204" pitchFamily="34" charset="0"/>
                <a:cs typeface="Arial" panose="020B0604020202020204" pitchFamily="34" charset="0"/>
              </a:rPr>
              <a:t>(positive &amp; negative sequence behavior)</a:t>
            </a:r>
          </a:p>
          <a:p>
            <a:pPr marL="225425" indent="-225425">
              <a:lnSpc>
                <a:spcPct val="108000"/>
              </a:lnSpc>
              <a:spcBef>
                <a:spcPts val="300"/>
              </a:spcBef>
              <a:buSzPct val="100000"/>
            </a:pPr>
            <a:r>
              <a:rPr lang="en-US" dirty="0">
                <a:solidFill>
                  <a:schemeClr val="tx1"/>
                </a:solidFill>
                <a:latin typeface="Arial" panose="020B0604020202020204" pitchFamily="34" charset="0"/>
                <a:cs typeface="Arial" panose="020B0604020202020204" pitchFamily="34" charset="0"/>
              </a:rPr>
              <a:t>Discussion of </a:t>
            </a:r>
            <a:r>
              <a:rPr lang="en-US" b="1" dirty="0">
                <a:solidFill>
                  <a:schemeClr val="tx1"/>
                </a:solidFill>
                <a:latin typeface="Arial" panose="020B0604020202020204" pitchFamily="34" charset="0"/>
                <a:cs typeface="Arial" panose="020B0604020202020204" pitchFamily="34" charset="0"/>
              </a:rPr>
              <a:t>parameterization: </a:t>
            </a:r>
            <a:r>
              <a:rPr lang="en-US" dirty="0">
                <a:solidFill>
                  <a:schemeClr val="tx1"/>
                </a:solidFill>
                <a:latin typeface="Arial" panose="020B0604020202020204" pitchFamily="34" charset="0"/>
                <a:cs typeface="Arial" panose="020B0604020202020204" pitchFamily="34" charset="0"/>
              </a:rPr>
              <a:t>aligning generic models with black-box OEM models</a:t>
            </a:r>
          </a:p>
        </p:txBody>
      </p:sp>
      <p:sp>
        <p:nvSpPr>
          <p:cNvPr id="6" name="TextBox 5">
            <a:extLst>
              <a:ext uri="{FF2B5EF4-FFF2-40B4-BE49-F238E27FC236}">
                <a16:creationId xmlns:a16="http://schemas.microsoft.com/office/drawing/2014/main" id="{04439AF1-C7F2-66C8-001D-6D56536B6BD9}"/>
              </a:ext>
            </a:extLst>
          </p:cNvPr>
          <p:cNvSpPr txBox="1"/>
          <p:nvPr/>
        </p:nvSpPr>
        <p:spPr>
          <a:xfrm>
            <a:off x="963562" y="6367274"/>
            <a:ext cx="8563896"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hlinkClick r:id="rId2"/>
              </a:rPr>
              <a:t>https://www.esig.energy/event/webinar-generic-gfm-inverter-modeling/</a:t>
            </a:r>
            <a:r>
              <a:rPr lang="en-US"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A673F7B1-DC59-F3AA-8101-4B2AC8A06D6A}"/>
              </a:ext>
            </a:extLst>
          </p:cNvPr>
          <p:cNvPicPr>
            <a:picLocks noChangeAspect="1"/>
          </p:cNvPicPr>
          <p:nvPr/>
        </p:nvPicPr>
        <p:blipFill>
          <a:blip r:embed="rId3"/>
          <a:stretch>
            <a:fillRect/>
          </a:stretch>
        </p:blipFill>
        <p:spPr>
          <a:xfrm>
            <a:off x="9856919" y="1844903"/>
            <a:ext cx="2209992" cy="4282811"/>
          </a:xfrm>
          <a:prstGeom prst="rect">
            <a:avLst/>
          </a:prstGeom>
        </p:spPr>
      </p:pic>
    </p:spTree>
    <p:extLst>
      <p:ext uri="{BB962C8B-B14F-4D97-AF65-F5344CB8AC3E}">
        <p14:creationId xmlns:p14="http://schemas.microsoft.com/office/powerpoint/2010/main" val="42537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B31CC-1CE4-F5E1-851A-1461F557B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CBE06-14BA-F856-B8A4-D79EDDE95AD5}"/>
              </a:ext>
            </a:extLst>
          </p:cNvPr>
          <p:cNvSpPr>
            <a:spLocks noGrp="1"/>
          </p:cNvSpPr>
          <p:nvPr>
            <p:ph type="title"/>
          </p:nvPr>
        </p:nvSpPr>
        <p:spPr/>
        <p:txBody>
          <a:bodyPr/>
          <a:lstStyle/>
          <a:p>
            <a:r>
              <a:rPr lang="en-US" dirty="0"/>
              <a:t>DOE Forum for the Implementation of Reliability Standards for Transmission (i2X FIRST) – Season 2</a:t>
            </a:r>
          </a:p>
        </p:txBody>
      </p:sp>
      <p:pic>
        <p:nvPicPr>
          <p:cNvPr id="4" name="Picture 3" descr="A picture containing arrow&#10;&#10;Description automatically generated">
            <a:extLst>
              <a:ext uri="{FF2B5EF4-FFF2-40B4-BE49-F238E27FC236}">
                <a16:creationId xmlns:a16="http://schemas.microsoft.com/office/drawing/2014/main" id="{D8D798DA-3F05-E9A8-090D-5F90F47959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34" t="38889" r="8310" b="38611"/>
          <a:stretch/>
        </p:blipFill>
        <p:spPr>
          <a:xfrm>
            <a:off x="8647856" y="1410083"/>
            <a:ext cx="3544144" cy="932064"/>
          </a:xfrm>
          <a:prstGeom prst="rect">
            <a:avLst/>
          </a:prstGeom>
        </p:spPr>
      </p:pic>
      <p:sp>
        <p:nvSpPr>
          <p:cNvPr id="7" name="Content Placeholder 6">
            <a:extLst>
              <a:ext uri="{FF2B5EF4-FFF2-40B4-BE49-F238E27FC236}">
                <a16:creationId xmlns:a16="http://schemas.microsoft.com/office/drawing/2014/main" id="{7718BCD2-9D61-CF2B-BE49-6D8E74B87689}"/>
              </a:ext>
            </a:extLst>
          </p:cNvPr>
          <p:cNvSpPr>
            <a:spLocks noGrp="1"/>
          </p:cNvSpPr>
          <p:nvPr>
            <p:ph sz="quarter" idx="10"/>
          </p:nvPr>
        </p:nvSpPr>
        <p:spPr/>
        <p:txBody>
          <a:bodyPr/>
          <a:lstStyle/>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lang="en-US" sz="1600" dirty="0">
                <a:solidFill>
                  <a:schemeClr val="tx1"/>
                </a:solidFill>
                <a:latin typeface="Arial" panose="020B0604020202020204" pitchFamily="34" charset="0"/>
                <a:cs typeface="Arial" panose="020B0604020202020204" pitchFamily="34" charset="0"/>
              </a:rPr>
              <a:t>May 27, 2025, 11 a.m. - 1 p.m. ET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Season 2 Kick-Off</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June 24, 2025, 11 a.m.- 1 p.m. ET – NERC Milestone 3 Standards</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July 22, 2025, 11 a.m.- 1 p.m. ET – IBR Plant Design Evaluation with Applicable Requirements 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August 26, 2025, 11 a.m.- 1 p.m. ET – IBR Plant Design Evaluation with Applicable Requirements II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September 23, 2025, 11 a.m.- 1 p.m. ET – IBR Plant Modeling Requirements and Best Practices </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October 21, 2025, 11 a.m.- 1 p.m. ET – Challenges with IEEE2800-2022, Planned Revisions</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November 25, 2025, 11 a.m.- 1 p.m. ET – Change of Management during IBR Plant Interconnection Process and Commissioning, How to Maintain Conformity</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December 16, 2025, 11 a.m.- 1 p.m. ET – IBR Plant Commissioning Best Practices 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January 27, 2026, 11 a.m.- 1 p.m. ET – IBR Plant Commissioning Best Practices II </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February 24, 2026, 11 a.m. - 1 p.m. ET – Grid Forming IBR Specifications and Testing Requirements 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March 16, 2026, hybrid event during</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hlinkClick r:id="rId3"/>
              </a:rPr>
              <a:t>ESIG Spring Workshop</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Grid Forming IBR Specifications, Testing Requirements, Lessons Learned  </a:t>
            </a:r>
          </a:p>
          <a:p>
            <a:pPr marL="0" marR="0" lvl="0" indent="0" algn="l" defTabSz="609493" rtl="0" eaLnBrk="1" fontAlgn="auto" latinLnBrk="0" hangingPunct="1">
              <a:lnSpc>
                <a:spcPct val="100000"/>
              </a:lnSpc>
              <a:spcBef>
                <a:spcPts val="600"/>
              </a:spcBef>
              <a:spcAft>
                <a:spcPts val="0"/>
              </a:spcAft>
              <a:buClrTx/>
              <a:buSzPts val="1000"/>
              <a:buFontTx/>
              <a:buNone/>
              <a:tabLst>
                <a:tab pos="457200" algn="l"/>
              </a:tabLst>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Sign up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for all future i2X FIRST Season 2 Meetings</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hlinkClick r:id="rId4"/>
              </a:rPr>
              <a:t>here</a:t>
            </a:r>
            <a:endPar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endParaRPr>
          </a:p>
          <a:p>
            <a:pPr marL="0" marR="0" lvl="0" indent="0" algn="l" defTabSz="609493" rtl="0" eaLnBrk="1" fontAlgn="auto" latinLnBrk="0" hangingPunct="1">
              <a:lnSpc>
                <a:spcPct val="110000"/>
              </a:lnSpc>
              <a:spcBef>
                <a:spcPts val="8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Follow</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ESIG i2X FIRST website </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hlinkClick r:id="rId5"/>
              </a:rPr>
              <a:t>https://www.esig.energy/i2x-first-forum/</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for meeting materials &amp; recordings and for future meeting details &amp; agendas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15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3C28-7033-C51C-2B09-E49D1E223C98}"/>
              </a:ext>
            </a:extLst>
          </p:cNvPr>
          <p:cNvSpPr>
            <a:spLocks noGrp="1"/>
          </p:cNvSpPr>
          <p:nvPr>
            <p:ph type="title"/>
          </p:nvPr>
        </p:nvSpPr>
        <p:spPr/>
        <p:txBody>
          <a:bodyPr/>
          <a:lstStyle/>
          <a:p>
            <a:r>
              <a:rPr lang="en-US" dirty="0"/>
              <a:t>IBR Plant Design Evaluation with Applicable Requirements II – August 26, 2025</a:t>
            </a:r>
          </a:p>
        </p:txBody>
      </p:sp>
      <p:sp>
        <p:nvSpPr>
          <p:cNvPr id="3" name="Content Placeholder 2">
            <a:extLst>
              <a:ext uri="{FF2B5EF4-FFF2-40B4-BE49-F238E27FC236}">
                <a16:creationId xmlns:a16="http://schemas.microsoft.com/office/drawing/2014/main" id="{B2EEC865-885D-FF6F-BC97-2CBE2F212826}"/>
              </a:ext>
            </a:extLst>
          </p:cNvPr>
          <p:cNvSpPr>
            <a:spLocks noGrp="1"/>
          </p:cNvSpPr>
          <p:nvPr>
            <p:ph sz="quarter" idx="10"/>
          </p:nvPr>
        </p:nvSpPr>
        <p:spPr>
          <a:xfrm>
            <a:off x="762000" y="1786963"/>
            <a:ext cx="11046542" cy="4435283"/>
          </a:xfrm>
        </p:spPr>
        <p:txBody>
          <a:bodyPr/>
          <a:lstStyle/>
          <a:p>
            <a:pPr marL="0" indent="0">
              <a:lnSpc>
                <a:spcPct val="108000"/>
              </a:lnSpc>
              <a:spcBef>
                <a:spcPts val="600"/>
              </a:spcBef>
              <a:spcAft>
                <a:spcPts val="600"/>
              </a:spcAft>
              <a:buNone/>
            </a:pPr>
            <a:r>
              <a:rPr lang="en-US" sz="2000" b="1" u="sng" dirty="0">
                <a:solidFill>
                  <a:schemeClr val="tx1"/>
                </a:solidFill>
                <a:latin typeface="Arial" panose="020B0604020202020204" pitchFamily="34" charset="0"/>
                <a:cs typeface="Arial" panose="020B0604020202020204" pitchFamily="34" charset="0"/>
              </a:rPr>
              <a:t>Agenda:</a:t>
            </a:r>
          </a:p>
          <a:p>
            <a:pPr marL="225425" indent="-225425">
              <a:lnSpc>
                <a:spcPct val="108000"/>
              </a:lnSpc>
              <a:spcBef>
                <a:spcPts val="600"/>
              </a:spcBef>
              <a:spcAft>
                <a:spcPts val="600"/>
              </a:spcAft>
              <a:buSzPct val="100000"/>
            </a:pPr>
            <a:r>
              <a:rPr lang="en-US" sz="2000" b="1" dirty="0">
                <a:solidFill>
                  <a:srgbClr val="222222"/>
                </a:solidFill>
                <a:latin typeface="Arial" panose="020B0604020202020204" pitchFamily="34" charset="0"/>
                <a:ea typeface="Times New Roman" panose="02020603050405020304" pitchFamily="18" charset="0"/>
                <a:cs typeface="Arial" panose="020B0604020202020204" pitchFamily="34" charset="0"/>
              </a:rPr>
              <a:t>Meeting Introduction:</a:t>
            </a:r>
            <a:r>
              <a:rPr lang="en-US"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  Julia Matevosyan, ESIG</a:t>
            </a:r>
            <a:endParaRPr lang="en-US" sz="2000" b="1" dirty="0">
              <a:solidFill>
                <a:schemeClr val="tx1"/>
              </a:solidFill>
              <a:latin typeface="Arial" panose="020B0604020202020204" pitchFamily="34" charset="0"/>
              <a:cs typeface="Arial" panose="020B0604020202020204" pitchFamily="34" charset="0"/>
            </a:endParaRPr>
          </a:p>
          <a:p>
            <a:pPr marL="225425" indent="-225425">
              <a:lnSpc>
                <a:spcPct val="108000"/>
              </a:lnSpc>
              <a:spcBef>
                <a:spcPts val="600"/>
              </a:spcBef>
              <a:spcAft>
                <a:spcPts val="600"/>
              </a:spcAft>
              <a:buSzPct val="100000"/>
            </a:pPr>
            <a:r>
              <a:rPr lang="en-US" sz="2000" b="1" dirty="0">
                <a:solidFill>
                  <a:schemeClr val="tx1"/>
                </a:solidFill>
                <a:latin typeface="Arial" panose="020B0604020202020204" pitchFamily="34" charset="0"/>
                <a:cs typeface="Arial" panose="020B0604020202020204" pitchFamily="34" charset="0"/>
              </a:rPr>
              <a:t>IBR Plant Design Evaluation – ISO Perspective: </a:t>
            </a:r>
            <a:r>
              <a:rPr lang="en-US" sz="2000" dirty="0">
                <a:solidFill>
                  <a:schemeClr val="tx1"/>
                </a:solidFill>
                <a:latin typeface="Arial" panose="020B0604020202020204" pitchFamily="34" charset="0"/>
                <a:cs typeface="Arial" panose="020B0604020202020204" pitchFamily="34" charset="0"/>
              </a:rPr>
              <a:t>Alan Urban, MISO</a:t>
            </a:r>
          </a:p>
          <a:p>
            <a:pPr marL="225425" indent="-225425">
              <a:lnSpc>
                <a:spcPct val="108000"/>
              </a:lnSpc>
              <a:spcBef>
                <a:spcPts val="600"/>
              </a:spcBef>
              <a:spcAft>
                <a:spcPts val="600"/>
              </a:spcAft>
              <a:buSzPct val="100000"/>
            </a:pPr>
            <a:r>
              <a:rPr lang="en-US" sz="2000" b="1" dirty="0">
                <a:solidFill>
                  <a:schemeClr val="tx1"/>
                </a:solidFill>
                <a:latin typeface="Arial" panose="020B0604020202020204" pitchFamily="34" charset="0"/>
                <a:cs typeface="Arial" panose="020B0604020202020204" pitchFamily="34" charset="0"/>
              </a:rPr>
              <a:t>IBR Plant Design Evaluation Leaning on Documentation Review: </a:t>
            </a:r>
            <a:r>
              <a:rPr lang="en-US" sz="2000" dirty="0">
                <a:solidFill>
                  <a:schemeClr val="tx1"/>
                </a:solidFill>
                <a:latin typeface="Arial" panose="020B0604020202020204" pitchFamily="34" charset="0"/>
                <a:cs typeface="Arial" panose="020B0604020202020204" pitchFamily="34" charset="0"/>
              </a:rPr>
              <a:t>Jens Boemer, EPRI</a:t>
            </a:r>
          </a:p>
          <a:p>
            <a:pPr marL="225425" indent="-225425">
              <a:lnSpc>
                <a:spcPct val="108000"/>
              </a:lnSpc>
              <a:spcBef>
                <a:spcPts val="600"/>
              </a:spcBef>
              <a:spcAft>
                <a:spcPts val="600"/>
              </a:spcAft>
              <a:buSzPct val="100000"/>
            </a:pPr>
            <a:r>
              <a:rPr lang="en-US" sz="2000" b="1" dirty="0">
                <a:solidFill>
                  <a:schemeClr val="tx1"/>
                </a:solidFill>
                <a:latin typeface="Arial" panose="020B0604020202020204" pitchFamily="34" charset="0"/>
                <a:cs typeface="Arial" panose="020B0604020202020204" pitchFamily="34" charset="0"/>
              </a:rPr>
              <a:t>IBR Plant Design Evaluation – Utility Perspective: </a:t>
            </a:r>
            <a:r>
              <a:rPr lang="en-US" sz="2000" dirty="0">
                <a:solidFill>
                  <a:schemeClr val="tx1"/>
                </a:solidFill>
                <a:latin typeface="Arial" panose="020B0604020202020204" pitchFamily="34" charset="0"/>
                <a:cs typeface="Arial" panose="020B0604020202020204" pitchFamily="34" charset="0"/>
              </a:rPr>
              <a:t>Anthony Williams, Duke Energy</a:t>
            </a:r>
          </a:p>
          <a:p>
            <a:pPr marL="225425" indent="-225425">
              <a:lnSpc>
                <a:spcPct val="108000"/>
              </a:lnSpc>
              <a:spcBef>
                <a:spcPts val="600"/>
              </a:spcBef>
              <a:spcAft>
                <a:spcPts val="600"/>
              </a:spcAft>
              <a:buSzPct val="100000"/>
            </a:pPr>
            <a:r>
              <a:rPr lang="en-US" sz="2000" b="1" dirty="0">
                <a:solidFill>
                  <a:schemeClr val="tx1"/>
                </a:solidFill>
                <a:latin typeface="Arial" panose="020B0604020202020204" pitchFamily="34" charset="0"/>
                <a:cs typeface="Arial" panose="020B0604020202020204" pitchFamily="34" charset="0"/>
              </a:rPr>
              <a:t>Putting IEEE P2800.2 Concepts to Action: IBR Performance and Modeling Requirements: </a:t>
            </a:r>
            <a:r>
              <a:rPr lang="en-US" sz="2000" dirty="0">
                <a:solidFill>
                  <a:schemeClr val="tx1"/>
                </a:solidFill>
                <a:latin typeface="Arial" panose="020B0604020202020204" pitchFamily="34" charset="0"/>
                <a:cs typeface="Arial" panose="020B0604020202020204" pitchFamily="34" charset="0"/>
              </a:rPr>
              <a:t>Ryan Quint, Elevate Energy Consulting</a:t>
            </a:r>
          </a:p>
        </p:txBody>
      </p:sp>
      <p:sp>
        <p:nvSpPr>
          <p:cNvPr id="5" name="TextBox 4">
            <a:extLst>
              <a:ext uri="{FF2B5EF4-FFF2-40B4-BE49-F238E27FC236}">
                <a16:creationId xmlns:a16="http://schemas.microsoft.com/office/drawing/2014/main" id="{F006293A-AB52-169C-5261-52CDA5397A80}"/>
              </a:ext>
            </a:extLst>
          </p:cNvPr>
          <p:cNvSpPr txBox="1"/>
          <p:nvPr/>
        </p:nvSpPr>
        <p:spPr>
          <a:xfrm>
            <a:off x="806244" y="5480939"/>
            <a:ext cx="11002298" cy="415498"/>
          </a:xfrm>
          <a:prstGeom prst="rect">
            <a:avLst/>
          </a:prstGeom>
          <a:solidFill>
            <a:schemeClr val="bg1"/>
          </a:solidFill>
        </p:spPr>
        <p:txBody>
          <a:bodyPr wrap="square" lIns="91440" tIns="91440" rIns="91440">
            <a:spAutoFit/>
          </a:bodyPr>
          <a:lstStyle/>
          <a:p>
            <a:r>
              <a:rPr lang="en-US" dirty="0">
                <a:latin typeface="Arial" panose="020B0604020202020204" pitchFamily="34" charset="0"/>
                <a:cs typeface="Arial" panose="020B0604020202020204" pitchFamily="34" charset="0"/>
              </a:rPr>
              <a:t>Recording, presentations and meeting synopsis are available here: </a:t>
            </a:r>
            <a:r>
              <a:rPr lang="en-US" dirty="0">
                <a:latin typeface="Arial" panose="020B0604020202020204" pitchFamily="34" charset="0"/>
                <a:cs typeface="Arial" panose="020B0604020202020204" pitchFamily="34" charset="0"/>
                <a:hlinkClick r:id="rId2"/>
              </a:rPr>
              <a:t>https://www.esig.energy/i2x-first-forum/</a:t>
            </a:r>
            <a:endParaRPr lang="en-US" dirty="0">
              <a:latin typeface="Arial" panose="020B0604020202020204" pitchFamily="34" charset="0"/>
              <a:cs typeface="Arial" panose="020B0604020202020204" pitchFamily="34" charset="0"/>
            </a:endParaRPr>
          </a:p>
        </p:txBody>
      </p:sp>
      <p:pic>
        <p:nvPicPr>
          <p:cNvPr id="6" name="Picture 5" descr="A picture containing arrow&#10;&#10;Description automatically generated">
            <a:extLst>
              <a:ext uri="{FF2B5EF4-FFF2-40B4-BE49-F238E27FC236}">
                <a16:creationId xmlns:a16="http://schemas.microsoft.com/office/drawing/2014/main" id="{E3C23BB3-147A-D812-8FB8-A87ED571BD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34" t="38889" r="8310" b="38611"/>
          <a:stretch/>
        </p:blipFill>
        <p:spPr>
          <a:xfrm>
            <a:off x="9206133" y="1463167"/>
            <a:ext cx="2985867" cy="785244"/>
          </a:xfrm>
          <a:prstGeom prst="rect">
            <a:avLst/>
          </a:prstGeom>
        </p:spPr>
      </p:pic>
    </p:spTree>
    <p:extLst>
      <p:ext uri="{BB962C8B-B14F-4D97-AF65-F5344CB8AC3E}">
        <p14:creationId xmlns:p14="http://schemas.microsoft.com/office/powerpoint/2010/main" val="64187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B8A93-A318-4B7A-7EF9-DA4033A73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B752B6-D9B9-DC3C-5706-065B95CD7718}"/>
              </a:ext>
            </a:extLst>
          </p:cNvPr>
          <p:cNvSpPr>
            <a:spLocks noGrp="1"/>
          </p:cNvSpPr>
          <p:nvPr>
            <p:ph type="title"/>
          </p:nvPr>
        </p:nvSpPr>
        <p:spPr/>
        <p:txBody>
          <a:bodyPr/>
          <a:lstStyle/>
          <a:p>
            <a:r>
              <a:rPr lang="en-US" dirty="0"/>
              <a:t>IBR Plant Design Evaluation with Applicable Requirements II – August 26, 2025</a:t>
            </a:r>
          </a:p>
        </p:txBody>
      </p:sp>
      <p:sp>
        <p:nvSpPr>
          <p:cNvPr id="3" name="Content Placeholder 2">
            <a:extLst>
              <a:ext uri="{FF2B5EF4-FFF2-40B4-BE49-F238E27FC236}">
                <a16:creationId xmlns:a16="http://schemas.microsoft.com/office/drawing/2014/main" id="{C50BC2EB-AE03-BF66-124A-56FC52B99405}"/>
              </a:ext>
            </a:extLst>
          </p:cNvPr>
          <p:cNvSpPr>
            <a:spLocks noGrp="1"/>
          </p:cNvSpPr>
          <p:nvPr>
            <p:ph sz="quarter" idx="10"/>
          </p:nvPr>
        </p:nvSpPr>
        <p:spPr>
          <a:xfrm>
            <a:off x="762000" y="1845578"/>
            <a:ext cx="11046542" cy="4435283"/>
          </a:xfrm>
        </p:spPr>
        <p:txBody>
          <a:bodyPr/>
          <a:lstStyle/>
          <a:p>
            <a:pPr marL="0" indent="0">
              <a:lnSpc>
                <a:spcPct val="108000"/>
              </a:lnSpc>
              <a:spcBef>
                <a:spcPts val="0"/>
              </a:spcBef>
              <a:spcAft>
                <a:spcPts val="300"/>
              </a:spcAft>
              <a:buNone/>
            </a:pPr>
            <a:r>
              <a:rPr lang="en-US" sz="1700" b="1" u="sng" dirty="0">
                <a:solidFill>
                  <a:schemeClr val="tx1"/>
                </a:solidFill>
                <a:latin typeface="Arial" panose="020B0604020202020204" pitchFamily="34" charset="0"/>
                <a:cs typeface="Arial" panose="020B0604020202020204" pitchFamily="34" charset="0"/>
              </a:rPr>
              <a:t>Key Takeaways:</a:t>
            </a:r>
          </a:p>
          <a:p>
            <a:pPr marL="225425" indent="-225425">
              <a:lnSpc>
                <a:spcPct val="108000"/>
              </a:lnSpc>
              <a:spcBef>
                <a:spcPts val="300"/>
              </a:spcBef>
              <a:spcAft>
                <a:spcPts val="300"/>
              </a:spcAft>
              <a:buSzPct val="100000"/>
            </a:pPr>
            <a:r>
              <a:rPr lang="en-US" sz="1700" b="1" dirty="0">
                <a:solidFill>
                  <a:schemeClr val="tx1"/>
                </a:solidFill>
                <a:latin typeface="Arial" panose="020B0604020202020204" pitchFamily="34" charset="0"/>
                <a:cs typeface="Arial" panose="020B0604020202020204" pitchFamily="34" charset="0"/>
              </a:rPr>
              <a:t>Balanced, risk-informed modeling: </a:t>
            </a:r>
            <a:r>
              <a:rPr lang="en-US" sz="1700" dirty="0">
                <a:solidFill>
                  <a:schemeClr val="tx1"/>
                </a:solidFill>
                <a:latin typeface="Arial" panose="020B0604020202020204" pitchFamily="34" charset="0"/>
                <a:cs typeface="Arial" panose="020B0604020202020204" pitchFamily="34" charset="0"/>
              </a:rPr>
              <a:t>MISO requires four model types (PSS®E Std Lib, PSCAD, TSAT UDM, PSS®E UDM) with tests mapped to IEEE 2800-2022/P2800.2. Draft requirements expected Q4 2025; effective 2026. Focus on automation, benchmarking, and cross-model consistency at POI.</a:t>
            </a:r>
          </a:p>
          <a:p>
            <a:pPr marL="225425" indent="-225425">
              <a:lnSpc>
                <a:spcPct val="108000"/>
              </a:lnSpc>
              <a:spcBef>
                <a:spcPts val="300"/>
              </a:spcBef>
              <a:spcAft>
                <a:spcPts val="300"/>
              </a:spcAft>
              <a:buSzPct val="100000"/>
            </a:pPr>
            <a:r>
              <a:rPr lang="en-US" sz="1700" b="1" dirty="0">
                <a:solidFill>
                  <a:schemeClr val="tx1"/>
                </a:solidFill>
                <a:latin typeface="Arial" panose="020B0604020202020204" pitchFamily="34" charset="0"/>
                <a:cs typeface="Arial" panose="020B0604020202020204" pitchFamily="34" charset="0"/>
              </a:rPr>
              <a:t>Conformity assessment: </a:t>
            </a:r>
            <a:r>
              <a:rPr lang="en-US" sz="1700" dirty="0">
                <a:solidFill>
                  <a:schemeClr val="tx1"/>
                </a:solidFill>
                <a:latin typeface="Arial" panose="020B0604020202020204" pitchFamily="34" charset="0"/>
                <a:cs typeface="Arial" panose="020B0604020202020204" pitchFamily="34" charset="0"/>
              </a:rPr>
              <a:t>Mix of simulation + documentation (e.g., VRT, TOV via docs). Verification must cover full plant with traceability.</a:t>
            </a:r>
          </a:p>
          <a:p>
            <a:pPr marL="225425" indent="-225425">
              <a:lnSpc>
                <a:spcPct val="108000"/>
              </a:lnSpc>
              <a:spcBef>
                <a:spcPts val="300"/>
              </a:spcBef>
              <a:spcAft>
                <a:spcPts val="300"/>
              </a:spcAft>
              <a:buSzPct val="100000"/>
            </a:pPr>
            <a:r>
              <a:rPr lang="en-US" sz="1700" b="1" dirty="0">
                <a:solidFill>
                  <a:schemeClr val="tx1"/>
                </a:solidFill>
                <a:latin typeface="Arial" panose="020B0604020202020204" pitchFamily="34" charset="0"/>
                <a:cs typeface="Arial" panose="020B0604020202020204" pitchFamily="34" charset="0"/>
              </a:rPr>
              <a:t>Interconnection studies: </a:t>
            </a:r>
            <a:r>
              <a:rPr lang="en-US" sz="1700" dirty="0">
                <a:solidFill>
                  <a:schemeClr val="tx1"/>
                </a:solidFill>
                <a:latin typeface="Arial" panose="020B0604020202020204" pitchFamily="34" charset="0"/>
                <a:cs typeface="Arial" panose="020B0604020202020204" pitchFamily="34" charset="0"/>
              </a:rPr>
              <a:t>Delayed model submittals complicate transmission studies. Benchmarking UDMs early preserves fidelity, avoids late-stage errors.</a:t>
            </a:r>
          </a:p>
          <a:p>
            <a:pPr marL="225425" indent="-225425">
              <a:lnSpc>
                <a:spcPct val="108000"/>
              </a:lnSpc>
              <a:spcBef>
                <a:spcPts val="300"/>
              </a:spcBef>
              <a:spcAft>
                <a:spcPts val="300"/>
              </a:spcAft>
              <a:buSzPct val="100000"/>
            </a:pPr>
            <a:r>
              <a:rPr lang="en-US" sz="1700" b="1" dirty="0">
                <a:solidFill>
                  <a:schemeClr val="tx1"/>
                </a:solidFill>
                <a:latin typeface="Arial" panose="020B0604020202020204" pitchFamily="34" charset="0"/>
                <a:cs typeface="Arial" panose="020B0604020202020204" pitchFamily="34" charset="0"/>
              </a:rPr>
              <a:t>Execution risks: </a:t>
            </a:r>
            <a:r>
              <a:rPr lang="en-US" sz="1700" dirty="0">
                <a:solidFill>
                  <a:schemeClr val="tx1"/>
                </a:solidFill>
                <a:latin typeface="Arial" panose="020B0604020202020204" pitchFamily="34" charset="0"/>
                <a:cs typeface="Arial" panose="020B0604020202020204" pitchFamily="34" charset="0"/>
              </a:rPr>
              <a:t>Tooling, processes, and staffing need scaling to support IEEE P2800.2 conformity assessments.</a:t>
            </a:r>
          </a:p>
          <a:p>
            <a:pPr marL="225425" indent="-225425">
              <a:lnSpc>
                <a:spcPct val="108000"/>
              </a:lnSpc>
              <a:spcBef>
                <a:spcPts val="300"/>
              </a:spcBef>
              <a:spcAft>
                <a:spcPts val="300"/>
              </a:spcAft>
              <a:buSzPct val="100000"/>
            </a:pPr>
            <a:r>
              <a:rPr lang="en-US" sz="1700" b="1" dirty="0">
                <a:solidFill>
                  <a:schemeClr val="tx1"/>
                </a:solidFill>
                <a:latin typeface="Arial" panose="020B0604020202020204" pitchFamily="34" charset="0"/>
                <a:cs typeface="Arial" panose="020B0604020202020204" pitchFamily="34" charset="0"/>
              </a:rPr>
              <a:t>Post-COD change management: </a:t>
            </a:r>
            <a:r>
              <a:rPr lang="en-US" sz="1700" dirty="0">
                <a:solidFill>
                  <a:schemeClr val="tx1"/>
                </a:solidFill>
                <a:latin typeface="Arial" panose="020B0604020202020204" pitchFamily="34" charset="0"/>
                <a:cs typeface="Arial" panose="020B0604020202020204" pitchFamily="34" charset="0"/>
              </a:rPr>
              <a:t>Use change-control matrix, delta reports, and scoped re-tests to reduce burden while ensuring confidence.</a:t>
            </a:r>
          </a:p>
          <a:p>
            <a:pPr marL="225425" indent="-225425">
              <a:lnSpc>
                <a:spcPct val="108000"/>
              </a:lnSpc>
              <a:spcBef>
                <a:spcPts val="300"/>
              </a:spcBef>
              <a:spcAft>
                <a:spcPts val="300"/>
              </a:spcAft>
              <a:buSzPct val="100000"/>
            </a:pPr>
            <a:r>
              <a:rPr lang="en-US" sz="1700" b="1" dirty="0">
                <a:solidFill>
                  <a:schemeClr val="tx1"/>
                </a:solidFill>
                <a:latin typeface="Arial" panose="020B0604020202020204" pitchFamily="34" charset="0"/>
                <a:cs typeface="Arial" panose="020B0604020202020204" pitchFamily="34" charset="0"/>
              </a:rPr>
              <a:t>Operationalization: </a:t>
            </a:r>
            <a:r>
              <a:rPr lang="en-US" sz="1700" dirty="0">
                <a:solidFill>
                  <a:schemeClr val="tx1"/>
                </a:solidFill>
                <a:latin typeface="Arial" panose="020B0604020202020204" pitchFamily="34" charset="0"/>
                <a:cs typeface="Arial" panose="020B0604020202020204" pitchFamily="34" charset="0"/>
              </a:rPr>
              <a:t>Utilities adopting staged design evaluation and clearer artifacts. Standardized repositories + automation enable “trust-but-verify” and align with international best practice ahead of 2026 rollout.</a:t>
            </a:r>
          </a:p>
        </p:txBody>
      </p:sp>
      <p:pic>
        <p:nvPicPr>
          <p:cNvPr id="6" name="Picture 5" descr="A picture containing arrow&#10;&#10;Description automatically generated">
            <a:extLst>
              <a:ext uri="{FF2B5EF4-FFF2-40B4-BE49-F238E27FC236}">
                <a16:creationId xmlns:a16="http://schemas.microsoft.com/office/drawing/2014/main" id="{B50D6007-1059-DEEC-B9D1-15AAECCE2A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34" t="38889" r="8310" b="38611"/>
          <a:stretch/>
        </p:blipFill>
        <p:spPr>
          <a:xfrm>
            <a:off x="9206133" y="1463167"/>
            <a:ext cx="2985867" cy="785244"/>
          </a:xfrm>
          <a:prstGeom prst="rect">
            <a:avLst/>
          </a:prstGeom>
        </p:spPr>
      </p:pic>
    </p:spTree>
    <p:extLst>
      <p:ext uri="{BB962C8B-B14F-4D97-AF65-F5344CB8AC3E}">
        <p14:creationId xmlns:p14="http://schemas.microsoft.com/office/powerpoint/2010/main" val="333761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97B7F-E3DA-248E-B6CB-C3BF7FFC7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D5B21-14D1-9AAF-1638-C263DC24AC9A}"/>
              </a:ext>
            </a:extLst>
          </p:cNvPr>
          <p:cNvSpPr>
            <a:spLocks noGrp="1"/>
          </p:cNvSpPr>
          <p:nvPr>
            <p:ph type="title"/>
          </p:nvPr>
        </p:nvSpPr>
        <p:spPr/>
        <p:txBody>
          <a:bodyPr/>
          <a:lstStyle/>
          <a:p>
            <a:r>
              <a:rPr lang="en-US" dirty="0"/>
              <a:t>IBR Plant Modeling Requirements and Best Practices – September 23, 2025</a:t>
            </a:r>
          </a:p>
        </p:txBody>
      </p:sp>
      <p:sp>
        <p:nvSpPr>
          <p:cNvPr id="3" name="Content Placeholder 2">
            <a:extLst>
              <a:ext uri="{FF2B5EF4-FFF2-40B4-BE49-F238E27FC236}">
                <a16:creationId xmlns:a16="http://schemas.microsoft.com/office/drawing/2014/main" id="{8B810618-A2FB-8DEE-D4B9-8097D39E0166}"/>
              </a:ext>
            </a:extLst>
          </p:cNvPr>
          <p:cNvSpPr>
            <a:spLocks noGrp="1"/>
          </p:cNvSpPr>
          <p:nvPr>
            <p:ph sz="quarter" idx="10"/>
          </p:nvPr>
        </p:nvSpPr>
        <p:spPr>
          <a:xfrm>
            <a:off x="762000" y="1786963"/>
            <a:ext cx="11046542" cy="4435283"/>
          </a:xfrm>
        </p:spPr>
        <p:txBody>
          <a:bodyPr/>
          <a:lstStyle/>
          <a:p>
            <a:pPr marL="0" indent="0">
              <a:lnSpc>
                <a:spcPct val="108000"/>
              </a:lnSpc>
              <a:buNone/>
            </a:pPr>
            <a:r>
              <a:rPr lang="en-US" sz="2000" b="1" u="sng" dirty="0">
                <a:solidFill>
                  <a:schemeClr val="tx1"/>
                </a:solidFill>
                <a:latin typeface="Arial" panose="020B0604020202020204" pitchFamily="34" charset="0"/>
                <a:cs typeface="Arial" panose="020B0604020202020204" pitchFamily="34" charset="0"/>
              </a:rPr>
              <a:t>Agenda:</a:t>
            </a:r>
          </a:p>
          <a:p>
            <a:pPr marL="225425" marR="0" lvl="0" indent="-225425">
              <a:lnSpc>
                <a:spcPct val="108000"/>
              </a:lnSpc>
              <a:spcBef>
                <a:spcPts val="600"/>
              </a:spcBef>
              <a:spcAft>
                <a:spcPts val="600"/>
              </a:spcAft>
              <a:buSzPct val="100000"/>
              <a:tabLst>
                <a:tab pos="457200" algn="l"/>
              </a:tabLst>
            </a:pPr>
            <a:endParaRPr lang="en-US" sz="800" b="1" dirty="0">
              <a:solidFill>
                <a:srgbClr val="222222"/>
              </a:solidFill>
              <a:effectLst/>
              <a:latin typeface="Roboto" panose="02000000000000000000" pitchFamily="2" charset="0"/>
              <a:ea typeface="Times New Roman" panose="02020603050405020304" pitchFamily="18" charset="0"/>
              <a:cs typeface="Aptos" panose="020B0004020202020204" pitchFamily="34" charset="0"/>
            </a:endParaRPr>
          </a:p>
          <a:p>
            <a:pPr marL="225425" marR="0" lvl="0" indent="-225425">
              <a:lnSpc>
                <a:spcPct val="108000"/>
              </a:lnSpc>
              <a:spcBef>
                <a:spcPts val="600"/>
              </a:spcBef>
              <a:spcAft>
                <a:spcPts val="600"/>
              </a:spcAft>
              <a:buSzPct val="100000"/>
              <a:tabLst>
                <a:tab pos="457200" algn="l"/>
              </a:tabLst>
            </a:pPr>
            <a:r>
              <a:rPr lang="en-US" sz="20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Meeting Introduction:</a:t>
            </a:r>
            <a:r>
              <a:rPr lang="en-US"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Julia Matevosyan, ESIG</a:t>
            </a:r>
            <a:endPar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marL="225425" marR="0" lvl="0" indent="-225425">
              <a:lnSpc>
                <a:spcPct val="108000"/>
              </a:lnSpc>
              <a:spcBef>
                <a:spcPts val="600"/>
              </a:spcBef>
              <a:spcAft>
                <a:spcPts val="600"/>
              </a:spcAft>
              <a:buSzPct val="100000"/>
              <a:tabLst>
                <a:tab pos="457200" algn="l"/>
              </a:tabLst>
            </a:pPr>
            <a:r>
              <a:rPr lang="en-US" sz="20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IBR Plant Modeling Requirements – NYISO Perspective: </a:t>
            </a:r>
            <a:r>
              <a:rPr lang="en-US"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Bruno Leonardi, NYISO</a:t>
            </a:r>
          </a:p>
          <a:p>
            <a:pPr marL="225425" marR="0" lvl="0" indent="-225425">
              <a:lnSpc>
                <a:spcPct val="108000"/>
              </a:lnSpc>
              <a:spcBef>
                <a:spcPts val="600"/>
              </a:spcBef>
              <a:spcAft>
                <a:spcPts val="600"/>
              </a:spcAft>
              <a:buSzPct val="100000"/>
              <a:tabLst>
                <a:tab pos="457200" algn="l"/>
              </a:tabLst>
            </a:pPr>
            <a:r>
              <a:rPr lang="en-US" sz="20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IBR Plant Modeling Requirements – Developer/Consultant Perspective: </a:t>
            </a:r>
            <a:r>
              <a:rPr lang="en-US"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Mariana Kamel, </a:t>
            </a:r>
            <a:r>
              <a:rPr lang="en-US" sz="2000" dirty="0" err="1">
                <a:solidFill>
                  <a:srgbClr val="222222"/>
                </a:solidFill>
                <a:effectLst/>
                <a:latin typeface="Arial" panose="020B0604020202020204" pitchFamily="34" charset="0"/>
                <a:ea typeface="Times New Roman" panose="02020603050405020304" pitchFamily="18" charset="0"/>
                <a:cs typeface="Arial" panose="020B0604020202020204" pitchFamily="34" charset="0"/>
              </a:rPr>
              <a:t>EnerNex</a:t>
            </a:r>
            <a:endParaRPr lang="en-US"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marL="225425" marR="0" lvl="0" indent="-225425">
              <a:lnSpc>
                <a:spcPct val="108000"/>
              </a:lnSpc>
              <a:spcBef>
                <a:spcPts val="600"/>
              </a:spcBef>
              <a:spcAft>
                <a:spcPts val="600"/>
              </a:spcAft>
              <a:buSzPct val="100000"/>
              <a:tabLst>
                <a:tab pos="457200" algn="l"/>
              </a:tabLst>
            </a:pPr>
            <a:r>
              <a:rPr lang="en-US" sz="20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IBR Modeling: Where Do We Go From Here?: </a:t>
            </a:r>
            <a:r>
              <a:rPr lang="en-US"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Andrew Isaacs and Lukas Unruh, Electranix</a:t>
            </a:r>
          </a:p>
        </p:txBody>
      </p:sp>
      <p:sp>
        <p:nvSpPr>
          <p:cNvPr id="5" name="TextBox 4">
            <a:extLst>
              <a:ext uri="{FF2B5EF4-FFF2-40B4-BE49-F238E27FC236}">
                <a16:creationId xmlns:a16="http://schemas.microsoft.com/office/drawing/2014/main" id="{72E03B41-C3F1-9B8C-D4AF-10966E7B2B63}"/>
              </a:ext>
            </a:extLst>
          </p:cNvPr>
          <p:cNvSpPr txBox="1"/>
          <p:nvPr/>
        </p:nvSpPr>
        <p:spPr>
          <a:xfrm>
            <a:off x="865237" y="5615515"/>
            <a:ext cx="10500853" cy="415498"/>
          </a:xfrm>
          <a:prstGeom prst="rect">
            <a:avLst/>
          </a:prstGeom>
          <a:solidFill>
            <a:schemeClr val="bg1"/>
          </a:solidFill>
        </p:spPr>
        <p:txBody>
          <a:bodyPr wrap="square" lIns="91440" tIns="91440" rIns="91440">
            <a:spAutoFit/>
          </a:bodyPr>
          <a:lstStyle/>
          <a:p>
            <a:pPr lvl="0" defTabSz="609493">
              <a:spcBef>
                <a:spcPts val="600"/>
              </a:spcBef>
              <a:buSzPts val="1000"/>
              <a:tabLst>
                <a:tab pos="457200" algn="l"/>
              </a:tabLst>
              <a:defRPr/>
            </a:pPr>
            <a:r>
              <a:rPr lang="en-US" b="1" dirty="0">
                <a:latin typeface="Arial" panose="020B0604020202020204" pitchFamily="34" charset="0"/>
                <a:cs typeface="Arial" panose="020B0604020202020204" pitchFamily="34" charset="0"/>
              </a:rPr>
              <a:t>Sign up </a:t>
            </a:r>
            <a:r>
              <a:rPr lang="en-US" dirty="0">
                <a:latin typeface="Arial" panose="020B0604020202020204" pitchFamily="34" charset="0"/>
                <a:cs typeface="Arial" panose="020B0604020202020204" pitchFamily="34" charset="0"/>
              </a:rPr>
              <a:t>for all future i2X FIRST Season 2 Meetings here</a:t>
            </a:r>
            <a:r>
              <a:rPr lang="en-US" dirty="0">
                <a:solidFill>
                  <a:srgbClr val="4B545D"/>
                </a:solidFill>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2"/>
              </a:rPr>
              <a:t>https://www.esig.energy/i2x-first-forum/</a:t>
            </a:r>
            <a:endParaRPr lang="en-US" dirty="0">
              <a:solidFill>
                <a:srgbClr val="4B545D"/>
              </a:solidFill>
              <a:latin typeface="Arial" panose="020B0604020202020204" pitchFamily="34" charset="0"/>
              <a:cs typeface="Arial" panose="020B0604020202020204" pitchFamily="34" charset="0"/>
            </a:endParaRPr>
          </a:p>
        </p:txBody>
      </p:sp>
      <p:pic>
        <p:nvPicPr>
          <p:cNvPr id="6" name="Picture 5" descr="A picture containing arrow&#10;&#10;Description automatically generated">
            <a:extLst>
              <a:ext uri="{FF2B5EF4-FFF2-40B4-BE49-F238E27FC236}">
                <a16:creationId xmlns:a16="http://schemas.microsoft.com/office/drawing/2014/main" id="{1B3E27A3-50E6-2159-0949-ED819C54E5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34" t="38889" r="8310" b="38611"/>
          <a:stretch/>
        </p:blipFill>
        <p:spPr>
          <a:xfrm>
            <a:off x="8005567" y="1463167"/>
            <a:ext cx="4156937" cy="1093220"/>
          </a:xfrm>
          <a:prstGeom prst="rect">
            <a:avLst/>
          </a:prstGeom>
        </p:spPr>
      </p:pic>
    </p:spTree>
    <p:extLst>
      <p:ext uri="{BB962C8B-B14F-4D97-AF65-F5344CB8AC3E}">
        <p14:creationId xmlns:p14="http://schemas.microsoft.com/office/powerpoint/2010/main" val="85993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71E9-BCC9-3349-25A7-637934F0AD03}"/>
              </a:ext>
            </a:extLst>
          </p:cNvPr>
          <p:cNvSpPr>
            <a:spLocks noGrp="1"/>
          </p:cNvSpPr>
          <p:nvPr>
            <p:ph type="title"/>
          </p:nvPr>
        </p:nvSpPr>
        <p:spPr/>
        <p:txBody>
          <a:bodyPr/>
          <a:lstStyle/>
          <a:p>
            <a:r>
              <a:rPr lang="en-US" dirty="0"/>
              <a:t>Two ESIG Trainings – Nov and Dec 2025 </a:t>
            </a:r>
          </a:p>
        </p:txBody>
      </p:sp>
      <p:graphicFrame>
        <p:nvGraphicFramePr>
          <p:cNvPr id="5" name="Table 4">
            <a:extLst>
              <a:ext uri="{FF2B5EF4-FFF2-40B4-BE49-F238E27FC236}">
                <a16:creationId xmlns:a16="http://schemas.microsoft.com/office/drawing/2014/main" id="{E11E823D-F007-EA12-5A5D-546A54CD0C71}"/>
              </a:ext>
            </a:extLst>
          </p:cNvPr>
          <p:cNvGraphicFramePr>
            <a:graphicFrameLocks noGrp="1"/>
          </p:cNvGraphicFramePr>
          <p:nvPr>
            <p:extLst>
              <p:ext uri="{D42A27DB-BD31-4B8C-83A1-F6EECF244321}">
                <p14:modId xmlns:p14="http://schemas.microsoft.com/office/powerpoint/2010/main" val="3208958841"/>
              </p:ext>
            </p:extLst>
          </p:nvPr>
        </p:nvGraphicFramePr>
        <p:xfrm>
          <a:off x="840658" y="1788789"/>
          <a:ext cx="4331110" cy="3992577"/>
        </p:xfrm>
        <a:graphic>
          <a:graphicData uri="http://schemas.openxmlformats.org/drawingml/2006/table">
            <a:tbl>
              <a:tblPr firstRow="1" firstCol="1" bandRow="1"/>
              <a:tblGrid>
                <a:gridCol w="4331110">
                  <a:extLst>
                    <a:ext uri="{9D8B030D-6E8A-4147-A177-3AD203B41FA5}">
                      <a16:colId xmlns:a16="http://schemas.microsoft.com/office/drawing/2014/main" val="569394465"/>
                    </a:ext>
                  </a:extLst>
                </a:gridCol>
              </a:tblGrid>
              <a:tr h="3992577">
                <a:tc>
                  <a:txBody>
                    <a:bodyPr/>
                    <a:lstStyle/>
                    <a:p>
                      <a:pPr marL="0" marR="0" algn="ctr">
                        <a:lnSpc>
                          <a:spcPct val="109000"/>
                        </a:lnSpc>
                        <a:buNone/>
                      </a:pPr>
                      <a:r>
                        <a:rPr lang="en-US" sz="1500" b="1" dirty="0">
                          <a:solidFill>
                            <a:srgbClr val="2C5CFF"/>
                          </a:solidFill>
                          <a:effectLst/>
                          <a:latin typeface="Arial" panose="020B0604020202020204" pitchFamily="34" charset="0"/>
                          <a:ea typeface="Calibri" panose="020F0502020204030204" pitchFamily="34" charset="0"/>
                          <a:cs typeface="Aptos" panose="020B0004020202020204" pitchFamily="34" charset="0"/>
                        </a:rPr>
                        <a:t>ESIG Interconnection Studies Short Course</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WHEN: </a:t>
                      </a: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November 17-19, 2025</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WHERE: </a:t>
                      </a:r>
                      <a:r>
                        <a:rPr lang="en-US" sz="1200" u="sng" dirty="0">
                          <a:solidFill>
                            <a:srgbClr val="2C5CFF"/>
                          </a:solidFill>
                          <a:effectLst/>
                          <a:latin typeface="Arial" panose="020B0604020202020204" pitchFamily="34" charset="0"/>
                          <a:ea typeface="Calibri" panose="020F0502020204030204" pitchFamily="34" charset="0"/>
                          <a:cs typeface="Aptos" panose="020B0004020202020204" pitchFamily="34" charset="0"/>
                          <a:hlinkClick r:id="rId3"/>
                        </a:rPr>
                        <a:t>Manatee Lagoon</a:t>
                      </a: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 6000 N Flagler Dr, West Palm Beach, FL 33407 </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MORE DETAILS:</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buNone/>
                      </a:pP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This 3-day in-person training is intended to enhance the knowledge and ability of the current workforce through coursework focused on best practices for performing the study work necessary to interconnect inverter-based resources to the bulk power system reliably. Training participants will learn practical methods and best practices that can be leveraged into enhanced study practices across the industry. These training modules will focus on the expected day-to-day needs of engineers performing interconnection studies, model quality tests, or inverter-based resource model and simulation work as well as managing study practices within their organization.</a:t>
                      </a:r>
                      <a:endParaRPr lang="en-US" sz="1200" dirty="0">
                        <a:effectLst/>
                        <a:latin typeface="Aptos" panose="020B0004020202020204" pitchFamily="34" charset="0"/>
                        <a:ea typeface="Calibri" panose="020F0502020204030204" pitchFamily="34" charset="0"/>
                        <a:cs typeface="Aptos" panose="020B0004020202020204" pitchFamily="34" charset="0"/>
                      </a:endParaRPr>
                    </a:p>
                  </a:txBody>
                  <a:tcPr marL="0" marR="0" marT="0" marB="0">
                    <a:lnL>
                      <a:noFill/>
                    </a:lnL>
                    <a:lnR>
                      <a:noFill/>
                    </a:lnR>
                    <a:lnT>
                      <a:noFill/>
                    </a:lnT>
                    <a:lnB>
                      <a:noFill/>
                    </a:lnB>
                    <a:noFill/>
                  </a:tcPr>
                </a:tc>
                <a:extLst>
                  <a:ext uri="{0D108BD9-81ED-4DB2-BD59-A6C34878D82A}">
                    <a16:rowId xmlns:a16="http://schemas.microsoft.com/office/drawing/2014/main" val="3980211049"/>
                  </a:ext>
                </a:extLst>
              </a:tr>
            </a:tbl>
          </a:graphicData>
        </a:graphic>
      </p:graphicFrame>
      <p:graphicFrame>
        <p:nvGraphicFramePr>
          <p:cNvPr id="6" name="Table 5">
            <a:extLst>
              <a:ext uri="{FF2B5EF4-FFF2-40B4-BE49-F238E27FC236}">
                <a16:creationId xmlns:a16="http://schemas.microsoft.com/office/drawing/2014/main" id="{8F4A7F82-5364-C363-8AE7-9D857B720F5F}"/>
              </a:ext>
            </a:extLst>
          </p:cNvPr>
          <p:cNvGraphicFramePr>
            <a:graphicFrameLocks noGrp="1"/>
          </p:cNvGraphicFramePr>
          <p:nvPr>
            <p:extLst>
              <p:ext uri="{D42A27DB-BD31-4B8C-83A1-F6EECF244321}">
                <p14:modId xmlns:p14="http://schemas.microsoft.com/office/powerpoint/2010/main" val="2582504232"/>
              </p:ext>
            </p:extLst>
          </p:nvPr>
        </p:nvGraphicFramePr>
        <p:xfrm>
          <a:off x="6636775" y="1807772"/>
          <a:ext cx="5090650" cy="2965895"/>
        </p:xfrm>
        <a:graphic>
          <a:graphicData uri="http://schemas.openxmlformats.org/drawingml/2006/table">
            <a:tbl>
              <a:tblPr firstRow="1" firstCol="1" bandRow="1"/>
              <a:tblGrid>
                <a:gridCol w="5090650">
                  <a:extLst>
                    <a:ext uri="{9D8B030D-6E8A-4147-A177-3AD203B41FA5}">
                      <a16:colId xmlns:a16="http://schemas.microsoft.com/office/drawing/2014/main" val="3782615275"/>
                    </a:ext>
                  </a:extLst>
                </a:gridCol>
              </a:tblGrid>
              <a:tr h="0">
                <a:tc>
                  <a:txBody>
                    <a:bodyPr/>
                    <a:lstStyle/>
                    <a:p>
                      <a:pPr marL="0" marR="0" algn="ctr">
                        <a:lnSpc>
                          <a:spcPct val="109000"/>
                        </a:lnSpc>
                        <a:buNone/>
                      </a:pPr>
                      <a:r>
                        <a:rPr lang="en-US" sz="1500" b="1" dirty="0">
                          <a:solidFill>
                            <a:srgbClr val="2C5CFF"/>
                          </a:solidFill>
                          <a:effectLst/>
                          <a:latin typeface="Arial" panose="020B0604020202020204" pitchFamily="34" charset="0"/>
                          <a:ea typeface="Calibri" panose="020F0502020204030204" pitchFamily="34" charset="0"/>
                          <a:cs typeface="Aptos" panose="020B0004020202020204" pitchFamily="34" charset="0"/>
                        </a:rPr>
                        <a:t>ESIG Electromagnetic Transient Training</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WHEN: </a:t>
                      </a: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December 16 - 19, 2025</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WHERE: </a:t>
                      </a:r>
                      <a:r>
                        <a:rPr lang="en-US" sz="1200" u="sng" dirty="0">
                          <a:solidFill>
                            <a:srgbClr val="2C5CFF"/>
                          </a:solidFill>
                          <a:effectLst/>
                          <a:latin typeface="Arial" panose="020B0604020202020204" pitchFamily="34" charset="0"/>
                          <a:ea typeface="Calibri" panose="020F0502020204030204" pitchFamily="34" charset="0"/>
                          <a:cs typeface="Aptos" panose="020B0004020202020204" pitchFamily="34" charset="0"/>
                          <a:hlinkClick r:id="rId4"/>
                        </a:rPr>
                        <a:t>Texas RE's</a:t>
                      </a:r>
                      <a:r>
                        <a:rPr lang="en-US" sz="1200" u="sng" dirty="0">
                          <a:solidFill>
                            <a:srgbClr val="333333"/>
                          </a:solidFill>
                          <a:effectLst/>
                          <a:latin typeface="Arial" panose="020B0604020202020204" pitchFamily="34" charset="0"/>
                          <a:ea typeface="Calibri" panose="020F0502020204030204" pitchFamily="34" charset="0"/>
                          <a:cs typeface="Aptos" panose="020B0004020202020204" pitchFamily="34" charset="0"/>
                          <a:hlinkClick r:id="rId4"/>
                        </a:rPr>
                        <a:t> </a:t>
                      </a: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Rio Grande Room, Austin, Texas</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MORE DETAILS:</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This 3-day in-person training is intended to enhance the knowledge and ability of the current workforce through coursework focused on performing EMT simulations in the current interconnection and planning paradigm. Training participants will learn practical methods and best practices that can be leveraged into enhanced study practices across the industry. These training modules will focus on the expected day-to-day needs of engineers performing EMT analysis as well as managing EMT study practices within their organization.</a:t>
                      </a:r>
                      <a:endParaRPr lang="en-US" sz="1200" dirty="0">
                        <a:effectLst/>
                        <a:latin typeface="Aptos" panose="020B0004020202020204" pitchFamily="34" charset="0"/>
                        <a:ea typeface="Calibri" panose="020F0502020204030204" pitchFamily="34" charset="0"/>
                        <a:cs typeface="Aptos" panose="020B0004020202020204" pitchFamily="34" charset="0"/>
                      </a:endParaRPr>
                    </a:p>
                  </a:txBody>
                  <a:tcPr marL="0" marR="0" marT="0" marB="0">
                    <a:lnL>
                      <a:noFill/>
                    </a:lnL>
                    <a:lnR>
                      <a:noFill/>
                    </a:lnR>
                    <a:lnT>
                      <a:noFill/>
                    </a:lnT>
                    <a:lnB>
                      <a:noFill/>
                    </a:lnB>
                    <a:noFill/>
                  </a:tcPr>
                </a:tc>
                <a:extLst>
                  <a:ext uri="{0D108BD9-81ED-4DB2-BD59-A6C34878D82A}">
                    <a16:rowId xmlns:a16="http://schemas.microsoft.com/office/drawing/2014/main" val="1831590024"/>
                  </a:ext>
                </a:extLst>
              </a:tr>
            </a:tbl>
          </a:graphicData>
        </a:graphic>
      </p:graphicFrame>
      <p:graphicFrame>
        <p:nvGraphicFramePr>
          <p:cNvPr id="7" name="Table 6">
            <a:extLst>
              <a:ext uri="{FF2B5EF4-FFF2-40B4-BE49-F238E27FC236}">
                <a16:creationId xmlns:a16="http://schemas.microsoft.com/office/drawing/2014/main" id="{DD54636F-3CE8-C7B3-B8EB-B099AA6D69E8}"/>
              </a:ext>
            </a:extLst>
          </p:cNvPr>
          <p:cNvGraphicFramePr>
            <a:graphicFrameLocks noGrp="1"/>
          </p:cNvGraphicFramePr>
          <p:nvPr>
            <p:extLst>
              <p:ext uri="{D42A27DB-BD31-4B8C-83A1-F6EECF244321}">
                <p14:modId xmlns:p14="http://schemas.microsoft.com/office/powerpoint/2010/main" val="4135185246"/>
              </p:ext>
            </p:extLst>
          </p:nvPr>
        </p:nvGraphicFramePr>
        <p:xfrm>
          <a:off x="762000" y="5653173"/>
          <a:ext cx="4488426" cy="563516"/>
        </p:xfrm>
        <a:graphic>
          <a:graphicData uri="http://schemas.openxmlformats.org/drawingml/2006/table">
            <a:tbl>
              <a:tblPr firstRow="1" firstCol="1" bandRow="1"/>
              <a:tblGrid>
                <a:gridCol w="4488426">
                  <a:extLst>
                    <a:ext uri="{9D8B030D-6E8A-4147-A177-3AD203B41FA5}">
                      <a16:colId xmlns:a16="http://schemas.microsoft.com/office/drawing/2014/main" val="1804691527"/>
                    </a:ext>
                  </a:extLst>
                </a:gridCol>
              </a:tblGrid>
              <a:tr h="563516">
                <a:tc>
                  <a:txBody>
                    <a:bodyPr/>
                    <a:lstStyle/>
                    <a:p>
                      <a:pPr marL="0" marR="0" algn="ctr">
                        <a:buNone/>
                      </a:pPr>
                      <a:r>
                        <a:rPr lang="en-US" sz="1200" b="1" u="sng" dirty="0">
                          <a:solidFill>
                            <a:schemeClr val="bg1"/>
                          </a:solidFill>
                          <a:effectLst/>
                          <a:latin typeface="Arial" panose="020B0604020202020204" pitchFamily="34" charset="0"/>
                          <a:ea typeface="Calibri" panose="020F050202020403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MORE INFO- INTERCONNECTION STUDIES SHORT COURSE</a:t>
                      </a:r>
                      <a:endParaRPr lang="en-US" sz="12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a:txBody>
                  <a:tcPr marL="182880" marR="182880" marT="91440" marB="91440" anchor="ctr">
                    <a:lnL>
                      <a:noFill/>
                    </a:lnL>
                    <a:lnR>
                      <a:noFill/>
                    </a:lnR>
                    <a:lnT>
                      <a:noFill/>
                    </a:lnT>
                    <a:lnB>
                      <a:noFill/>
                    </a:lnB>
                    <a:solidFill>
                      <a:srgbClr val="2C5CFF"/>
                    </a:solidFill>
                  </a:tcPr>
                </a:tc>
                <a:extLst>
                  <a:ext uri="{0D108BD9-81ED-4DB2-BD59-A6C34878D82A}">
                    <a16:rowId xmlns:a16="http://schemas.microsoft.com/office/drawing/2014/main" val="3485043425"/>
                  </a:ext>
                </a:extLst>
              </a:tr>
            </a:tbl>
          </a:graphicData>
        </a:graphic>
      </p:graphicFrame>
      <p:graphicFrame>
        <p:nvGraphicFramePr>
          <p:cNvPr id="9" name="Table 8">
            <a:extLst>
              <a:ext uri="{FF2B5EF4-FFF2-40B4-BE49-F238E27FC236}">
                <a16:creationId xmlns:a16="http://schemas.microsoft.com/office/drawing/2014/main" id="{92EE8D78-84F0-EEAC-49B4-CD5456BDBBD5}"/>
              </a:ext>
            </a:extLst>
          </p:cNvPr>
          <p:cNvGraphicFramePr>
            <a:graphicFrameLocks noGrp="1"/>
          </p:cNvGraphicFramePr>
          <p:nvPr>
            <p:extLst>
              <p:ext uri="{D42A27DB-BD31-4B8C-83A1-F6EECF244321}">
                <p14:modId xmlns:p14="http://schemas.microsoft.com/office/powerpoint/2010/main" val="3597479122"/>
              </p:ext>
            </p:extLst>
          </p:nvPr>
        </p:nvGraphicFramePr>
        <p:xfrm>
          <a:off x="6803926" y="5681319"/>
          <a:ext cx="4717025" cy="563516"/>
        </p:xfrm>
        <a:graphic>
          <a:graphicData uri="http://schemas.openxmlformats.org/drawingml/2006/table">
            <a:tbl>
              <a:tblPr firstRow="1" firstCol="1" bandRow="1"/>
              <a:tblGrid>
                <a:gridCol w="4717025">
                  <a:extLst>
                    <a:ext uri="{9D8B030D-6E8A-4147-A177-3AD203B41FA5}">
                      <a16:colId xmlns:a16="http://schemas.microsoft.com/office/drawing/2014/main" val="103226493"/>
                    </a:ext>
                  </a:extLst>
                </a:gridCol>
              </a:tblGrid>
              <a:tr h="563516">
                <a:tc>
                  <a:txBody>
                    <a:bodyPr/>
                    <a:lstStyle/>
                    <a:p>
                      <a:pPr marL="0" marR="0" algn="ctr">
                        <a:buNone/>
                      </a:pPr>
                      <a:r>
                        <a:rPr lang="en-US" sz="1200" b="1" u="sng" dirty="0">
                          <a:solidFill>
                            <a:schemeClr val="bg1"/>
                          </a:solidFill>
                          <a:effectLst/>
                          <a:latin typeface="Arial" panose="020B0604020202020204" pitchFamily="34" charset="0"/>
                          <a:ea typeface="Calibri" panose="020F050202020403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MORE INFO- EMT TRAINING</a:t>
                      </a:r>
                      <a:endParaRPr lang="en-US" sz="12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a:txBody>
                  <a:tcPr marL="182880" marR="182880" marT="91440" marB="91440" anchor="ctr">
                    <a:lnL>
                      <a:noFill/>
                    </a:lnL>
                    <a:lnR>
                      <a:noFill/>
                    </a:lnR>
                    <a:lnT>
                      <a:noFill/>
                    </a:lnT>
                    <a:lnB>
                      <a:noFill/>
                    </a:lnB>
                    <a:solidFill>
                      <a:srgbClr val="2C5CFF"/>
                    </a:solidFill>
                  </a:tcPr>
                </a:tc>
                <a:extLst>
                  <a:ext uri="{0D108BD9-81ED-4DB2-BD59-A6C34878D82A}">
                    <a16:rowId xmlns:a16="http://schemas.microsoft.com/office/drawing/2014/main" val="124106694"/>
                  </a:ext>
                </a:extLst>
              </a:tr>
            </a:tbl>
          </a:graphicData>
        </a:graphic>
      </p:graphicFrame>
      <p:sp>
        <p:nvSpPr>
          <p:cNvPr id="10" name="TextBox 9">
            <a:extLst>
              <a:ext uri="{FF2B5EF4-FFF2-40B4-BE49-F238E27FC236}">
                <a16:creationId xmlns:a16="http://schemas.microsoft.com/office/drawing/2014/main" id="{D03273E9-C45C-1D8F-45CE-A8CB8BE77449}"/>
              </a:ext>
            </a:extLst>
          </p:cNvPr>
          <p:cNvSpPr txBox="1"/>
          <p:nvPr/>
        </p:nvSpPr>
        <p:spPr>
          <a:xfrm>
            <a:off x="530943" y="6334121"/>
            <a:ext cx="11405418" cy="369332"/>
          </a:xfrm>
          <a:prstGeom prst="rect">
            <a:avLst/>
          </a:prstGeom>
          <a:solidFill>
            <a:schemeClr val="bg1"/>
          </a:solidFill>
        </p:spPr>
        <p:txBody>
          <a:bodyPr wrap="square" rtlCol="0">
            <a:spAutoFit/>
          </a:bodyPr>
          <a:lstStyle/>
          <a:p>
            <a:pPr algn="ctr"/>
            <a:r>
              <a:rPr lang="en-US" dirty="0">
                <a:latin typeface="Arial" panose="020B0604020202020204" pitchFamily="34" charset="0"/>
                <a:cs typeface="Arial" panose="020B0604020202020204" pitchFamily="34" charset="0"/>
              </a:rPr>
              <a:t>Thanks to NextEra and Texas RE for hosting at their facilities! </a:t>
            </a:r>
          </a:p>
        </p:txBody>
      </p:sp>
    </p:spTree>
    <p:extLst>
      <p:ext uri="{BB962C8B-B14F-4D97-AF65-F5344CB8AC3E}">
        <p14:creationId xmlns:p14="http://schemas.microsoft.com/office/powerpoint/2010/main" val="319414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F2F232-AEFB-4198-AAB4-4C9846C77FE3}"/>
              </a:ext>
            </a:extLst>
          </p:cNvPr>
          <p:cNvSpPr>
            <a:spLocks noGrp="1"/>
          </p:cNvSpPr>
          <p:nvPr>
            <p:ph type="body" sz="quarter" idx="10"/>
          </p:nvPr>
        </p:nvSpPr>
        <p:spPr>
          <a:xfrm>
            <a:off x="6970667" y="5020088"/>
            <a:ext cx="3985582" cy="329120"/>
          </a:xfrm>
        </p:spPr>
        <p:txBody>
          <a:bodyPr/>
          <a:lstStyle/>
          <a:p>
            <a:r>
              <a:rPr lang="en-US" dirty="0"/>
              <a:t>Julia Matevosyan</a:t>
            </a:r>
          </a:p>
        </p:txBody>
      </p:sp>
      <p:sp>
        <p:nvSpPr>
          <p:cNvPr id="3" name="Text Placeholder 2">
            <a:extLst>
              <a:ext uri="{FF2B5EF4-FFF2-40B4-BE49-F238E27FC236}">
                <a16:creationId xmlns:a16="http://schemas.microsoft.com/office/drawing/2014/main" id="{963421F7-F4EF-4569-8427-374F6BB966A1}"/>
              </a:ext>
            </a:extLst>
          </p:cNvPr>
          <p:cNvSpPr>
            <a:spLocks noGrp="1"/>
          </p:cNvSpPr>
          <p:nvPr>
            <p:ph type="body" sz="quarter" idx="12"/>
          </p:nvPr>
        </p:nvSpPr>
        <p:spPr/>
        <p:txBody>
          <a:bodyPr/>
          <a:lstStyle/>
          <a:p>
            <a:r>
              <a:rPr lang="en-US" dirty="0" err="1"/>
              <a:t>julia@esig.energy</a:t>
            </a:r>
            <a:endParaRPr lang="en-US" dirty="0"/>
          </a:p>
        </p:txBody>
      </p:sp>
    </p:spTree>
    <p:extLst>
      <p:ext uri="{BB962C8B-B14F-4D97-AF65-F5344CB8AC3E}">
        <p14:creationId xmlns:p14="http://schemas.microsoft.com/office/powerpoint/2010/main" val="4043767879"/>
      </p:ext>
    </p:extLst>
  </p:cSld>
  <p:clrMapOvr>
    <a:masterClrMapping/>
  </p:clrMapOvr>
</p:sld>
</file>

<file path=ppt/theme/theme1.xml><?xml version="1.0" encoding="utf-8"?>
<a:theme xmlns:a="http://schemas.openxmlformats.org/drawingml/2006/main" name="2_Office Theme">
  <a:themeElements>
    <a:clrScheme name="Custom 10">
      <a:dk1>
        <a:srgbClr val="000000"/>
      </a:dk1>
      <a:lt1>
        <a:srgbClr val="FFFFFF"/>
      </a:lt1>
      <a:dk2>
        <a:srgbClr val="A7A9AC"/>
      </a:dk2>
      <a:lt2>
        <a:srgbClr val="D8D9DA"/>
      </a:lt2>
      <a:accent1>
        <a:srgbClr val="265A9A"/>
      </a:accent1>
      <a:accent2>
        <a:srgbClr val="BE4A02"/>
      </a:accent2>
      <a:accent3>
        <a:srgbClr val="CADCF2"/>
      </a:accent3>
      <a:accent4>
        <a:srgbClr val="F26641"/>
      </a:accent4>
      <a:accent5>
        <a:srgbClr val="008BCC"/>
      </a:accent5>
      <a:accent6>
        <a:srgbClr val="6A737B"/>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Template v7" id="{9317A526-92A2-4249-AC38-3F93A71DC91E}" vid="{12247FAB-A178-4B20-B029-95659910E546}"/>
    </a:ext>
  </a:extLst>
</a:theme>
</file>

<file path=ppt/theme/theme2.xml><?xml version="1.0" encoding="utf-8"?>
<a:theme xmlns:a="http://schemas.openxmlformats.org/drawingml/2006/main" name="1_Office Theme">
  <a:themeElements>
    <a:clrScheme name="Energy Innovation">
      <a:dk1>
        <a:srgbClr val="000000"/>
      </a:dk1>
      <a:lt1>
        <a:srgbClr val="FFFFFF"/>
      </a:lt1>
      <a:dk2>
        <a:srgbClr val="44546A"/>
      </a:dk2>
      <a:lt2>
        <a:srgbClr val="E7E6E6"/>
      </a:lt2>
      <a:accent1>
        <a:srgbClr val="1C2558"/>
      </a:accent1>
      <a:accent2>
        <a:srgbClr val="FBAF40"/>
      </a:accent2>
      <a:accent3>
        <a:srgbClr val="D5D5D5"/>
      </a:accent3>
      <a:accent4>
        <a:srgbClr val="919191"/>
      </a:accent4>
      <a:accent5>
        <a:srgbClr val="F2A436"/>
      </a:accent5>
      <a:accent6>
        <a:srgbClr val="929292"/>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Workshop GFM Presentation" id="{87531808-6D3E-4CA0-9F13-8BECDECC0DFD}" vid="{C841E32D-BD76-44A1-B13A-11D75AD0D6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ESIG Workshop GFM Presentation</Template>
  <TotalTime>110127</TotalTime>
  <Words>1239</Words>
  <Application>Microsoft Office PowerPoint</Application>
  <PresentationFormat>Widescreen</PresentationFormat>
  <Paragraphs>79</Paragraphs>
  <Slides>9</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Adobe Garamond Pro</vt:lpstr>
      <vt:lpstr>Aptos</vt:lpstr>
      <vt:lpstr>Arial</vt:lpstr>
      <vt:lpstr>Calibri</vt:lpstr>
      <vt:lpstr>Montserrat</vt:lpstr>
      <vt:lpstr>Montserrat Medium</vt:lpstr>
      <vt:lpstr>Montserrat SemiBold</vt:lpstr>
      <vt:lpstr>Roboto</vt:lpstr>
      <vt:lpstr>Wingdings</vt:lpstr>
      <vt:lpstr>2_Office Theme</vt:lpstr>
      <vt:lpstr>1_Office Theme</vt:lpstr>
      <vt:lpstr>ERCOT IBRWG: Other Industry Updates</vt:lpstr>
      <vt:lpstr>First main-land U.S. transmission connected GFM BESS</vt:lpstr>
      <vt:lpstr>ESIG Webinar: Generic Modeling of Grid-Forming Inverters: Phasor-Domain and EMT Perspectives – September 23rd </vt:lpstr>
      <vt:lpstr>DOE Forum for the Implementation of Reliability Standards for Transmission (i2X FIRST) – Season 2</vt:lpstr>
      <vt:lpstr>IBR Plant Design Evaluation with Applicable Requirements II – August 26, 2025</vt:lpstr>
      <vt:lpstr>IBR Plant Design Evaluation with Applicable Requirements II – August 26, 2025</vt:lpstr>
      <vt:lpstr>IBR Plant Modeling Requirements and Best Practices – September 23, 2025</vt:lpstr>
      <vt:lpstr>Two ESIG Trainings – Nov and Dec 2025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 Forming Technology in Energy Systems Integration</dc:title>
  <dc:creator>Julia Matevosyan</dc:creator>
  <cp:lastModifiedBy>Julia Matevosyan</cp:lastModifiedBy>
  <cp:revision>35</cp:revision>
  <cp:lastPrinted>2024-10-15T22:25:00Z</cp:lastPrinted>
  <dcterms:created xsi:type="dcterms:W3CDTF">2022-05-16T15:19:42Z</dcterms:created>
  <dcterms:modified xsi:type="dcterms:W3CDTF">2025-09-12T17:44:21Z</dcterms:modified>
</cp:coreProperties>
</file>