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705" r:id="rId5"/>
    <p:sldMasterId id="2147483724" r:id="rId6"/>
  </p:sldMasterIdLst>
  <p:notesMasterIdLst>
    <p:notesMasterId r:id="rId15"/>
  </p:notesMasterIdLst>
  <p:handoutMasterIdLst>
    <p:handoutMasterId r:id="rId16"/>
  </p:handoutMasterIdLst>
  <p:sldIdLst>
    <p:sldId id="543" r:id="rId7"/>
    <p:sldId id="2765" r:id="rId8"/>
    <p:sldId id="2769" r:id="rId9"/>
    <p:sldId id="2768" r:id="rId10"/>
    <p:sldId id="2760" r:id="rId11"/>
    <p:sldId id="2762" r:id="rId12"/>
    <p:sldId id="2770" r:id="rId13"/>
    <p:sldId id="2771"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AADFC70-D61D-4656-8B06-8883CD9AA798}">
          <p14:sldIdLst>
            <p14:sldId id="543"/>
            <p14:sldId id="2765"/>
            <p14:sldId id="2769"/>
            <p14:sldId id="2768"/>
            <p14:sldId id="2760"/>
            <p14:sldId id="2762"/>
            <p14:sldId id="2770"/>
            <p14:sldId id="277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24CEF7A-2E4C-9E46-94A3-5D31EB18D995}" name="Webster, Trudi" initials="WT" userId="S::trudi.webster@ercot.com::8d3e025b-0265-4fbd-b136-a7bc92c16fd8"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3E5"/>
    <a:srgbClr val="5B6770"/>
    <a:srgbClr val="789DB4"/>
    <a:srgbClr val="720000"/>
    <a:srgbClr val="D98452"/>
    <a:srgbClr val="BC4D4D"/>
    <a:srgbClr val="9E170D"/>
    <a:srgbClr val="003865"/>
    <a:srgbClr val="0063B4"/>
    <a:srgbClr val="F5CB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11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9/8/2025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9/8/2025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7315200" y="0"/>
            <a:ext cx="48768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76080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3429000"/>
            <a:ext cx="113792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228622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406400" y="762000"/>
            <a:ext cx="113792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800600"/>
            <a:ext cx="113792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1896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406400" y="762000"/>
            <a:ext cx="113792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053684"/>
            <a:ext cx="113792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18209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406400" y="4038601"/>
            <a:ext cx="11120581"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406400" y="1219202"/>
            <a:ext cx="110744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159413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914400"/>
            <a:ext cx="39624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363529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406400" y="762000"/>
            <a:ext cx="72136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7823200" y="914400"/>
            <a:ext cx="39624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564430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406400" y="762000"/>
            <a:ext cx="69088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7315200" y="838200"/>
            <a:ext cx="44704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511283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406401" y="1066801"/>
            <a:ext cx="11379200" cy="204363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406401" y="3574375"/>
            <a:ext cx="11379200" cy="1982081"/>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3912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p>
        </p:txBody>
      </p:sp>
      <p:sp>
        <p:nvSpPr>
          <p:cNvPr id="5" name="Content Placeholder 4"/>
          <p:cNvSpPr>
            <a:spLocks noGrp="1"/>
          </p:cNvSpPr>
          <p:nvPr>
            <p:ph sz="half" idx="1"/>
          </p:nvPr>
        </p:nvSpPr>
        <p:spPr>
          <a:xfrm>
            <a:off x="406400" y="762001"/>
            <a:ext cx="561340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
        <p:nvSpPr>
          <p:cNvPr id="6" name="Content Placeholder 5"/>
          <p:cNvSpPr>
            <a:spLocks noGrp="1"/>
          </p:cNvSpPr>
          <p:nvPr>
            <p:ph sz="half" idx="2"/>
          </p:nvPr>
        </p:nvSpPr>
        <p:spPr>
          <a:xfrm>
            <a:off x="6172200" y="762001"/>
            <a:ext cx="5181600" cy="5029201"/>
          </a:xfrm>
          <a:prstGeom prst="rect">
            <a:avLst/>
          </a:prstGeom>
        </p:spPr>
        <p:txBody>
          <a:bodyPr lIns="274320" tIns="274320" rIns="274320" bIns="274320"/>
          <a:lstStyle>
            <a:lvl1pPr>
              <a:defRPr sz="2000">
                <a:solidFill>
                  <a:schemeClr val="tx1"/>
                </a:solidFill>
              </a:defRPr>
            </a:lvl1pPr>
          </a:lstStyle>
          <a:p>
            <a:pPr lvl="0"/>
            <a:r>
              <a:rPr lang="en-US"/>
              <a:t>Click to edit Master text styles</a:t>
            </a: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6560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1143000"/>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1600201"/>
            <a:ext cx="11379200" cy="431983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11480800" y="6561139"/>
            <a:ext cx="6096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2762275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406400" y="762001"/>
            <a:ext cx="375920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4225639" y="762001"/>
            <a:ext cx="375920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8035639" y="762001"/>
            <a:ext cx="3759200" cy="5029201"/>
          </a:xfrm>
          <a:prstGeom prst="rect">
            <a:avLst/>
          </a:prstGeom>
        </p:spPr>
        <p:txBody>
          <a:bodyPr lIns="274320" tIns="274320" rIns="274320" bIns="274320"/>
          <a:lstStyle>
            <a:lvl1pPr>
              <a:defRPr lang="en-US" sz="2000" dirty="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40037762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solidFill>
                  <a:prstClr val="black">
                    <a:tint val="75000"/>
                  </a:prstClr>
                </a:solidFill>
              </a:rPr>
              <a:t>Footer text goes here.</a:t>
            </a: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000">
                <a:solidFill>
                  <a:srgbClr val="00AEC7"/>
                </a:solidFill>
                <a:latin typeface="+mj-lt"/>
              </a:defRPr>
            </a:lvl1pPr>
          </a:lstStyle>
          <a:p>
            <a:pPr lvl="0"/>
            <a:r>
              <a:rPr lang="en-US"/>
              <a:t>Click to edit Master text styles</a:t>
            </a:r>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400">
                <a:solidFill>
                  <a:schemeClr val="tx1"/>
                </a:solidFill>
              </a:defRPr>
            </a:lvl1pPr>
          </a:lstStyle>
          <a:p>
            <a:pPr lvl="0"/>
            <a:r>
              <a:rPr lang="en-US"/>
              <a:t>Click to edit Master text styles</a:t>
            </a:r>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000">
                <a:solidFill>
                  <a:srgbClr val="00AEC7"/>
                </a:solidFill>
                <a:latin typeface="+mj-lt"/>
              </a:defRPr>
            </a:lvl1pPr>
          </a:lstStyle>
          <a:p>
            <a:pPr lvl="0"/>
            <a:r>
              <a:rPr lang="en-US"/>
              <a:t>Click to edit Master text styles</a:t>
            </a:r>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400">
                <a:solidFill>
                  <a:schemeClr val="tx1"/>
                </a:solidFill>
              </a:defRPr>
            </a:lvl1pPr>
          </a:lstStyle>
          <a:p>
            <a:pPr lvl="0"/>
            <a:r>
              <a:rPr lang="en-US"/>
              <a:t>Click to edit Master text styles</a:t>
            </a:r>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000">
                <a:solidFill>
                  <a:srgbClr val="00AEC7"/>
                </a:solidFill>
                <a:latin typeface="+mj-lt"/>
              </a:defRPr>
            </a:lvl1pPr>
          </a:lstStyle>
          <a:p>
            <a:pPr lvl="0"/>
            <a:r>
              <a:rPr lang="en-US"/>
              <a:t>Click to edit Master text styles</a:t>
            </a:r>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400">
                <a:solidFill>
                  <a:schemeClr val="tx1"/>
                </a:solidFill>
              </a:defRPr>
            </a:lvl1pPr>
          </a:lstStyle>
          <a:p>
            <a:pPr lvl="0"/>
            <a:r>
              <a:rPr lang="en-US"/>
              <a:t>Click to edit Master text styles</a:t>
            </a:r>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022625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graphicFrame>
        <p:nvGraphicFramePr>
          <p:cNvPr id="8" name="Diagram 7">
            <a:extLst>
              <a:ext uri="{FF2B5EF4-FFF2-40B4-BE49-F238E27FC236}">
                <a16:creationId xmlns:a16="http://schemas.microsoft.com/office/drawing/2014/main" id="{F9EE3F64-5084-626C-72A7-533838A69759}"/>
              </a:ext>
            </a:extLst>
          </p:cNvPr>
          <p:cNvGraphicFramePr/>
          <p:nvPr>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562216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Footer Placeholder 4"/>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775621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324600"/>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9" name="Footer Placeholder 4"/>
          <p:cNvSpPr>
            <a:spLocks noGrp="1"/>
          </p:cNvSpPr>
          <p:nvPr>
            <p:ph type="ftr" sz="quarter" idx="3"/>
          </p:nvPr>
        </p:nvSpPr>
        <p:spPr>
          <a:xfrm>
            <a:off x="3657600" y="6299284"/>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p>
        </p:txBody>
      </p:sp>
    </p:spTree>
    <p:extLst>
      <p:ext uri="{BB962C8B-B14F-4D97-AF65-F5344CB8AC3E}">
        <p14:creationId xmlns:p14="http://schemas.microsoft.com/office/powerpoint/2010/main" val="36503150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436559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7272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9709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332790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1219200" y="0"/>
            <a:ext cx="10160003"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00623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219200" y="0"/>
            <a:ext cx="10160003"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27529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1219200" y="0"/>
            <a:ext cx="6096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32822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3657600" y="6553200"/>
            <a:ext cx="5384800" cy="228600"/>
          </a:xfrm>
          <a:prstGeom prst="rect">
            <a:avLst/>
          </a:prstGeom>
        </p:spPr>
        <p:txBody>
          <a:bodyPr/>
          <a:lstStyle/>
          <a:p>
            <a:r>
              <a:rPr lang="en-US"/>
              <a:t>Footer text goes here.</a:t>
            </a:r>
          </a:p>
        </p:txBody>
      </p:sp>
      <p:sp>
        <p:nvSpPr>
          <p:cNvPr id="4" name="Slide Number Placeholder 3"/>
          <p:cNvSpPr>
            <a:spLocks noGrp="1"/>
          </p:cNvSpPr>
          <p:nvPr>
            <p:ph type="sldNum" sz="quarter" idx="11"/>
          </p:nvPr>
        </p:nvSpPr>
        <p:spPr>
          <a:xfrm>
            <a:off x="11379200" y="6561138"/>
            <a:ext cx="711200" cy="220662"/>
          </a:xfrm>
          <a:prstGeom prst="rect">
            <a:avLst/>
          </a:prstGeom>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55528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1219200" y="0"/>
            <a:ext cx="6096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51805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2133600" y="3429000"/>
            <a:ext cx="93472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1219200" y="0"/>
            <a:ext cx="102616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99259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2133600" y="3429000"/>
            <a:ext cx="93472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1219200" y="0"/>
            <a:ext cx="102616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48325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2032000" y="990600"/>
            <a:ext cx="44704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6807200" y="990601"/>
            <a:ext cx="46736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2032000" y="472282"/>
            <a:ext cx="97536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3154449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2032000" y="990600"/>
            <a:ext cx="44704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6807200" y="990601"/>
            <a:ext cx="46736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2032000" y="472282"/>
            <a:ext cx="97536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146612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2032000" y="990600"/>
            <a:ext cx="44704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6807200" y="990601"/>
            <a:ext cx="46736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2032000" y="472282"/>
            <a:ext cx="97536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55925438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2184400" y="1127931"/>
            <a:ext cx="9618453" cy="2056973"/>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2184400" y="3962401"/>
            <a:ext cx="9618453" cy="205697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2032000" y="472282"/>
            <a:ext cx="97536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29115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3657600" y="6553200"/>
            <a:ext cx="5384800" cy="228600"/>
          </a:xfrm>
          <a:prstGeom prst="rect">
            <a:avLst/>
          </a:prstGeom>
        </p:spPr>
        <p:txBody>
          <a:bodyPr/>
          <a:lstStyle/>
          <a:p>
            <a:r>
              <a:rPr lang="en-US">
                <a:solidFill>
                  <a:prstClr val="black">
                    <a:tint val="75000"/>
                  </a:prstClr>
                </a:solidFill>
              </a:rPr>
              <a:t>Footer text goes here.</a:t>
            </a:r>
          </a:p>
        </p:txBody>
      </p:sp>
      <p:sp>
        <p:nvSpPr>
          <p:cNvPr id="4" name="Slide Number Placeholder 3"/>
          <p:cNvSpPr>
            <a:spLocks noGrp="1"/>
          </p:cNvSpPr>
          <p:nvPr>
            <p:ph type="sldNum" sz="quarter" idx="11"/>
          </p:nvPr>
        </p:nvSpPr>
        <p:spPr>
          <a:xfrm>
            <a:off x="11379200" y="6561138"/>
            <a:ext cx="711200" cy="220662"/>
          </a:xfrm>
          <a:prstGeom prst="rect">
            <a:avLst/>
          </a:prstGeom>
        </p:spPr>
        <p:txBody>
          <a:bodyPr/>
          <a:lstStyle/>
          <a:p>
            <a:fld id="{1D93BD3E-1E9A-4970-A6F7-E7AC52762E0C}" type="slidenum">
              <a:rPr lang="en-US" smtClean="0">
                <a:solidFill>
                  <a:prstClr val="black">
                    <a:tint val="75000"/>
                  </a:prstClr>
                </a:solidFill>
              </a:rPr>
              <a:pPr/>
              <a:t>‹#›</a:t>
            </a:fld>
            <a:endParaRPr lang="en-US">
              <a:solidFill>
                <a:prstClr val="black">
                  <a:tint val="75000"/>
                </a:prstClr>
              </a:solidFill>
            </a:endParaRPr>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242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23412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r>
              <a:rPr lang="en-US">
                <a:solidFill>
                  <a:prstClr val="black">
                    <a:tint val="75000"/>
                  </a:prstClr>
                </a:solidFill>
              </a:rPr>
              <a:t>Footer text goes here.</a:t>
            </a: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41860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cxnSp>
        <p:nvCxnSpPr>
          <p:cNvPr id="5" name="Straight Connector 4"/>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150946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182880" rIns="274320" bIns="18288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cxnSp>
        <p:nvCxnSpPr>
          <p:cNvPr id="5" name="Straight Connector 4"/>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51420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r>
              <a:rPr lang="en-US">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3738841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sv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1.png"/><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theme" Target="../theme/theme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slideLayout" Target="../slideLayouts/slideLayout24.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3" name="Graphic 2">
            <a:extLst>
              <a:ext uri="{FF2B5EF4-FFF2-40B4-BE49-F238E27FC236}">
                <a16:creationId xmlns:a16="http://schemas.microsoft.com/office/drawing/2014/main" id="{1F737C3E-B8C6-3479-C42C-1589CDA47C56}"/>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7666" y="2837923"/>
            <a:ext cx="3558291" cy="1456610"/>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7" name="Straight Connector 6"/>
          <p:cNvCxnSpPr/>
          <p:nvPr/>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926080" y="6477005"/>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2903" y="6553200"/>
            <a:ext cx="943100" cy="253916"/>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11" name="Graphic 10">
            <a:extLst>
              <a:ext uri="{FF2B5EF4-FFF2-40B4-BE49-F238E27FC236}">
                <a16:creationId xmlns:a16="http://schemas.microsoft.com/office/drawing/2014/main" id="{927BBE96-0B6E-DC6F-634C-1066027ADE9F}"/>
              </a:ext>
            </a:extLst>
          </p:cNvPr>
          <p:cNvPicPr>
            <a:picLocks noChangeAspect="1"/>
          </p:cNvPicPr>
          <p:nvPr userDrawn="1"/>
        </p:nvPicPr>
        <p:blipFill>
          <a:blip r:embed="rId25" cstate="print">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1316238" y="6296044"/>
            <a:ext cx="1248477" cy="511072"/>
          </a:xfrm>
          <a:prstGeom prst="rect">
            <a:avLst/>
          </a:prstGeom>
        </p:spPr>
      </p:pic>
    </p:spTree>
    <p:extLst>
      <p:ext uri="{BB962C8B-B14F-4D97-AF65-F5344CB8AC3E}">
        <p14:creationId xmlns:p14="http://schemas.microsoft.com/office/powerpoint/2010/main" val="3284113679"/>
      </p:ext>
    </p:extLst>
  </p:cSld>
  <p:clrMap bg1="lt1" tx1="dk1" bg2="lt2" tx2="dk2" accent1="accent1" accent2="accent2" accent3="accent3" accent4="accent4" accent5="accent5" accent6="accent6" hlink="hlink" folHlink="folHlink"/>
  <p:sldLayoutIdLst>
    <p:sldLayoutId id="2147483737" r:id="rId1"/>
    <p:sldLayoutId id="2147483698" r:id="rId2"/>
    <p:sldLayoutId id="2147483691"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 id="2147483720" r:id="rId18"/>
    <p:sldLayoutId id="2147483721" r:id="rId19"/>
    <p:sldLayoutId id="2147483722" r:id="rId20"/>
    <p:sldLayoutId id="2147483723" r:id="rId21"/>
    <p:sldLayoutId id="2147483738" r:id="rId22"/>
    <p:sldLayoutId id="2147483739" r:id="rId2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p:nvCxnSpPr>
        <p:spPr>
          <a:xfrm flipH="1">
            <a:off x="1219204" y="6"/>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1288" y="5257800"/>
            <a:ext cx="1575824" cy="457200"/>
          </a:xfrm>
          <a:prstGeom prst="rect">
            <a:avLst/>
          </a:prstGeom>
        </p:spPr>
      </p:pic>
      <p:cxnSp>
        <p:nvCxnSpPr>
          <p:cNvPr id="12" name="Straight Connector 11"/>
          <p:cNvCxnSpPr>
            <a:cxnSpLocks/>
          </p:cNvCxnSpPr>
          <p:nvPr/>
        </p:nvCxnSpPr>
        <p:spPr>
          <a:xfrm flipH="1">
            <a:off x="1219201" y="6019800"/>
            <a:ext cx="4"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Footer text goes here.</a:t>
            </a: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p:nvCxnSpPr>
        <p:spPr>
          <a:xfrm>
            <a:off x="1219203" y="6477005"/>
            <a:ext cx="1085087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p:nvSpPr>
        <p:spPr>
          <a:xfrm>
            <a:off x="1117601" y="6553201"/>
            <a:ext cx="1247895" cy="246221"/>
          </a:xfrm>
          <a:prstGeom prst="rect">
            <a:avLst/>
          </a:prstGeom>
          <a:noFill/>
        </p:spPr>
        <p:txBody>
          <a:bodyPr wrap="square" rtlCol="0">
            <a:spAutoFit/>
          </a:bodyPr>
          <a:lstStyle/>
          <a:p>
            <a:r>
              <a:rPr lang="en-US" sz="1000" b="1">
                <a:solidFill>
                  <a:schemeClr val="tx1"/>
                </a:solidFill>
              </a:rPr>
              <a:t>PUBLIC</a:t>
            </a:r>
          </a:p>
        </p:txBody>
      </p:sp>
    </p:spTree>
    <p:extLst>
      <p:ext uri="{BB962C8B-B14F-4D97-AF65-F5344CB8AC3E}">
        <p14:creationId xmlns:p14="http://schemas.microsoft.com/office/powerpoint/2010/main" val="124619140"/>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91219F-9478-F2FF-1656-D11DB6797B34}"/>
              </a:ext>
            </a:extLst>
          </p:cNvPr>
          <p:cNvSpPr txBox="1"/>
          <p:nvPr/>
        </p:nvSpPr>
        <p:spPr>
          <a:xfrm>
            <a:off x="5314336" y="3175996"/>
            <a:ext cx="6483964" cy="1754326"/>
          </a:xfrm>
          <a:prstGeom prst="rect">
            <a:avLst/>
          </a:prstGeom>
          <a:noFill/>
        </p:spPr>
        <p:txBody>
          <a:bodyPr wrap="square" lIns="91440" tIns="45720" rIns="91440" bIns="45720" rtlCol="0" anchor="t">
            <a:spAutoFit/>
          </a:bodyPr>
          <a:lstStyle/>
          <a:p>
            <a:pPr algn="ctr"/>
            <a:r>
              <a:rPr lang="en-US" sz="3600" b="1" dirty="0"/>
              <a:t>IRR Reactive Capability at Low or Zero MW Output</a:t>
            </a:r>
            <a:endParaRPr lang="en-US" sz="3600" dirty="0">
              <a:solidFill>
                <a:schemeClr val="tx2"/>
              </a:solidFill>
            </a:endParaRPr>
          </a:p>
          <a:p>
            <a:endParaRPr lang="en-US" dirty="0">
              <a:solidFill>
                <a:schemeClr val="tx2"/>
              </a:solidFill>
            </a:endParaRPr>
          </a:p>
          <a:p>
            <a:endParaRPr lang="en-US" dirty="0">
              <a:solidFill>
                <a:schemeClr val="tx2"/>
              </a:solidFill>
            </a:endParaRPr>
          </a:p>
        </p:txBody>
      </p:sp>
    </p:spTree>
    <p:extLst>
      <p:ext uri="{BB962C8B-B14F-4D97-AF65-F5344CB8AC3E}">
        <p14:creationId xmlns:p14="http://schemas.microsoft.com/office/powerpoint/2010/main" val="671039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D3D03-ACA3-4CA7-E731-056F8E142E86}"/>
              </a:ext>
            </a:extLst>
          </p:cNvPr>
          <p:cNvSpPr>
            <a:spLocks noGrp="1"/>
          </p:cNvSpPr>
          <p:nvPr>
            <p:ph type="title"/>
          </p:nvPr>
        </p:nvSpPr>
        <p:spPr/>
        <p:txBody>
          <a:bodyPr/>
          <a:lstStyle/>
          <a:p>
            <a:r>
              <a:rPr lang="en-US" dirty="0"/>
              <a:t>ERCOT Operating Guide 2.9.1</a:t>
            </a:r>
          </a:p>
        </p:txBody>
      </p:sp>
      <p:sp>
        <p:nvSpPr>
          <p:cNvPr id="3" name="Slide Number Placeholder 2">
            <a:extLst>
              <a:ext uri="{FF2B5EF4-FFF2-40B4-BE49-F238E27FC236}">
                <a16:creationId xmlns:a16="http://schemas.microsoft.com/office/drawing/2014/main" id="{6B01760D-B60A-2A8D-5C0F-397B6974EB99}"/>
              </a:ext>
            </a:extLst>
          </p:cNvPr>
          <p:cNvSpPr>
            <a:spLocks noGrp="1"/>
          </p:cNvSpPr>
          <p:nvPr>
            <p:ph type="sldNum" sz="quarter" idx="4"/>
          </p:nvPr>
        </p:nvSpPr>
        <p:spPr/>
        <p:txBody>
          <a:bodyPr/>
          <a:lstStyle/>
          <a:p>
            <a:fld id="{1D93BD3E-1E9A-4970-A6F7-E7AC52762E0C}" type="slidenum">
              <a:rPr lang="en-US" smtClean="0"/>
              <a:pPr/>
              <a:t>2</a:t>
            </a:fld>
            <a:endParaRPr lang="en-US"/>
          </a:p>
        </p:txBody>
      </p:sp>
      <p:sp>
        <p:nvSpPr>
          <p:cNvPr id="6" name="TextBox 5">
            <a:extLst>
              <a:ext uri="{FF2B5EF4-FFF2-40B4-BE49-F238E27FC236}">
                <a16:creationId xmlns:a16="http://schemas.microsoft.com/office/drawing/2014/main" id="{BFDAB7CA-534A-9682-FADD-D02358504B28}"/>
              </a:ext>
            </a:extLst>
          </p:cNvPr>
          <p:cNvSpPr txBox="1"/>
          <p:nvPr/>
        </p:nvSpPr>
        <p:spPr>
          <a:xfrm>
            <a:off x="508000" y="1325761"/>
            <a:ext cx="11036300" cy="3323987"/>
          </a:xfrm>
          <a:prstGeom prst="rect">
            <a:avLst/>
          </a:prstGeom>
          <a:noFill/>
        </p:spPr>
        <p:txBody>
          <a:bodyPr wrap="square">
            <a:spAutoFit/>
          </a:bodyPr>
          <a:lstStyle/>
          <a:p>
            <a:pPr marL="457200" marR="0" indent="-457200">
              <a:spcAft>
                <a:spcPts val="1200"/>
              </a:spcAft>
              <a:buNone/>
            </a:pPr>
            <a:r>
              <a:rPr lang="en-US" sz="1800" dirty="0">
                <a:effectLst/>
                <a:latin typeface="Times New Roman" panose="02020603050405020304" pitchFamily="18" charset="0"/>
                <a:ea typeface="Times New Roman" panose="02020603050405020304" pitchFamily="18" charset="0"/>
              </a:rPr>
              <a:t>(2)	An IBR with an </a:t>
            </a:r>
            <a:r>
              <a:rPr lang="en-US" sz="1800" dirty="0">
                <a:effectLst/>
                <a:highlight>
                  <a:srgbClr val="8DC3E5"/>
                </a:highlight>
                <a:latin typeface="Times New Roman" panose="02020603050405020304" pitchFamily="18" charset="0"/>
                <a:ea typeface="Times New Roman" panose="02020603050405020304" pitchFamily="18" charset="0"/>
              </a:rPr>
              <a:t>SGIA executed on or after August 1, 2024 </a:t>
            </a:r>
            <a:r>
              <a:rPr lang="en-US" sz="1800" dirty="0">
                <a:effectLst/>
                <a:latin typeface="Times New Roman" panose="02020603050405020304" pitchFamily="18" charset="0"/>
                <a:ea typeface="Times New Roman" panose="02020603050405020304" pitchFamily="18" charset="0"/>
              </a:rPr>
              <a:t>or that implements a modification, as described in paragraph (1)(c) of Planning Guide Section 5.2.1 for which a GIM was initiated on or after August 1, 2024, </a:t>
            </a:r>
            <a:r>
              <a:rPr lang="en-US" sz="1800" dirty="0">
                <a:effectLst/>
                <a:highlight>
                  <a:srgbClr val="8DC3E5"/>
                </a:highlight>
                <a:latin typeface="Times New Roman" panose="02020603050405020304" pitchFamily="18" charset="0"/>
                <a:ea typeface="Times New Roman" panose="02020603050405020304" pitchFamily="18" charset="0"/>
              </a:rPr>
              <a:t>shall meet or exceed the capability and performance </a:t>
            </a:r>
            <a:r>
              <a:rPr lang="en-US" dirty="0">
                <a:highlight>
                  <a:srgbClr val="8DC3E5"/>
                </a:highlight>
                <a:latin typeface="Times New Roman" panose="02020603050405020304" pitchFamily="18" charset="0"/>
              </a:rPr>
              <a:t>requirements in the following sections of </a:t>
            </a:r>
            <a:r>
              <a:rPr lang="en-US" sz="1800" dirty="0">
                <a:effectLst/>
                <a:latin typeface="Times New Roman" panose="02020603050405020304" pitchFamily="18" charset="0"/>
                <a:ea typeface="Times New Roman" panose="02020603050405020304" pitchFamily="18" charset="0"/>
              </a:rPr>
              <a:t>Institute of Electrical and Electronics Engineers (</a:t>
            </a:r>
            <a:r>
              <a:rPr lang="en-US" sz="1800" dirty="0">
                <a:effectLst/>
                <a:highlight>
                  <a:srgbClr val="8DC3E5"/>
                </a:highlight>
                <a:latin typeface="Times New Roman" panose="02020603050405020304" pitchFamily="18" charset="0"/>
                <a:ea typeface="Times New Roman" panose="02020603050405020304" pitchFamily="18" charset="0"/>
              </a:rPr>
              <a:t>IEEE) 2800-2022</a:t>
            </a:r>
            <a:r>
              <a:rPr lang="en-US" sz="1800" dirty="0">
                <a:effectLst/>
                <a:latin typeface="Times New Roman" panose="02020603050405020304" pitchFamily="18" charset="0"/>
                <a:ea typeface="Times New Roman" panose="02020603050405020304" pitchFamily="18" charset="0"/>
              </a:rPr>
              <a:t>, Standard for Interconnection and Interoperability of Inverter-Based Resources (IBRs) Interconnecting with Associated Transmission Electric Power Systems (“IEEE 2800-2022 standard”), including any intra-standard cross references or definitions, unless otherwise clarified, modified, or exempted in the Protocols, these Operating Guides, or the Planning Guide:</a:t>
            </a:r>
          </a:p>
          <a:p>
            <a:pPr marL="914400" marR="0" indent="-457200">
              <a:spcAft>
                <a:spcPts val="1200"/>
              </a:spcAft>
              <a:buNone/>
            </a:pPr>
            <a:r>
              <a:rPr lang="en-US" sz="1800" dirty="0">
                <a:effectLst/>
                <a:latin typeface="Times New Roman" panose="02020603050405020304" pitchFamily="18" charset="0"/>
                <a:ea typeface="Times New Roman" panose="02020603050405020304" pitchFamily="18" charset="0"/>
              </a:rPr>
              <a:t>(a)	</a:t>
            </a:r>
            <a:r>
              <a:rPr lang="en-US" sz="1800" dirty="0">
                <a:effectLst/>
                <a:highlight>
                  <a:srgbClr val="8DC3E5"/>
                </a:highlight>
                <a:latin typeface="Times New Roman" panose="02020603050405020304" pitchFamily="18" charset="0"/>
                <a:ea typeface="Times New Roman" panose="02020603050405020304" pitchFamily="18" charset="0"/>
              </a:rPr>
              <a:t>Section 5, Reactive power-voltage control requirements within the continuous operation region</a:t>
            </a:r>
            <a:r>
              <a:rPr lang="en-US" sz="1800" dirty="0">
                <a:effectLst/>
                <a:latin typeface="Times New Roman" panose="02020603050405020304" pitchFamily="18" charset="0"/>
                <a:ea typeface="Times New Roman" panose="02020603050405020304" pitchFamily="18" charset="0"/>
              </a:rPr>
              <a:t>;</a:t>
            </a:r>
          </a:p>
          <a:p>
            <a:pPr marL="457200" marR="0" indent="-457200">
              <a:spcAft>
                <a:spcPts val="1200"/>
              </a:spcAft>
              <a:buNone/>
            </a:pPr>
            <a:r>
              <a:rPr lang="en-US" sz="1800" dirty="0">
                <a:effectLst/>
                <a:latin typeface="Times New Roman" panose="02020603050405020304" pitchFamily="18" charset="0"/>
                <a:ea typeface="Times New Roman" panose="02020603050405020304" pitchFamily="18" charset="0"/>
              </a:rPr>
              <a:t>	(b)	Section 7, Response to TS abnormal conditions; and</a:t>
            </a:r>
          </a:p>
          <a:p>
            <a:pPr marL="457200" marR="0" indent="-457200">
              <a:spcAft>
                <a:spcPts val="1200"/>
              </a:spcAft>
              <a:buNone/>
            </a:pPr>
            <a:r>
              <a:rPr lang="en-US" sz="1800" dirty="0">
                <a:effectLst/>
                <a:latin typeface="Times New Roman" panose="02020603050405020304" pitchFamily="18" charset="0"/>
                <a:ea typeface="Times New Roman" panose="02020603050405020304" pitchFamily="18" charset="0"/>
              </a:rPr>
              <a:t>	(c)	Section 9, Protection.</a:t>
            </a:r>
          </a:p>
        </p:txBody>
      </p:sp>
    </p:spTree>
    <p:extLst>
      <p:ext uri="{BB962C8B-B14F-4D97-AF65-F5344CB8AC3E}">
        <p14:creationId xmlns:p14="http://schemas.microsoft.com/office/powerpoint/2010/main" val="2191014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5441D-E1AB-9B4F-2DC5-491A14E85B29}"/>
              </a:ext>
            </a:extLst>
          </p:cNvPr>
          <p:cNvSpPr>
            <a:spLocks noGrp="1"/>
          </p:cNvSpPr>
          <p:nvPr>
            <p:ph type="title"/>
          </p:nvPr>
        </p:nvSpPr>
        <p:spPr/>
        <p:txBody>
          <a:bodyPr/>
          <a:lstStyle/>
          <a:p>
            <a:r>
              <a:rPr lang="en-US" dirty="0"/>
              <a:t>IEEE 2800-2022 Section 5: Reactive power Capability</a:t>
            </a:r>
          </a:p>
        </p:txBody>
      </p:sp>
      <p:sp>
        <p:nvSpPr>
          <p:cNvPr id="3" name="Slide Number Placeholder 2">
            <a:extLst>
              <a:ext uri="{FF2B5EF4-FFF2-40B4-BE49-F238E27FC236}">
                <a16:creationId xmlns:a16="http://schemas.microsoft.com/office/drawing/2014/main" id="{4D2732A3-D74B-FF83-499D-974A9468F264}"/>
              </a:ext>
            </a:extLst>
          </p:cNvPr>
          <p:cNvSpPr>
            <a:spLocks noGrp="1"/>
          </p:cNvSpPr>
          <p:nvPr>
            <p:ph type="sldNum" sz="quarter" idx="4"/>
          </p:nvPr>
        </p:nvSpPr>
        <p:spPr/>
        <p:txBody>
          <a:bodyPr/>
          <a:lstStyle/>
          <a:p>
            <a:fld id="{1D93BD3E-1E9A-4970-A6F7-E7AC52762E0C}" type="slidenum">
              <a:rPr lang="en-US" smtClean="0"/>
              <a:pPr/>
              <a:t>3</a:t>
            </a:fld>
            <a:endParaRPr lang="en-US"/>
          </a:p>
        </p:txBody>
      </p:sp>
      <p:pic>
        <p:nvPicPr>
          <p:cNvPr id="7" name="Picture 6">
            <a:extLst>
              <a:ext uri="{FF2B5EF4-FFF2-40B4-BE49-F238E27FC236}">
                <a16:creationId xmlns:a16="http://schemas.microsoft.com/office/drawing/2014/main" id="{6A45E894-AB0A-C1E1-38F4-9E985CDB4617}"/>
              </a:ext>
            </a:extLst>
          </p:cNvPr>
          <p:cNvPicPr>
            <a:picLocks noChangeAspect="1"/>
          </p:cNvPicPr>
          <p:nvPr/>
        </p:nvPicPr>
        <p:blipFill>
          <a:blip r:embed="rId2"/>
          <a:stretch>
            <a:fillRect/>
          </a:stretch>
        </p:blipFill>
        <p:spPr>
          <a:xfrm>
            <a:off x="1811925" y="871182"/>
            <a:ext cx="8568150" cy="5313129"/>
          </a:xfrm>
          <a:prstGeom prst="rect">
            <a:avLst/>
          </a:prstGeom>
        </p:spPr>
      </p:pic>
      <p:sp>
        <p:nvSpPr>
          <p:cNvPr id="4" name="TextBox 3">
            <a:extLst>
              <a:ext uri="{FF2B5EF4-FFF2-40B4-BE49-F238E27FC236}">
                <a16:creationId xmlns:a16="http://schemas.microsoft.com/office/drawing/2014/main" id="{FC100E5D-6D02-A36B-4F6F-E53E5E5272BC}"/>
              </a:ext>
            </a:extLst>
          </p:cNvPr>
          <p:cNvSpPr txBox="1"/>
          <p:nvPr/>
        </p:nvSpPr>
        <p:spPr>
          <a:xfrm>
            <a:off x="330200" y="1854200"/>
            <a:ext cx="2544286" cy="923330"/>
          </a:xfrm>
          <a:prstGeom prst="rect">
            <a:avLst/>
          </a:prstGeom>
          <a:noFill/>
        </p:spPr>
        <p:txBody>
          <a:bodyPr wrap="none" rtlCol="0">
            <a:spAutoFit/>
          </a:bodyPr>
          <a:lstStyle/>
          <a:p>
            <a:r>
              <a:rPr lang="en-US" dirty="0">
                <a:solidFill>
                  <a:srgbClr val="FF0000"/>
                </a:solidFill>
              </a:rPr>
              <a:t>RPA in NOG is Point</a:t>
            </a:r>
          </a:p>
          <a:p>
            <a:r>
              <a:rPr lang="en-US" dirty="0">
                <a:solidFill>
                  <a:srgbClr val="FF0000"/>
                </a:solidFill>
              </a:rPr>
              <a:t>of Interconnection Bus </a:t>
            </a:r>
          </a:p>
          <a:p>
            <a:r>
              <a:rPr lang="en-US" dirty="0">
                <a:solidFill>
                  <a:srgbClr val="FF0000"/>
                </a:solidFill>
              </a:rPr>
              <a:t>(POIB)</a:t>
            </a:r>
          </a:p>
        </p:txBody>
      </p:sp>
      <p:cxnSp>
        <p:nvCxnSpPr>
          <p:cNvPr id="6" name="Straight Arrow Connector 5">
            <a:extLst>
              <a:ext uri="{FF2B5EF4-FFF2-40B4-BE49-F238E27FC236}">
                <a16:creationId xmlns:a16="http://schemas.microsoft.com/office/drawing/2014/main" id="{CF947C43-4C84-9A88-9398-E12874541FFF}"/>
              </a:ext>
            </a:extLst>
          </p:cNvPr>
          <p:cNvCxnSpPr>
            <a:cxnSpLocks/>
          </p:cNvCxnSpPr>
          <p:nvPr/>
        </p:nvCxnSpPr>
        <p:spPr>
          <a:xfrm flipV="1">
            <a:off x="2565400" y="1079500"/>
            <a:ext cx="4483100" cy="10541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7327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1AD7E-C719-1729-53A9-8AF941B11AAD}"/>
              </a:ext>
            </a:extLst>
          </p:cNvPr>
          <p:cNvSpPr>
            <a:spLocks noGrp="1"/>
          </p:cNvSpPr>
          <p:nvPr>
            <p:ph type="title"/>
          </p:nvPr>
        </p:nvSpPr>
        <p:spPr/>
        <p:txBody>
          <a:bodyPr/>
          <a:lstStyle/>
          <a:p>
            <a:r>
              <a:rPr lang="en-US" dirty="0"/>
              <a:t>Protocol 3.15(4)(e)</a:t>
            </a:r>
          </a:p>
        </p:txBody>
      </p:sp>
      <p:sp>
        <p:nvSpPr>
          <p:cNvPr id="3" name="Slide Number Placeholder 2">
            <a:extLst>
              <a:ext uri="{FF2B5EF4-FFF2-40B4-BE49-F238E27FC236}">
                <a16:creationId xmlns:a16="http://schemas.microsoft.com/office/drawing/2014/main" id="{8EC3D68F-E719-63FD-EFA0-96B82F7779AC}"/>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6" name="TextBox 5">
            <a:extLst>
              <a:ext uri="{FF2B5EF4-FFF2-40B4-BE49-F238E27FC236}">
                <a16:creationId xmlns:a16="http://schemas.microsoft.com/office/drawing/2014/main" id="{F54FE5C8-6436-60F9-654D-FE638DE50DA0}"/>
              </a:ext>
            </a:extLst>
          </p:cNvPr>
          <p:cNvSpPr txBox="1"/>
          <p:nvPr/>
        </p:nvSpPr>
        <p:spPr>
          <a:xfrm>
            <a:off x="635000" y="850900"/>
            <a:ext cx="11277600" cy="5663089"/>
          </a:xfrm>
          <a:prstGeom prst="rect">
            <a:avLst/>
          </a:prstGeom>
          <a:noFill/>
        </p:spPr>
        <p:txBody>
          <a:bodyPr wrap="square">
            <a:spAutoFit/>
          </a:bodyPr>
          <a:lstStyle/>
          <a:p>
            <a:pPr marL="457200" marR="0" indent="-457200">
              <a:spcAft>
                <a:spcPts val="1200"/>
              </a:spcAft>
              <a:buNone/>
            </a:pPr>
            <a:r>
              <a:rPr lang="en-US" dirty="0">
                <a:effectLst/>
                <a:latin typeface="Times New Roman" panose="02020603050405020304" pitchFamily="18" charset="0"/>
                <a:ea typeface="Times New Roman" panose="02020603050405020304" pitchFamily="18" charset="0"/>
              </a:rPr>
              <a:t>(4)	Each Generation Resource and ESR required to provide VSS shall comply with the following Reactive Power requirements in Real-Time operations when issued a Voltage Set Point by a TSP or ERCOT:  </a:t>
            </a:r>
          </a:p>
          <a:p>
            <a:pPr marL="914400" indent="-457200">
              <a:spcAft>
                <a:spcPts val="1200"/>
              </a:spcAft>
            </a:pPr>
            <a:r>
              <a:rPr lang="en-US" dirty="0"/>
              <a:t>(e)	</a:t>
            </a:r>
            <a:r>
              <a:rPr lang="en-US" dirty="0">
                <a:latin typeface="Times New Roman" panose="02020603050405020304" pitchFamily="18" charset="0"/>
              </a:rPr>
              <a:t>For Generation Resources, the Reactive Power capability shall be available at all MW output levels and may be met through a combination of the Generation Resource’s Corrected Unit Reactive Limit (CURL), which is the generating unit’s dynamic leading and lagging operating capability, and/or dynamic </a:t>
            </a:r>
            <a:r>
              <a:rPr lang="en-US" dirty="0" err="1">
                <a:latin typeface="Times New Roman" panose="02020603050405020304" pitchFamily="18" charset="0"/>
              </a:rPr>
              <a:t>VAr</a:t>
            </a:r>
            <a:r>
              <a:rPr lang="en-US" dirty="0">
                <a:latin typeface="Times New Roman" panose="02020603050405020304" pitchFamily="18" charset="0"/>
              </a:rPr>
              <a:t>-capable devices.  This Reactive Power profile is depicted graphically as a rectangle.  </a:t>
            </a:r>
            <a:r>
              <a:rPr lang="en-US" dirty="0">
                <a:highlight>
                  <a:srgbClr val="8DC3E5"/>
                </a:highlight>
                <a:latin typeface="Times New Roman" panose="02020603050405020304" pitchFamily="18" charset="0"/>
              </a:rPr>
              <a:t>For Intermittent Renewable Resources (IRRs), the Reactive Power requirements shall be available at all MW output levels at or above 10% of the IRR’s nameplate capacity.</a:t>
            </a:r>
            <a:r>
              <a:rPr lang="en-US" dirty="0">
                <a:latin typeface="Times New Roman" panose="02020603050405020304" pitchFamily="18" charset="0"/>
              </a:rPr>
              <a:t>  When an </a:t>
            </a:r>
            <a:r>
              <a:rPr lang="en-US" dirty="0">
                <a:highlight>
                  <a:srgbClr val="8DC3E5"/>
                </a:highlight>
                <a:latin typeface="Times New Roman" panose="02020603050405020304" pitchFamily="18" charset="0"/>
              </a:rPr>
              <a:t>IRR is operating below 10%</a:t>
            </a:r>
            <a:r>
              <a:rPr lang="en-US" dirty="0">
                <a:latin typeface="Times New Roman" panose="02020603050405020304" pitchFamily="18" charset="0"/>
              </a:rPr>
              <a:t> of its nameplate capacity and is unable to support voltage at the POIB, ERCOT, the interconnecting TSP, or that TSP’s agent </a:t>
            </a:r>
            <a:r>
              <a:rPr lang="en-US" dirty="0">
                <a:highlight>
                  <a:srgbClr val="8DC3E5"/>
                </a:highlight>
                <a:latin typeface="Times New Roman" panose="02020603050405020304" pitchFamily="18" charset="0"/>
              </a:rPr>
              <a:t>may require an IRR to disconnect from the ERCOT System for purposes of maintaining reliability.  </a:t>
            </a:r>
            <a:r>
              <a:rPr lang="en-US" dirty="0">
                <a:latin typeface="Times New Roman" panose="02020603050405020304" pitchFamily="18" charset="0"/>
              </a:rPr>
              <a:t>For ESRs, the Reactive Power capability shall be available at all MW levels, when charging or discharging, and may be met through a combination of the ESR’s CURL, and/or dynamic </a:t>
            </a:r>
            <a:r>
              <a:rPr lang="en-US" dirty="0" err="1">
                <a:latin typeface="Times New Roman" panose="02020603050405020304" pitchFamily="18" charset="0"/>
              </a:rPr>
              <a:t>VAr</a:t>
            </a:r>
            <a:r>
              <a:rPr lang="en-US" dirty="0">
                <a:latin typeface="Times New Roman" panose="02020603050405020304" pitchFamily="18" charset="0"/>
              </a:rPr>
              <a:t>-capable devices.  For any ESR that achieved Initial Synchronization before December 16, 2019, the requirement to have Reactive Power capability when charging does not apply if the Resource Entity for the ESR has submitted a notarized attestation to ERCOT stating that, since the date of Initial Synchronization, the ESR has been unable to comply with this requirement without physical or software changes/modifications, and ERCOT has provided written confirmation of the exemption to the Resource Entity.  The exemption shall apply only to the extent of the ESR’s inability to comply with the requirement when the ESR is charging;</a:t>
            </a:r>
          </a:p>
          <a:p>
            <a:pPr marL="457200" marR="0" indent="-457200">
              <a:spcAft>
                <a:spcPts val="1200"/>
              </a:spcAft>
              <a:buNone/>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39318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17C90-CE92-EAAF-906A-95DDF563D06D}"/>
              </a:ext>
            </a:extLst>
          </p:cNvPr>
          <p:cNvSpPr>
            <a:spLocks noGrp="1"/>
          </p:cNvSpPr>
          <p:nvPr>
            <p:ph type="title"/>
          </p:nvPr>
        </p:nvSpPr>
        <p:spPr/>
        <p:txBody>
          <a:bodyPr/>
          <a:lstStyle/>
          <a:p>
            <a:r>
              <a:rPr lang="en-US" dirty="0"/>
              <a:t>Protocol 3.15.3 – NPRR1138</a:t>
            </a:r>
          </a:p>
        </p:txBody>
      </p:sp>
      <p:sp>
        <p:nvSpPr>
          <p:cNvPr id="3" name="Slide Number Placeholder 2">
            <a:extLst>
              <a:ext uri="{FF2B5EF4-FFF2-40B4-BE49-F238E27FC236}">
                <a16:creationId xmlns:a16="http://schemas.microsoft.com/office/drawing/2014/main" id="{8C0026A0-69A0-A41B-B0D4-FDB035758823}"/>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4" name="TextBox 3">
            <a:extLst>
              <a:ext uri="{FF2B5EF4-FFF2-40B4-BE49-F238E27FC236}">
                <a16:creationId xmlns:a16="http://schemas.microsoft.com/office/drawing/2014/main" id="{2A7A57FB-BF22-1285-DF7D-106919DFE408}"/>
              </a:ext>
            </a:extLst>
          </p:cNvPr>
          <p:cNvSpPr txBox="1"/>
          <p:nvPr/>
        </p:nvSpPr>
        <p:spPr>
          <a:xfrm>
            <a:off x="508000" y="1021160"/>
            <a:ext cx="11277600" cy="5539978"/>
          </a:xfrm>
          <a:prstGeom prst="rect">
            <a:avLst/>
          </a:prstGeom>
          <a:noFill/>
        </p:spPr>
        <p:txBody>
          <a:bodyPr wrap="square" rtlCol="0">
            <a:spAutoFit/>
          </a:bodyPr>
          <a:lstStyle/>
          <a:p>
            <a:endParaRPr lang="en-US" sz="1600" strike="sngStrike" dirty="0">
              <a:solidFill>
                <a:srgbClr val="FF0000"/>
              </a:solidFill>
            </a:endParaRPr>
          </a:p>
          <a:p>
            <a:r>
              <a:rPr lang="en-US" sz="1600" dirty="0"/>
              <a:t>(11)	The Resource Entity for an IRR synchronized to the ERCOT System that is </a:t>
            </a:r>
            <a:r>
              <a:rPr lang="en-US" sz="1600" dirty="0">
                <a:highlight>
                  <a:srgbClr val="8DC3E5"/>
                </a:highlight>
              </a:rPr>
              <a:t>capable of providing any net </a:t>
            </a:r>
            <a:r>
              <a:rPr lang="en-US" sz="1600" dirty="0"/>
              <a:t>	</a:t>
            </a:r>
            <a:r>
              <a:rPr lang="en-US" sz="1600" dirty="0">
                <a:highlight>
                  <a:srgbClr val="8DC3E5"/>
                </a:highlight>
              </a:rPr>
              <a:t>Reactive Power when not producing real power shall</a:t>
            </a:r>
            <a:r>
              <a:rPr lang="en-US" sz="1600" dirty="0"/>
              <a:t>:</a:t>
            </a:r>
          </a:p>
          <a:p>
            <a:r>
              <a:rPr lang="en-US" sz="1600" dirty="0"/>
              <a:t>	(a)	Provide stable Reactive Power output at all MW levels at which the IRR has Reactive 				Power capability; </a:t>
            </a:r>
          </a:p>
          <a:p>
            <a:r>
              <a:rPr lang="en-US" sz="1600" dirty="0"/>
              <a:t>	(b)	When capable of providing real power, set the IRR LSL to 0 MW or the lowest MW level, 				not to exceed 1 MW, at which the IRR can provide stable Reactive Power after appropriate 				tuning of settings;</a:t>
            </a:r>
          </a:p>
          <a:p>
            <a:r>
              <a:rPr lang="en-US" sz="1600" dirty="0"/>
              <a:t>	(c)	Ensure the lowest MW point on the submitted reactive capability curve accurately reflects 				the IRR’s MVAr leading and lagging reactive capability when not producing real power; </a:t>
            </a:r>
          </a:p>
          <a:p>
            <a:r>
              <a:rPr lang="en-US" sz="1600" dirty="0"/>
              <a:t>	(d)       	Ensure the second-lowest MW point on the submitted reactive capability curve accurately 				reflects the IRR’s leading and lagging reactive capability at its LSL when the LSL is not 0 				MW;</a:t>
            </a:r>
          </a:p>
          <a:p>
            <a:r>
              <a:rPr lang="en-US" sz="1600" dirty="0"/>
              <a:t>	(e)	Send to ERCOT, via telemetry, an AVR status of “On” when the IRR is synchronized to the 				ERCOT System, not producing real power, and reactive control is working properly; and</a:t>
            </a:r>
          </a:p>
          <a:p>
            <a:r>
              <a:rPr lang="en-US" sz="1600" dirty="0"/>
              <a:t>	(f)	Meet the requirements in paragraphs (2), (4), (5), and (7) above when the IRR is 					synchronized to the ERCOT System and not producing real power.</a:t>
            </a:r>
          </a:p>
          <a:p>
            <a:endParaRPr lang="en-US" sz="1600" dirty="0"/>
          </a:p>
          <a:p>
            <a:r>
              <a:rPr lang="en-US" sz="1600" dirty="0"/>
              <a:t>(12)	The Resource Entity for an IRR that is capable of providing any net Reactive Power when not producing real 	power </a:t>
            </a:r>
            <a:r>
              <a:rPr lang="en-US" sz="1600" dirty="0">
                <a:highlight>
                  <a:srgbClr val="8DC3E5"/>
                </a:highlight>
              </a:rPr>
              <a:t>may physically desynchronize its inverters from the ERCOT System instead of providing Reactive Power </a:t>
            </a:r>
            <a:r>
              <a:rPr lang="en-US" sz="1600" dirty="0"/>
              <a:t>	</a:t>
            </a:r>
            <a:r>
              <a:rPr lang="en-US" sz="1600" dirty="0">
                <a:highlight>
                  <a:srgbClr val="8DC3E5"/>
                </a:highlight>
              </a:rPr>
              <a:t>when not producing real power.</a:t>
            </a:r>
          </a:p>
          <a:p>
            <a:endParaRPr lang="en-US" dirty="0"/>
          </a:p>
        </p:txBody>
      </p:sp>
    </p:spTree>
    <p:extLst>
      <p:ext uri="{BB962C8B-B14F-4D97-AF65-F5344CB8AC3E}">
        <p14:creationId xmlns:p14="http://schemas.microsoft.com/office/powerpoint/2010/main" val="2201459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CEA1A-B1E3-C8ED-5498-4CA5A7A7C044}"/>
              </a:ext>
            </a:extLst>
          </p:cNvPr>
          <p:cNvSpPr>
            <a:spLocks noGrp="1"/>
          </p:cNvSpPr>
          <p:nvPr>
            <p:ph type="title"/>
          </p:nvPr>
        </p:nvSpPr>
        <p:spPr/>
        <p:txBody>
          <a:bodyPr/>
          <a:lstStyle/>
          <a:p>
            <a:r>
              <a:rPr lang="en-US" dirty="0"/>
              <a:t>Summary Reactive Capability Requirements</a:t>
            </a:r>
          </a:p>
        </p:txBody>
      </p:sp>
      <p:sp>
        <p:nvSpPr>
          <p:cNvPr id="3" name="Slide Number Placeholder 2">
            <a:extLst>
              <a:ext uri="{FF2B5EF4-FFF2-40B4-BE49-F238E27FC236}">
                <a16:creationId xmlns:a16="http://schemas.microsoft.com/office/drawing/2014/main" id="{4445AB7D-D9EB-6706-A70B-CD6014ACF0D2}"/>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8" name="TextBox 7">
            <a:extLst>
              <a:ext uri="{FF2B5EF4-FFF2-40B4-BE49-F238E27FC236}">
                <a16:creationId xmlns:a16="http://schemas.microsoft.com/office/drawing/2014/main" id="{5A8EEA63-0066-6FA1-9734-FF9B00618108}"/>
              </a:ext>
            </a:extLst>
          </p:cNvPr>
          <p:cNvSpPr txBox="1"/>
          <p:nvPr/>
        </p:nvSpPr>
        <p:spPr>
          <a:xfrm>
            <a:off x="4980451" y="666764"/>
            <a:ext cx="7126336" cy="5432256"/>
          </a:xfrm>
          <a:prstGeom prst="rect">
            <a:avLst/>
          </a:prstGeom>
          <a:noFill/>
        </p:spPr>
        <p:txBody>
          <a:bodyPr wrap="square">
            <a:spAutoFit/>
          </a:bodyPr>
          <a:lstStyle/>
          <a:p>
            <a:pPr marL="285750" lvl="0" indent="-285750">
              <a:buFont typeface="Wingdings" panose="05000000000000000000" pitchFamily="2" charset="2"/>
              <a:buChar char="§"/>
            </a:pPr>
            <a:r>
              <a:rPr lang="en-US" sz="1600" dirty="0">
                <a:solidFill>
                  <a:schemeClr val="tx2"/>
                </a:solidFill>
              </a:rPr>
              <a:t>SGIA before 8/1/24: Meet reactive requirements in NP § 3.15(4) for MW &gt;10% and NP § 3.15.3(10)(11) &amp; (12) for &lt;10% (per NPPR1138)</a:t>
            </a:r>
          </a:p>
          <a:p>
            <a:pPr marL="285750" lvl="0" indent="-285750">
              <a:buFont typeface="Arial" panose="020B0604020202020204" pitchFamily="34" charset="0"/>
              <a:buChar char="•"/>
            </a:pPr>
            <a:endParaRPr lang="en-US" sz="700" dirty="0">
              <a:solidFill>
                <a:schemeClr val="tx2"/>
              </a:solidFill>
            </a:endParaRPr>
          </a:p>
          <a:p>
            <a:pPr marL="742950" lvl="1" indent="-285750">
              <a:buFont typeface="Arial" panose="020B0604020202020204" pitchFamily="34" charset="0"/>
              <a:buChar char="•"/>
            </a:pPr>
            <a:r>
              <a:rPr lang="en-US" sz="1600" dirty="0">
                <a:solidFill>
                  <a:schemeClr val="tx2"/>
                </a:solidFill>
              </a:rPr>
              <a:t>Reactive Power requirements available at all MW output levels at or above 10% (NP § 3.15(4)(e))</a:t>
            </a:r>
          </a:p>
          <a:p>
            <a:pPr marL="742950" lvl="1" indent="-285750">
              <a:buFont typeface="Arial" panose="020B0604020202020204" pitchFamily="34" charset="0"/>
              <a:buChar char="•"/>
            </a:pPr>
            <a:endParaRPr lang="en-US" sz="700" dirty="0">
              <a:solidFill>
                <a:schemeClr val="tx2"/>
              </a:solidFill>
            </a:endParaRPr>
          </a:p>
          <a:p>
            <a:pPr marL="742950" lvl="1" indent="-285750">
              <a:buFont typeface="Arial" panose="020B0604020202020204" pitchFamily="34" charset="0"/>
              <a:buChar char="•"/>
            </a:pPr>
            <a:r>
              <a:rPr lang="en-US" sz="1600" dirty="0">
                <a:solidFill>
                  <a:schemeClr val="tx2"/>
                </a:solidFill>
              </a:rPr>
              <a:t>Protocols silent for IRR operating at &lt;10%</a:t>
            </a:r>
          </a:p>
          <a:p>
            <a:pPr marL="742950" lvl="1" indent="-285750">
              <a:buFont typeface="Arial" panose="020B0604020202020204" pitchFamily="34" charset="0"/>
              <a:buChar char="•"/>
            </a:pPr>
            <a:endParaRPr lang="en-US" sz="800" dirty="0">
              <a:solidFill>
                <a:schemeClr val="tx2"/>
              </a:solidFill>
            </a:endParaRPr>
          </a:p>
          <a:p>
            <a:pPr marL="742950" lvl="1" indent="-285750">
              <a:buFont typeface="Arial" panose="020B0604020202020204" pitchFamily="34" charset="0"/>
              <a:buChar char="•"/>
            </a:pPr>
            <a:r>
              <a:rPr lang="en-US" sz="1600" dirty="0">
                <a:solidFill>
                  <a:schemeClr val="tx2"/>
                </a:solidFill>
              </a:rPr>
              <a:t>When &lt; 10% and unable to support voltage, may require IRR to disconnect</a:t>
            </a:r>
          </a:p>
          <a:p>
            <a:pPr marL="742950" lvl="1" indent="-285750">
              <a:buFont typeface="Arial" panose="020B0604020202020204" pitchFamily="34" charset="0"/>
              <a:buChar char="•"/>
            </a:pPr>
            <a:endParaRPr lang="en-US" sz="700" dirty="0">
              <a:solidFill>
                <a:schemeClr val="tx2"/>
              </a:solidFill>
            </a:endParaRPr>
          </a:p>
          <a:p>
            <a:pPr marL="742950" lvl="1" indent="-285750">
              <a:buFont typeface="Arial" panose="020B0604020202020204" pitchFamily="34" charset="0"/>
              <a:buChar char="•"/>
            </a:pPr>
            <a:r>
              <a:rPr lang="en-US" sz="1600" dirty="0">
                <a:solidFill>
                  <a:schemeClr val="tx2"/>
                </a:solidFill>
              </a:rPr>
              <a:t>Repowers to meet Section 5 of IEEE 2800 (with some exceptions)</a:t>
            </a:r>
          </a:p>
          <a:p>
            <a:pPr lvl="1"/>
            <a:endParaRPr lang="en-US" sz="900" dirty="0">
              <a:solidFill>
                <a:schemeClr val="tx2"/>
              </a:solidFill>
            </a:endParaRPr>
          </a:p>
          <a:p>
            <a:pPr marL="285750" lvl="0" indent="-285750">
              <a:buFont typeface="Wingdings" panose="05000000000000000000" pitchFamily="2" charset="2"/>
              <a:buChar char="§"/>
            </a:pPr>
            <a:r>
              <a:rPr lang="en-US" sz="1600" dirty="0">
                <a:solidFill>
                  <a:schemeClr val="tx2"/>
                </a:solidFill>
              </a:rPr>
              <a:t>SGIA </a:t>
            </a:r>
            <a:r>
              <a:rPr lang="en-US" sz="1600" i="1" dirty="0">
                <a:solidFill>
                  <a:schemeClr val="tx2"/>
                </a:solidFill>
              </a:rPr>
              <a:t>after</a:t>
            </a:r>
            <a:r>
              <a:rPr lang="en-US" sz="1600" dirty="0">
                <a:solidFill>
                  <a:schemeClr val="tx2"/>
                </a:solidFill>
              </a:rPr>
              <a:t> 8/1/24: Output &lt;10%, Protocols are silent on reactive capability requirements for IRRs therefore NOG 2.9.1 applies and requires meeting Section 5 of IEEE2800. 0MW – 100%.</a:t>
            </a:r>
          </a:p>
          <a:p>
            <a:pPr marL="285750" lvl="0" indent="-285750">
              <a:buFont typeface="Arial" panose="020B0604020202020204" pitchFamily="34" charset="0"/>
              <a:buChar char="•"/>
            </a:pPr>
            <a:endParaRPr lang="en-US" sz="700" dirty="0">
              <a:solidFill>
                <a:schemeClr val="tx2"/>
              </a:solidFill>
            </a:endParaRPr>
          </a:p>
          <a:p>
            <a:pPr marL="742950" lvl="1" indent="-285750">
              <a:buFont typeface="Arial" panose="020B0604020202020204" pitchFamily="34" charset="0"/>
              <a:buChar char="•"/>
            </a:pPr>
            <a:r>
              <a:rPr lang="en-US" sz="1600" dirty="0">
                <a:solidFill>
                  <a:schemeClr val="tx2"/>
                </a:solidFill>
              </a:rPr>
              <a:t>Protocol 3.15 and IEEE 2800 Section 5 are consistent</a:t>
            </a:r>
            <a:endParaRPr lang="en-US" sz="700" dirty="0">
              <a:solidFill>
                <a:schemeClr val="tx2"/>
              </a:solidFill>
            </a:endParaRPr>
          </a:p>
          <a:p>
            <a:pPr marL="742950" lvl="1" indent="-285750">
              <a:buFont typeface="Arial" panose="020B0604020202020204" pitchFamily="34" charset="0"/>
              <a:buChar char="•"/>
            </a:pPr>
            <a:r>
              <a:rPr lang="en-US" sz="1600" dirty="0">
                <a:solidFill>
                  <a:schemeClr val="tx2"/>
                </a:solidFill>
              </a:rPr>
              <a:t>At 0 MW, IRR must have reactive capability, but NP § 3.15.3(12) allows IRR to desynchronize at 0 MW (NPRR1138):</a:t>
            </a:r>
          </a:p>
          <a:p>
            <a:pPr marL="1200150" lvl="2" indent="-285750">
              <a:buFont typeface="Arial" panose="020B0604020202020204" pitchFamily="34" charset="0"/>
              <a:buChar char="•"/>
            </a:pPr>
            <a:r>
              <a:rPr lang="en-US" sz="1600" dirty="0">
                <a:solidFill>
                  <a:schemeClr val="tx2"/>
                </a:solidFill>
              </a:rPr>
              <a:t>RE for an IRR that is capable of providing any net Reactive Power when not producing real power may physically desynchronize its inverters from the ERCOT System instead of providing Reactive Power when not producing real power.</a:t>
            </a:r>
          </a:p>
          <a:p>
            <a:pPr marL="742950" lvl="1" indent="-285750">
              <a:buFont typeface="Courier New" panose="02070309020205020404" pitchFamily="49" charset="0"/>
              <a:buChar char="o"/>
            </a:pPr>
            <a:endParaRPr lang="en-US" sz="1400" dirty="0"/>
          </a:p>
        </p:txBody>
      </p:sp>
      <p:pic>
        <p:nvPicPr>
          <p:cNvPr id="10" name="Picture 9">
            <a:extLst>
              <a:ext uri="{FF2B5EF4-FFF2-40B4-BE49-F238E27FC236}">
                <a16:creationId xmlns:a16="http://schemas.microsoft.com/office/drawing/2014/main" id="{DC120A17-575F-04BF-C315-943DF848EDBD}"/>
              </a:ext>
            </a:extLst>
          </p:cNvPr>
          <p:cNvPicPr>
            <a:picLocks noChangeAspect="1"/>
          </p:cNvPicPr>
          <p:nvPr/>
        </p:nvPicPr>
        <p:blipFill>
          <a:blip r:embed="rId2"/>
          <a:stretch>
            <a:fillRect/>
          </a:stretch>
        </p:blipFill>
        <p:spPr>
          <a:xfrm>
            <a:off x="85213" y="965901"/>
            <a:ext cx="4933243" cy="5225335"/>
          </a:xfrm>
          <a:prstGeom prst="rect">
            <a:avLst/>
          </a:prstGeom>
        </p:spPr>
      </p:pic>
    </p:spTree>
    <p:extLst>
      <p:ext uri="{BB962C8B-B14F-4D97-AF65-F5344CB8AC3E}">
        <p14:creationId xmlns:p14="http://schemas.microsoft.com/office/powerpoint/2010/main" val="1233683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5B8A6-B28A-7E3D-CE67-EEBADF5DF02E}"/>
              </a:ext>
            </a:extLst>
          </p:cNvPr>
          <p:cNvSpPr>
            <a:spLocks noGrp="1"/>
          </p:cNvSpPr>
          <p:nvPr>
            <p:ph type="title"/>
          </p:nvPr>
        </p:nvSpPr>
        <p:spPr/>
        <p:txBody>
          <a:bodyPr/>
          <a:lstStyle/>
          <a:p>
            <a:r>
              <a:rPr lang="en-US" dirty="0"/>
              <a:t>ERCOT – Next Steps</a:t>
            </a:r>
          </a:p>
        </p:txBody>
      </p:sp>
      <p:sp>
        <p:nvSpPr>
          <p:cNvPr id="3" name="Slide Number Placeholder 2">
            <a:extLst>
              <a:ext uri="{FF2B5EF4-FFF2-40B4-BE49-F238E27FC236}">
                <a16:creationId xmlns:a16="http://schemas.microsoft.com/office/drawing/2014/main" id="{556C2584-E370-3D42-0A3A-A6915EAB2FE1}"/>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4" name="TextBox 3">
            <a:extLst>
              <a:ext uri="{FF2B5EF4-FFF2-40B4-BE49-F238E27FC236}">
                <a16:creationId xmlns:a16="http://schemas.microsoft.com/office/drawing/2014/main" id="{70D2AAED-0540-0499-E5C6-5E7C15424620}"/>
              </a:ext>
            </a:extLst>
          </p:cNvPr>
          <p:cNvSpPr txBox="1"/>
          <p:nvPr/>
        </p:nvSpPr>
        <p:spPr>
          <a:xfrm>
            <a:off x="508000" y="1219200"/>
            <a:ext cx="10223500" cy="984885"/>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tx2"/>
                </a:solidFill>
              </a:rPr>
              <a:t>Propose an NPRR and NOGRR to clarify the reactive requirements and move reactive requirements from Operating Guides to NP § 3.15 in the near future</a:t>
            </a:r>
            <a:endParaRPr lang="en-US" dirty="0">
              <a:solidFill>
                <a:schemeClr val="tx2"/>
              </a:solidFill>
            </a:endParaRPr>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758986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86230-D637-25D2-1DA6-75425726938E}"/>
              </a:ext>
            </a:extLst>
          </p:cNvPr>
          <p:cNvSpPr>
            <a:spLocks noGrp="1"/>
          </p:cNvSpPr>
          <p:nvPr>
            <p:ph type="ctrTitle"/>
          </p:nvPr>
        </p:nvSpPr>
        <p:spPr/>
        <p:txBody>
          <a:bodyPr/>
          <a:lstStyle/>
          <a:p>
            <a:r>
              <a:rPr lang="en-US" dirty="0"/>
              <a:t>Questions</a:t>
            </a:r>
          </a:p>
        </p:txBody>
      </p:sp>
      <p:sp>
        <p:nvSpPr>
          <p:cNvPr id="3" name="Slide Number Placeholder 2">
            <a:extLst>
              <a:ext uri="{FF2B5EF4-FFF2-40B4-BE49-F238E27FC236}">
                <a16:creationId xmlns:a16="http://schemas.microsoft.com/office/drawing/2014/main" id="{C1CE3056-3B5F-D1B9-306F-38F1B378AAF9}"/>
              </a:ext>
            </a:extLst>
          </p:cNvPr>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3843207112"/>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0f6bd377a20fd807022af7c242a5f6d1">
  <xsd:schema xmlns:xsd="http://www.w3.org/2001/XMLSchema" xmlns:xs="http://www.w3.org/2001/XMLSchema" xmlns:p="http://schemas.microsoft.com/office/2006/metadata/properties" xmlns:ns2="3c917f14-8d40-4289-92aa-fd10f73581c9" targetNamespace="http://schemas.microsoft.com/office/2006/metadata/properties" ma:root="true" ma:fieldsID="3cd54cdcc8ce6596be0db7cc58664dce"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3c917f14-8d40-4289-92aa-fd10f73581c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03371E9-E5FE-4CE0-995D-2FAC14F9867D}">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10573</TotalTime>
  <Words>1105</Words>
  <Application>Microsoft Office PowerPoint</Application>
  <PresentationFormat>Widescreen</PresentationFormat>
  <Paragraphs>50</Paragraphs>
  <Slides>8</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vt:i4>
      </vt:variant>
    </vt:vector>
  </HeadingPairs>
  <TitlesOfParts>
    <vt:vector size="16" baseType="lpstr">
      <vt:lpstr>Arial</vt:lpstr>
      <vt:lpstr>Calibri</vt:lpstr>
      <vt:lpstr>Courier New</vt:lpstr>
      <vt:lpstr>Times New Roman</vt:lpstr>
      <vt:lpstr>Wingdings</vt:lpstr>
      <vt:lpstr>1_Custom Design</vt:lpstr>
      <vt:lpstr>Horizontal Theme</vt:lpstr>
      <vt:lpstr>Vertical Theme</vt:lpstr>
      <vt:lpstr>PowerPoint Presentation</vt:lpstr>
      <vt:lpstr>ERCOT Operating Guide 2.9.1</vt:lpstr>
      <vt:lpstr>IEEE 2800-2022 Section 5: Reactive power Capability</vt:lpstr>
      <vt:lpstr>Protocol 3.15(4)(e)</vt:lpstr>
      <vt:lpstr>Protocol 3.15.3 – NPRR1138</vt:lpstr>
      <vt:lpstr>Summary Reactive Capability Requirements</vt:lpstr>
      <vt:lpstr>ERCOT – Next Steps</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Garcia, Freddy</cp:lastModifiedBy>
  <cp:revision>74</cp:revision>
  <cp:lastPrinted>2017-10-10T21:31:05Z</cp:lastPrinted>
  <dcterms:created xsi:type="dcterms:W3CDTF">2016-01-21T15:20:31Z</dcterms:created>
  <dcterms:modified xsi:type="dcterms:W3CDTF">2025-09-08T22:02:09Z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SIP_Label_7084cbda-52b8-46fb-a7b7-cb5bd465ed85_Enabled">
    <vt:lpwstr>true</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2010146c-0011-47e0-87c0-aaebb2024fc3</vt:lpwstr>
  </property>
  <property fmtid="{D5CDD505-2E9C-101B-9397-08002B2CF9AE}" pid="8" name="MSIP_Label_7084cbda-52b8-46fb-a7b7-cb5bd465ed85_ContentBits">
    <vt:lpwstr>0</vt:lpwstr>
  </property>
  <property fmtid="{D5CDD505-2E9C-101B-9397-08002B2CF9AE}" pid="9" name="Order">
    <vt:r8>2600</vt:r8>
  </property>
  <property fmtid="{D5CDD505-2E9C-101B-9397-08002B2CF9AE}" pid="10" name="xd_Signature">
    <vt:bool>false</vt:bool>
  </property>
  <property fmtid="{D5CDD505-2E9C-101B-9397-08002B2CF9AE}" pid="11" name="xd_ProgID">
    <vt:lpwstr/>
  </property>
  <property fmtid="{D5CDD505-2E9C-101B-9397-08002B2CF9AE}" pid="12" name="Audience">
    <vt:lpwstr>Public</vt:lpwstr>
  </property>
  <property fmtid="{D5CDD505-2E9C-101B-9397-08002B2CF9AE}" pid="13" name="ComplianceAssetId">
    <vt:lpwstr/>
  </property>
  <property fmtid="{D5CDD505-2E9C-101B-9397-08002B2CF9AE}" pid="14" name="TemplateUrl">
    <vt:lpwstr/>
  </property>
  <property fmtid="{D5CDD505-2E9C-101B-9397-08002B2CF9AE}" pid="15" name="Dimensions">
    <vt:lpwstr>Default Width</vt:lpwstr>
  </property>
  <property fmtid="{D5CDD505-2E9C-101B-9397-08002B2CF9AE}" pid="16" name="_ExtendedDescription">
    <vt:lpwstr/>
  </property>
  <property fmtid="{D5CDD505-2E9C-101B-9397-08002B2CF9AE}" pid="17" name="TriggerFlowInfo">
    <vt:lpwstr/>
  </property>
  <property fmtid="{D5CDD505-2E9C-101B-9397-08002B2CF9AE}" pid="18" name="MSIP_Label_7084cbda-52b8-46fb-a7b7-cb5bd465ed85_Tag">
    <vt:lpwstr>10, 3, 0, 2</vt:lpwstr>
  </property>
  <property fmtid="{D5CDD505-2E9C-101B-9397-08002B2CF9AE}" pid="19" name="MSIP_Label_7084cbda-52b8-46fb-a7b7-cb5bd465ed85_SetDate">
    <vt:lpwstr>2025-06-12T21:07:48Z</vt:lpwstr>
  </property>
</Properties>
</file>