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4"/>
  </p:sldMasterIdLst>
  <p:notesMasterIdLst>
    <p:notesMasterId r:id="rId9"/>
  </p:notesMasterIdLst>
  <p:sldIdLst>
    <p:sldId id="256" r:id="rId5"/>
    <p:sldId id="285" r:id="rId6"/>
    <p:sldId id="287" r:id="rId7"/>
    <p:sldId id="29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94EBBB-84A7-478C-80B2-2AF88F576051}" v="6" dt="2025-09-09T12:26:07.2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87310" autoAdjust="0"/>
  </p:normalViewPr>
  <p:slideViewPr>
    <p:cSldViewPr snapToGrid="0">
      <p:cViewPr varScale="1">
        <p:scale>
          <a:sx n="72" d="100"/>
          <a:sy n="72" d="100"/>
        </p:scale>
        <p:origin x="4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o, Chenyan" userId="c92a7c72-a4d5-4d57-9ea3-e882fbd95b04" providerId="ADAL" clId="{6C94EBBB-84A7-478C-80B2-2AF88F576051}"/>
    <pc:docChg chg="custSel addSld delSld modSld">
      <pc:chgData name="Guo, Chenyan" userId="c92a7c72-a4d5-4d57-9ea3-e882fbd95b04" providerId="ADAL" clId="{6C94EBBB-84A7-478C-80B2-2AF88F576051}" dt="2025-09-09T12:40:18.304" v="2410" actId="20577"/>
      <pc:docMkLst>
        <pc:docMk/>
      </pc:docMkLst>
      <pc:sldChg chg="modSp mod">
        <pc:chgData name="Guo, Chenyan" userId="c92a7c72-a4d5-4d57-9ea3-e882fbd95b04" providerId="ADAL" clId="{6C94EBBB-84A7-478C-80B2-2AF88F576051}" dt="2025-09-09T11:45:11.573" v="14" actId="20577"/>
        <pc:sldMkLst>
          <pc:docMk/>
          <pc:sldMk cId="161441392" sldId="256"/>
        </pc:sldMkLst>
        <pc:spChg chg="mod">
          <ac:chgData name="Guo, Chenyan" userId="c92a7c72-a4d5-4d57-9ea3-e882fbd95b04" providerId="ADAL" clId="{6C94EBBB-84A7-478C-80B2-2AF88F576051}" dt="2025-09-09T11:45:02.072" v="2" actId="20577"/>
          <ac:spMkLst>
            <pc:docMk/>
            <pc:sldMk cId="161441392" sldId="256"/>
            <ac:spMk id="2" creationId="{0E780425-BFA3-4F76-A3D7-DC99BE53D0EC}"/>
          </ac:spMkLst>
        </pc:spChg>
        <pc:spChg chg="mod">
          <ac:chgData name="Guo, Chenyan" userId="c92a7c72-a4d5-4d57-9ea3-e882fbd95b04" providerId="ADAL" clId="{6C94EBBB-84A7-478C-80B2-2AF88F576051}" dt="2025-09-09T11:45:11.573" v="14" actId="20577"/>
          <ac:spMkLst>
            <pc:docMk/>
            <pc:sldMk cId="161441392" sldId="256"/>
            <ac:spMk id="3" creationId="{A4E42BE5-C11C-48C6-B3FE-69A55D3E592E}"/>
          </ac:spMkLst>
        </pc:spChg>
      </pc:sldChg>
      <pc:sldChg chg="modSp mod">
        <pc:chgData name="Guo, Chenyan" userId="c92a7c72-a4d5-4d57-9ea3-e882fbd95b04" providerId="ADAL" clId="{6C94EBBB-84A7-478C-80B2-2AF88F576051}" dt="2025-09-09T12:07:56.500" v="1591" actId="1076"/>
        <pc:sldMkLst>
          <pc:docMk/>
          <pc:sldMk cId="2525307828" sldId="285"/>
        </pc:sldMkLst>
        <pc:spChg chg="mod">
          <ac:chgData name="Guo, Chenyan" userId="c92a7c72-a4d5-4d57-9ea3-e882fbd95b04" providerId="ADAL" clId="{6C94EBBB-84A7-478C-80B2-2AF88F576051}" dt="2025-09-09T12:07:56.500" v="1591" actId="1076"/>
          <ac:spMkLst>
            <pc:docMk/>
            <pc:sldMk cId="2525307828" sldId="285"/>
            <ac:spMk id="2" creationId="{8249CD09-6333-0053-523C-A8DAF6DA5F08}"/>
          </ac:spMkLst>
        </pc:spChg>
        <pc:spChg chg="mod">
          <ac:chgData name="Guo, Chenyan" userId="c92a7c72-a4d5-4d57-9ea3-e882fbd95b04" providerId="ADAL" clId="{6C94EBBB-84A7-478C-80B2-2AF88F576051}" dt="2025-09-09T12:07:34.884" v="1588" actId="1076"/>
          <ac:spMkLst>
            <pc:docMk/>
            <pc:sldMk cId="2525307828" sldId="285"/>
            <ac:spMk id="3" creationId="{8A7312A9-53C1-D5A9-F554-1DB3ACAC44B7}"/>
          </ac:spMkLst>
        </pc:spChg>
      </pc:sldChg>
      <pc:sldChg chg="modSp mod">
        <pc:chgData name="Guo, Chenyan" userId="c92a7c72-a4d5-4d57-9ea3-e882fbd95b04" providerId="ADAL" clId="{6C94EBBB-84A7-478C-80B2-2AF88F576051}" dt="2025-09-09T12:25:43.273" v="1817" actId="20577"/>
        <pc:sldMkLst>
          <pc:docMk/>
          <pc:sldMk cId="904701614" sldId="287"/>
        </pc:sldMkLst>
        <pc:spChg chg="mod">
          <ac:chgData name="Guo, Chenyan" userId="c92a7c72-a4d5-4d57-9ea3-e882fbd95b04" providerId="ADAL" clId="{6C94EBBB-84A7-478C-80B2-2AF88F576051}" dt="2025-09-09T12:08:36.527" v="1594" actId="14100"/>
          <ac:spMkLst>
            <pc:docMk/>
            <pc:sldMk cId="904701614" sldId="287"/>
            <ac:spMk id="2" creationId="{8249CD09-6333-0053-523C-A8DAF6DA5F08}"/>
          </ac:spMkLst>
        </pc:spChg>
        <pc:spChg chg="mod">
          <ac:chgData name="Guo, Chenyan" userId="c92a7c72-a4d5-4d57-9ea3-e882fbd95b04" providerId="ADAL" clId="{6C94EBBB-84A7-478C-80B2-2AF88F576051}" dt="2025-09-09T12:25:43.273" v="1817" actId="20577"/>
          <ac:spMkLst>
            <pc:docMk/>
            <pc:sldMk cId="904701614" sldId="287"/>
            <ac:spMk id="3" creationId="{8A7312A9-53C1-D5A9-F554-1DB3ACAC44B7}"/>
          </ac:spMkLst>
        </pc:spChg>
      </pc:sldChg>
      <pc:sldChg chg="add del">
        <pc:chgData name="Guo, Chenyan" userId="c92a7c72-a4d5-4d57-9ea3-e882fbd95b04" providerId="ADAL" clId="{6C94EBBB-84A7-478C-80B2-2AF88F576051}" dt="2025-09-09T12:26:21.096" v="1819" actId="47"/>
        <pc:sldMkLst>
          <pc:docMk/>
          <pc:sldMk cId="1498397314" sldId="289"/>
        </pc:sldMkLst>
      </pc:sldChg>
      <pc:sldChg chg="modSp add mod">
        <pc:chgData name="Guo, Chenyan" userId="c92a7c72-a4d5-4d57-9ea3-e882fbd95b04" providerId="ADAL" clId="{6C94EBBB-84A7-478C-80B2-2AF88F576051}" dt="2025-09-09T12:40:18.304" v="2410" actId="20577"/>
        <pc:sldMkLst>
          <pc:docMk/>
          <pc:sldMk cId="452788015" sldId="290"/>
        </pc:sldMkLst>
        <pc:spChg chg="mod">
          <ac:chgData name="Guo, Chenyan" userId="c92a7c72-a4d5-4d57-9ea3-e882fbd95b04" providerId="ADAL" clId="{6C94EBBB-84A7-478C-80B2-2AF88F576051}" dt="2025-09-09T12:26:45.733" v="1850" actId="20577"/>
          <ac:spMkLst>
            <pc:docMk/>
            <pc:sldMk cId="452788015" sldId="290"/>
            <ac:spMk id="2" creationId="{2A4E8231-1B47-877E-2869-61B24E65E7CC}"/>
          </ac:spMkLst>
        </pc:spChg>
        <pc:spChg chg="mod">
          <ac:chgData name="Guo, Chenyan" userId="c92a7c72-a4d5-4d57-9ea3-e882fbd95b04" providerId="ADAL" clId="{6C94EBBB-84A7-478C-80B2-2AF88F576051}" dt="2025-09-09T12:40:18.304" v="2410" actId="20577"/>
          <ac:spMkLst>
            <pc:docMk/>
            <pc:sldMk cId="452788015" sldId="290"/>
            <ac:spMk id="3" creationId="{59F55343-621B-BB67-AC92-EC82252849A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EFAFA-34C6-4193-8439-F5DD41942FA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4CDBA-CD6A-4A0A-8B97-F97DD66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82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24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70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351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83E8B-AF99-4D06-F4FC-A57945394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ECF73D-63FC-6AAD-3D6E-C9DB707754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E5D4D5-B7C1-C39C-6E09-BC52B8CF1E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882467-94BF-23A4-7942-816EAF5505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167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78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6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77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429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6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68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55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063E7EB-62E5-4854-A58A-BCE516D80C6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4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7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063E7EB-62E5-4854-A58A-BCE516D80C6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59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80425-BFA3-4F76-A3D7-DC99BE53D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232280"/>
          </a:xfrm>
        </p:spPr>
        <p:txBody>
          <a:bodyPr>
            <a:normAutofit fontScale="90000"/>
          </a:bodyPr>
          <a:lstStyle/>
          <a:p>
            <a:r>
              <a:rPr lang="en-US" dirty="0"/>
              <a:t>Congestion Management Working Group -</a:t>
            </a:r>
            <a:br>
              <a:rPr lang="en-US" sz="7200" dirty="0"/>
            </a:br>
            <a:r>
              <a:rPr lang="en-US" sz="6700" dirty="0"/>
              <a:t>08/18/2025 Meeting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E42BE5-C11C-48C6-B3FE-69A55D3E59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September 10, 2025</a:t>
            </a:r>
          </a:p>
          <a:p>
            <a:endParaRPr lang="en-US" dirty="0"/>
          </a:p>
          <a:p>
            <a:r>
              <a:rPr lang="en-US" dirty="0"/>
              <a:t>Chenyan Guo, chair</a:t>
            </a:r>
          </a:p>
        </p:txBody>
      </p:sp>
    </p:spTree>
    <p:extLst>
      <p:ext uri="{BB962C8B-B14F-4D97-AF65-F5344CB8AC3E}">
        <p14:creationId xmlns:p14="http://schemas.microsoft.com/office/powerpoint/2010/main" val="16144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9CD09-6333-0053-523C-A8DAF6DA5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52933"/>
            <a:ext cx="10058400" cy="1000659"/>
          </a:xfrm>
        </p:spPr>
        <p:txBody>
          <a:bodyPr>
            <a:noAutofit/>
          </a:bodyPr>
          <a:lstStyle/>
          <a:p>
            <a:r>
              <a:rPr lang="en-US" sz="4400" b="1" dirty="0"/>
              <a:t>CRR Long Term Auction Solution Time and Transaction Limits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312A9-53C1-D5A9-F554-1DB3ACAC4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747" y="1757778"/>
            <a:ext cx="10058400" cy="4895706"/>
          </a:xfrm>
        </p:spPr>
        <p:txBody>
          <a:bodyPr>
            <a:normAutofit fontScale="92500" lnSpcReduction="20000"/>
          </a:bodyPr>
          <a:lstStyle/>
          <a:p>
            <a:pPr marL="234950" indent="-234950">
              <a:buFont typeface="Courier New" panose="02070309020205020404" pitchFamily="49" charset="0"/>
              <a:buChar char="o"/>
            </a:pPr>
            <a:r>
              <a:rPr lang="en-US" sz="2200" dirty="0"/>
              <a:t>ERCOT staff presented an update on the CRR system performance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The total transaction limit was hit at the most sequence 4 auction, Transaction Adjustment Period (TAP) cap was applied;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TAP implementation results in improved runtime from the peak weekday Time of Use (TOU) of 68 hours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No changes to the CRR-Account-Holder (per CRRAH) transaction limits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200" dirty="0"/>
              <a:t> ERCOT is planning to bundle NPRR 1288 (</a:t>
            </a:r>
            <a:r>
              <a:rPr lang="en-US" sz="2200" i="1" dirty="0"/>
              <a:t>Remove Multiple Month Transactions in CRR Auctions</a:t>
            </a:r>
            <a:r>
              <a:rPr lang="en-US" sz="2200" dirty="0"/>
              <a:t>) and NPRR 936 (</a:t>
            </a:r>
            <a:r>
              <a:rPr lang="en-US" sz="2200" i="1" dirty="0"/>
              <a:t>CRR Account Holder Limits</a:t>
            </a:r>
            <a:r>
              <a:rPr lang="en-US" sz="2200" dirty="0"/>
              <a:t>)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ERCOT is expected to start working in early 2026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Implementation of the two NPRRs could occur by the end of 2026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With implementation of the two NPRRs: the bid limit will change to the counterparty level rather than the CRRAH level</a:t>
            </a:r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 NPRR 1289 </a:t>
            </a:r>
            <a:r>
              <a:rPr lang="en-US" sz="2200" i="1" dirty="0"/>
              <a:t>Option Price Report and Establish 1 MW Bid Minimum </a:t>
            </a:r>
            <a:r>
              <a:rPr lang="en-US" sz="2200" dirty="0"/>
              <a:t>has been moving in conjunction with NPP 1288</a:t>
            </a:r>
          </a:p>
          <a:p>
            <a:pPr lvl="3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Should reach the PUCT in Nov.2025 for a vote</a:t>
            </a:r>
          </a:p>
          <a:p>
            <a:pPr lvl="3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Implementation of NPRR1289 will begin after NRPP1288 and NPRR936 are completed</a:t>
            </a:r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NPRR 1292 Granular Product Type for CRR TOU  moves through the stakeholder process</a:t>
            </a:r>
            <a:endParaRPr lang="en-US" sz="1600" dirty="0"/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Other initiatives to improve CRR system performance will be discussed in the coming CMWG meetings and new associated NPRRs will be filed </a:t>
            </a:r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25307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9CD09-6333-0053-523C-A8DAF6DA5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4026"/>
          </a:xfrm>
        </p:spPr>
        <p:txBody>
          <a:bodyPr>
            <a:normAutofit/>
          </a:bodyPr>
          <a:lstStyle/>
          <a:p>
            <a:r>
              <a:rPr lang="en-US" sz="4400" b="1" dirty="0"/>
              <a:t>Day Ahead Market PTP Activity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312A9-53C1-D5A9-F554-1DB3ACAC4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12568"/>
            <a:ext cx="10058400" cy="447040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200" dirty="0"/>
              <a:t>ERCOT presented updates on DAM PTP Obligation and PTP Obligation with Links to an Option (PTPLO) bid submission activity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High volumes of PTP and PTPLO submissions has led to increased optimization engine execution time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PTP submissions are steady growing since the beginning of 2023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ERCOT has proposed some form of submission fee for PTPs (excluding PTPLOs)to address this concern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Reduce existing static counter party PTP obligation submission count limit could help promote timely DAM execution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/>
              <a:t>ERCOT will continue to evaluate correlation of unawarded PTPs vs. execution time and analyze submission activity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ERCOT will anticipate post-RTC implementation of bid fees and propose NPRR language soon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/>
              <a:t>Yearly PTPLO Attestation Reminder Market Notice will go out by Sep.1, 2025 and responses will be due Oct.1, 2025</a:t>
            </a:r>
          </a:p>
          <a:p>
            <a:pPr marL="566928" lvl="3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04701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2E3AD-79F9-89A4-29C6-2EDDED053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E8231-1B47-877E-2869-61B24E65E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4026"/>
          </a:xfrm>
        </p:spPr>
        <p:txBody>
          <a:bodyPr>
            <a:normAutofit/>
          </a:bodyPr>
          <a:lstStyle/>
          <a:p>
            <a:r>
              <a:rPr lang="en-US" sz="4400" b="1" dirty="0"/>
              <a:t>TSAT Implementation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55343-621B-BB67-AC92-EC8225284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12568"/>
            <a:ext cx="10058400" cy="447040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200" dirty="0"/>
              <a:t>ERCOT staff provided a brief update on the TSAT implementation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200" dirty="0"/>
              <a:t>TSAT calculates dynamic stability related Generic Transmission Limits (GTLs) in real time and helps operators manage GTCs under changing system conditions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200" dirty="0"/>
              <a:t>Three GTCs were implemented in TSAT scenario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EASTEX and RV_RH went live on 11/5/2024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HMLTN went live on 06/04/2025</a:t>
            </a:r>
          </a:p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TSAT runs every ten minutes, the GTLs will be more accurately reflect system conditions</a:t>
            </a:r>
          </a:p>
          <a:p>
            <a:pPr marL="566928" lvl="3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5278801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6BF004497F87479DAD31F00AF725C6" ma:contentTypeVersion="11" ma:contentTypeDescription="Create a new document." ma:contentTypeScope="" ma:versionID="3ab0190e023d7e5aafc33e46ba37906b">
  <xsd:schema xmlns:xsd="http://www.w3.org/2001/XMLSchema" xmlns:xs="http://www.w3.org/2001/XMLSchema" xmlns:p="http://schemas.microsoft.com/office/2006/metadata/properties" xmlns:ns3="4345d1df-5d12-4f7e-b776-008b25f27986" xmlns:ns4="74773060-95be-4758-a20e-6e2cb91bc751" targetNamespace="http://schemas.microsoft.com/office/2006/metadata/properties" ma:root="true" ma:fieldsID="666fe65660b28134fc1fceb1ad30ea0e" ns3:_="" ns4:_="">
    <xsd:import namespace="4345d1df-5d12-4f7e-b776-008b25f27986"/>
    <xsd:import namespace="74773060-95be-4758-a20e-6e2cb91bc75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5d1df-5d12-4f7e-b776-008b25f279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773060-95be-4758-a20e-6e2cb91bc75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38B4D0-C359-4FA3-8BF1-2E9184C77F7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4B11B8E-E5F0-4984-885F-01D3E6F11B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45d1df-5d12-4f7e-b776-008b25f27986"/>
    <ds:schemaRef ds:uri="74773060-95be-4758-a20e-6e2cb91bc7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DB13F-86D2-4716-9AB2-253CE0661DC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1681294-4857-4624-8d04-edaddb44ee26}" enabled="0" method="" siteId="{a1681294-4857-4624-8d04-edaddb44ee26}" removed="1"/>
  <clbl:label id="{de49536e-9021-4e8b-a813-eda5cb0caf1c}" enabled="1" method="Privileged" siteId="{db1e96a8-a3da-442a-930b-235cac24cd5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27953</TotalTime>
  <Words>451</Words>
  <Application>Microsoft Office PowerPoint</Application>
  <PresentationFormat>Widescreen</PresentationFormat>
  <Paragraphs>38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Retrospect</vt:lpstr>
      <vt:lpstr>Congestion Management Working Group - 08/18/2025 Meeting Update</vt:lpstr>
      <vt:lpstr>CRR Long Term Auction Solution Time and Transaction Limits</vt:lpstr>
      <vt:lpstr>Day Ahead Market PTP Activity Update</vt:lpstr>
      <vt:lpstr>TSAT Implementation Updates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Congestion Management Working Group</dc:title>
  <dc:creator>Morris, Sandra</dc:creator>
  <cp:lastModifiedBy>Guo, Chenyan</cp:lastModifiedBy>
  <cp:revision>70</cp:revision>
  <dcterms:created xsi:type="dcterms:W3CDTF">2019-09-10T19:44:15Z</dcterms:created>
  <dcterms:modified xsi:type="dcterms:W3CDTF">2025-09-09T12:40:22Z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0x010100816BF004497F87479DAD31F00AF725C6</vt:lpwstr>
  </property>
  <property fmtid="{D5CDD505-2E9C-101B-9397-08002B2CF9AE}" pid="3" name="MSIP_Label_dfe1a8d7-e404-4561-a6ce-09441972395c_Enabled">
    <vt:lpwstr>true</vt:lpwstr>
  </property>
  <property fmtid="{D5CDD505-2E9C-101B-9397-08002B2CF9AE}" pid="4" name="MSIP_Label_dfe1a8d7-e404-4561-a6ce-09441972395c_SetDate">
    <vt:lpwstr>2023-11-13T15:48:02Z</vt:lpwstr>
  </property>
  <property fmtid="{D5CDD505-2E9C-101B-9397-08002B2CF9AE}" pid="5" name="MSIP_Label_dfe1a8d7-e404-4561-a6ce-09441972395c_Method">
    <vt:lpwstr>Standard</vt:lpwstr>
  </property>
  <property fmtid="{D5CDD505-2E9C-101B-9397-08002B2CF9AE}" pid="6" name="MSIP_Label_dfe1a8d7-e404-4561-a6ce-09441972395c_Name">
    <vt:lpwstr>Company Confidential Information</vt:lpwstr>
  </property>
  <property fmtid="{D5CDD505-2E9C-101B-9397-08002B2CF9AE}" pid="7" name="MSIP_Label_dfe1a8d7-e404-4561-a6ce-09441972395c_SiteId">
    <vt:lpwstr>d8fb9c07-c19e-4e8c-a1cb-717cd3cf8ffe</vt:lpwstr>
  </property>
  <property fmtid="{D5CDD505-2E9C-101B-9397-08002B2CF9AE}" pid="8" name="MSIP_Label_dfe1a8d7-e404-4561-a6ce-09441972395c_ActionId">
    <vt:lpwstr>adbf3881-2480-45db-b801-1987df6fe63f</vt:lpwstr>
  </property>
  <property fmtid="{D5CDD505-2E9C-101B-9397-08002B2CF9AE}" pid="9" name="MSIP_Label_dfe1a8d7-e404-4561-a6ce-09441972395c_ContentBits">
    <vt:lpwstr>0</vt:lpwstr>
  </property>
  <property fmtid="{D5CDD505-2E9C-101B-9397-08002B2CF9AE}" pid="10" name="MSIP_Label_00b5fe95-8f20-4bf1-a4bc-7cba4c4dcd39_Enabled">
    <vt:lpwstr>true</vt:lpwstr>
  </property>
  <property fmtid="{D5CDD505-2E9C-101B-9397-08002B2CF9AE}" pid="11" name="MSIP_Label_00b5fe95-8f20-4bf1-a4bc-7cba4c4dcd39_SetDate">
    <vt:lpwstr>2024-02-29T18:06:38Z</vt:lpwstr>
  </property>
  <property fmtid="{D5CDD505-2E9C-101B-9397-08002B2CF9AE}" pid="12" name="MSIP_Label_00b5fe95-8f20-4bf1-a4bc-7cba4c4dcd39_Method">
    <vt:lpwstr>Standard</vt:lpwstr>
  </property>
  <property fmtid="{D5CDD505-2E9C-101B-9397-08002B2CF9AE}" pid="13" name="MSIP_Label_00b5fe95-8f20-4bf1-a4bc-7cba4c4dcd39_Name">
    <vt:lpwstr>Internal access</vt:lpwstr>
  </property>
  <property fmtid="{D5CDD505-2E9C-101B-9397-08002B2CF9AE}" pid="14" name="MSIP_Label_00b5fe95-8f20-4bf1-a4bc-7cba4c4dcd39_SiteId">
    <vt:lpwstr>34c5e68e-b374-47fe-91da-0e3d638792fb</vt:lpwstr>
  </property>
  <property fmtid="{D5CDD505-2E9C-101B-9397-08002B2CF9AE}" pid="15" name="MSIP_Label_00b5fe95-8f20-4bf1-a4bc-7cba4c4dcd39_ActionId">
    <vt:lpwstr>a8cc2449-53cf-4d23-a1e2-531234fd10b6</vt:lpwstr>
  </property>
  <property fmtid="{D5CDD505-2E9C-101B-9397-08002B2CF9AE}" pid="16" name="MSIP_Label_00b5fe95-8f20-4bf1-a4bc-7cba4c4dcd39_ContentBits">
    <vt:lpwstr>0</vt:lpwstr>
  </property>
</Properties>
</file>