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7"/>
  </p:notesMasterIdLst>
  <p:handoutMasterIdLst>
    <p:handoutMasterId r:id="rId18"/>
  </p:handoutMasterIdLst>
  <p:sldIdLst>
    <p:sldId id="260" r:id="rId6"/>
    <p:sldId id="445" r:id="rId7"/>
    <p:sldId id="446" r:id="rId8"/>
    <p:sldId id="447" r:id="rId9"/>
    <p:sldId id="444" r:id="rId10"/>
    <p:sldId id="448" r:id="rId11"/>
    <p:sldId id="449" r:id="rId12"/>
    <p:sldId id="450" r:id="rId13"/>
    <p:sldId id="451" r:id="rId14"/>
    <p:sldId id="452" r:id="rId15"/>
    <p:sldId id="296" r:id="rId16"/>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15" autoAdjust="0"/>
    <p:restoredTop sz="93861" autoAdjust="0"/>
  </p:normalViewPr>
  <p:slideViewPr>
    <p:cSldViewPr showGuides="1">
      <p:cViewPr varScale="1">
        <p:scale>
          <a:sx n="108" d="100"/>
          <a:sy n="108" d="100"/>
        </p:scale>
        <p:origin x="1452"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27466" cy="466087"/>
          </a:xfrm>
          <a:prstGeom prst="rect">
            <a:avLst/>
          </a:prstGeom>
        </p:spPr>
        <p:txBody>
          <a:bodyPr vert="horz" lIns="91648" tIns="45823" rIns="91648" bIns="45823" rtlCol="0"/>
          <a:lstStyle>
            <a:lvl1pPr algn="l">
              <a:defRPr sz="1200"/>
            </a:lvl1pPr>
          </a:lstStyle>
          <a:p>
            <a:endParaRPr lang="en-US"/>
          </a:p>
        </p:txBody>
      </p:sp>
      <p:sp>
        <p:nvSpPr>
          <p:cNvPr id="3" name="Date Placeholder 2"/>
          <p:cNvSpPr>
            <a:spLocks noGrp="1"/>
          </p:cNvSpPr>
          <p:nvPr>
            <p:ph type="dt" sz="quarter" idx="1"/>
          </p:nvPr>
        </p:nvSpPr>
        <p:spPr>
          <a:xfrm>
            <a:off x="3955954" y="2"/>
            <a:ext cx="3027466" cy="466087"/>
          </a:xfrm>
          <a:prstGeom prst="rect">
            <a:avLst/>
          </a:prstGeom>
        </p:spPr>
        <p:txBody>
          <a:bodyPr vert="horz" lIns="91648" tIns="45823" rIns="91648" bIns="45823" rtlCol="0"/>
          <a:lstStyle>
            <a:lvl1pPr algn="r">
              <a:defRPr sz="1200"/>
            </a:lvl1pPr>
          </a:lstStyle>
          <a:p>
            <a:fld id="{F750BF31-E9A8-4E88-81E7-44C5092290FC}" type="datetimeFigureOut">
              <a:rPr lang="en-US" smtClean="0"/>
              <a:t>9/8/2025</a:t>
            </a:fld>
            <a:endParaRPr lang="en-US"/>
          </a:p>
        </p:txBody>
      </p:sp>
      <p:sp>
        <p:nvSpPr>
          <p:cNvPr id="4" name="Footer Placeholder 3"/>
          <p:cNvSpPr>
            <a:spLocks noGrp="1"/>
          </p:cNvSpPr>
          <p:nvPr>
            <p:ph type="ftr" sz="quarter" idx="2"/>
          </p:nvPr>
        </p:nvSpPr>
        <p:spPr>
          <a:xfrm>
            <a:off x="1" y="8817613"/>
            <a:ext cx="3027466" cy="466087"/>
          </a:xfrm>
          <a:prstGeom prst="rect">
            <a:avLst/>
          </a:prstGeom>
        </p:spPr>
        <p:txBody>
          <a:bodyPr vert="horz" lIns="91648" tIns="45823" rIns="91648" bIns="45823" rtlCol="0" anchor="b"/>
          <a:lstStyle>
            <a:lvl1pPr algn="l">
              <a:defRPr sz="1200"/>
            </a:lvl1pPr>
          </a:lstStyle>
          <a:p>
            <a:endParaRPr lang="en-US"/>
          </a:p>
        </p:txBody>
      </p:sp>
      <p:sp>
        <p:nvSpPr>
          <p:cNvPr id="5" name="Slide Number Placeholder 4"/>
          <p:cNvSpPr>
            <a:spLocks noGrp="1"/>
          </p:cNvSpPr>
          <p:nvPr>
            <p:ph type="sldNum" sz="quarter" idx="3"/>
          </p:nvPr>
        </p:nvSpPr>
        <p:spPr>
          <a:xfrm>
            <a:off x="3955954" y="8817613"/>
            <a:ext cx="3027466" cy="466087"/>
          </a:xfrm>
          <a:prstGeom prst="rect">
            <a:avLst/>
          </a:prstGeom>
        </p:spPr>
        <p:txBody>
          <a:bodyPr vert="horz" lIns="91648" tIns="45823" rIns="91648" bIns="45823"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6833" cy="464185"/>
          </a:xfrm>
          <a:prstGeom prst="rect">
            <a:avLst/>
          </a:prstGeom>
        </p:spPr>
        <p:txBody>
          <a:bodyPr vert="horz" lIns="93388" tIns="46694" rIns="93388" bIns="46694" rtlCol="0"/>
          <a:lstStyle>
            <a:lvl1pPr algn="l">
              <a:defRPr sz="1200"/>
            </a:lvl1pPr>
          </a:lstStyle>
          <a:p>
            <a:endParaRPr lang="en-US"/>
          </a:p>
        </p:txBody>
      </p:sp>
      <p:sp>
        <p:nvSpPr>
          <p:cNvPr id="3" name="Date Placeholder 2"/>
          <p:cNvSpPr>
            <a:spLocks noGrp="1"/>
          </p:cNvSpPr>
          <p:nvPr>
            <p:ph type="dt" idx="1"/>
          </p:nvPr>
        </p:nvSpPr>
        <p:spPr>
          <a:xfrm>
            <a:off x="3956551" y="0"/>
            <a:ext cx="3026833" cy="464185"/>
          </a:xfrm>
          <a:prstGeom prst="rect">
            <a:avLst/>
          </a:prstGeom>
        </p:spPr>
        <p:txBody>
          <a:bodyPr vert="horz" lIns="93388" tIns="46694" rIns="93388" bIns="46694" rtlCol="0"/>
          <a:lstStyle>
            <a:lvl1pPr algn="r">
              <a:defRPr sz="1200"/>
            </a:lvl1pPr>
          </a:lstStyle>
          <a:p>
            <a:fld id="{67EFB637-CCC9-4803-8851-F6915048CBB4}" type="datetimeFigureOut">
              <a:rPr lang="en-US" smtClean="0"/>
              <a:t>9/8/2025</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3388" tIns="46694" rIns="93388" bIns="46694" rtlCol="0" anchor="ctr"/>
          <a:lstStyle/>
          <a:p>
            <a:endParaRPr lang="en-US"/>
          </a:p>
        </p:txBody>
      </p:sp>
      <p:sp>
        <p:nvSpPr>
          <p:cNvPr id="5" name="Notes Placeholder 4"/>
          <p:cNvSpPr>
            <a:spLocks noGrp="1"/>
          </p:cNvSpPr>
          <p:nvPr>
            <p:ph type="body" sz="quarter" idx="3"/>
          </p:nvPr>
        </p:nvSpPr>
        <p:spPr>
          <a:xfrm>
            <a:off x="698501" y="4409758"/>
            <a:ext cx="5588000" cy="4177665"/>
          </a:xfrm>
          <a:prstGeom prst="rect">
            <a:avLst/>
          </a:prstGeom>
        </p:spPr>
        <p:txBody>
          <a:bodyPr vert="horz" lIns="93388" tIns="46694" rIns="93388" bIns="4669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17904"/>
            <a:ext cx="3026833" cy="464185"/>
          </a:xfrm>
          <a:prstGeom prst="rect">
            <a:avLst/>
          </a:prstGeom>
        </p:spPr>
        <p:txBody>
          <a:bodyPr vert="horz" lIns="93388" tIns="46694" rIns="93388" bIns="46694"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3388" tIns="46694" rIns="93388" bIns="46694"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craish@ercot.com" TargetMode="External"/><Relationship Id="rId2" Type="http://schemas.openxmlformats.org/officeDocument/2006/relationships/image" Target="../media/image3.w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133600"/>
            <a:ext cx="5181600" cy="1969770"/>
          </a:xfrm>
          <a:prstGeom prst="rect">
            <a:avLst/>
          </a:prstGeom>
          <a:noFill/>
        </p:spPr>
        <p:txBody>
          <a:bodyPr wrap="square" rtlCol="0">
            <a:spAutoFit/>
          </a:bodyPr>
          <a:lstStyle/>
          <a:p>
            <a:pPr algn="ctr"/>
            <a:r>
              <a:rPr lang="en-US" sz="2000" dirty="0"/>
              <a:t>Demand/Price Response Surveys</a:t>
            </a:r>
          </a:p>
          <a:p>
            <a:pPr algn="ctr"/>
            <a:r>
              <a:rPr lang="en-US" sz="2000" dirty="0"/>
              <a:t>Annual and Quarterly</a:t>
            </a:r>
          </a:p>
          <a:p>
            <a:pPr algn="ctr"/>
            <a:endParaRPr lang="en-US" dirty="0"/>
          </a:p>
          <a:p>
            <a:pPr algn="ctr"/>
            <a:r>
              <a:rPr lang="en-US" sz="1600" dirty="0"/>
              <a:t>Carl L Raish</a:t>
            </a:r>
          </a:p>
          <a:p>
            <a:pPr algn="ctr"/>
            <a:r>
              <a:rPr lang="en-US" sz="1600" dirty="0"/>
              <a:t>Principal Load Profiling and Modeling</a:t>
            </a:r>
          </a:p>
          <a:p>
            <a:pPr algn="ctr"/>
            <a:br>
              <a:rPr lang="en-US" sz="1600" dirty="0"/>
            </a:br>
            <a:r>
              <a:rPr lang="en-US" sz="1600" dirty="0"/>
              <a:t>Retail Market Subcommittee – September 9th, 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88061-D41B-38C0-BCA7-02BFA38CD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77C48-70AD-1FA6-5B2C-51ED65C0923F}"/>
              </a:ext>
            </a:extLst>
          </p:cNvPr>
          <p:cNvSpPr>
            <a:spLocks noGrp="1"/>
          </p:cNvSpPr>
          <p:nvPr>
            <p:ph type="title"/>
          </p:nvPr>
        </p:nvSpPr>
        <p:spPr/>
        <p:txBody>
          <a:bodyPr/>
          <a:lstStyle/>
          <a:p>
            <a:r>
              <a:rPr lang="en-US" dirty="0" err="1"/>
              <a:t>Subst</a:t>
            </a:r>
            <a:r>
              <a:rPr lang="en-US" dirty="0"/>
              <a:t> Rule 25.186 – Overlapping </a:t>
            </a:r>
            <a:r>
              <a:rPr lang="en-US" dirty="0" err="1"/>
              <a:t>Particiation</a:t>
            </a:r>
            <a:endParaRPr lang="en-US" dirty="0"/>
          </a:p>
        </p:txBody>
      </p:sp>
      <p:sp>
        <p:nvSpPr>
          <p:cNvPr id="3" name="Content Placeholder 2">
            <a:extLst>
              <a:ext uri="{FF2B5EF4-FFF2-40B4-BE49-F238E27FC236}">
                <a16:creationId xmlns:a16="http://schemas.microsoft.com/office/drawing/2014/main" id="{E61166FC-3A1C-2014-8DA0-546D309960A4}"/>
              </a:ext>
            </a:extLst>
          </p:cNvPr>
          <p:cNvSpPr>
            <a:spLocks noGrp="1"/>
          </p:cNvSpPr>
          <p:nvPr>
            <p:ph idx="1"/>
          </p:nvPr>
        </p:nvSpPr>
        <p:spPr/>
        <p:txBody>
          <a:bodyPr/>
          <a:lstStyle/>
          <a:p>
            <a:pPr marL="0" indent="0">
              <a:buNone/>
            </a:pPr>
            <a:r>
              <a:rPr lang="en-US" sz="2000" dirty="0"/>
              <a:t>(c) Responsive Device Program. A REP may offer a responsive device program that offers an incentive to residential customers with smart responsive appliances or devices to reduce electricity consumption. </a:t>
            </a:r>
          </a:p>
          <a:p>
            <a:pPr marL="0" indent="0">
              <a:buNone/>
            </a:pPr>
            <a:r>
              <a:rPr lang="en-US" sz="2000" dirty="0"/>
              <a:t>…</a:t>
            </a:r>
          </a:p>
          <a:p>
            <a:pPr marL="0" indent="0">
              <a:buNone/>
            </a:pPr>
            <a:r>
              <a:rPr lang="en-US" sz="2000" dirty="0"/>
              <a:t>(2) A responsive device program must:</a:t>
            </a:r>
          </a:p>
          <a:p>
            <a:pPr marL="0" indent="0">
              <a:buNone/>
            </a:pPr>
            <a:r>
              <a:rPr lang="en-US" sz="2000" dirty="0"/>
              <a:t>…</a:t>
            </a:r>
          </a:p>
          <a:p>
            <a:pPr marL="0" indent="0">
              <a:buNone/>
            </a:pPr>
            <a:r>
              <a:rPr lang="en-US" sz="2000" dirty="0"/>
              <a:t>(D) not allow participation of a residential customer that is enrolled in an emergency program such as the Emergency Response Service under §25.507 of this title, relating to Electric Reliability Council of Texas (ERCOT) Emergency Response Service (ERS), or a TDU load management program under §§25.181-183 of this title.</a:t>
            </a:r>
          </a:p>
          <a:p>
            <a:pPr marL="0" indent="0">
              <a:buNone/>
            </a:pPr>
            <a:endParaRPr lang="en-US" sz="2000" dirty="0"/>
          </a:p>
          <a:p>
            <a:pPr marL="0" indent="0">
              <a:buNone/>
            </a:pPr>
            <a:r>
              <a:rPr lang="en-US" sz="2000" dirty="0">
                <a:solidFill>
                  <a:srgbClr val="FF0000"/>
                </a:solidFill>
              </a:rPr>
              <a:t>ERCOT did find significant numbers of ESIIDs with overlapping participation for the Q1 survey. Not tabulated yet for Q2.</a:t>
            </a:r>
          </a:p>
        </p:txBody>
      </p:sp>
      <p:sp>
        <p:nvSpPr>
          <p:cNvPr id="4" name="Slide Number Placeholder 3">
            <a:extLst>
              <a:ext uri="{FF2B5EF4-FFF2-40B4-BE49-F238E27FC236}">
                <a16:creationId xmlns:a16="http://schemas.microsoft.com/office/drawing/2014/main" id="{E97760C9-A1BC-4584-3182-0520325B6898}"/>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266873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Questions?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grpSp>
        <p:nvGrpSpPr>
          <p:cNvPr id="5" name="Group 3"/>
          <p:cNvGrpSpPr>
            <a:grpSpLocks/>
          </p:cNvGrpSpPr>
          <p:nvPr/>
        </p:nvGrpSpPr>
        <p:grpSpPr bwMode="auto">
          <a:xfrm>
            <a:off x="3860800" y="2065338"/>
            <a:ext cx="1136650" cy="1925637"/>
            <a:chOff x="1968" y="672"/>
            <a:chExt cx="1416" cy="2400"/>
          </a:xfrm>
        </p:grpSpPr>
        <p:pic>
          <p:nvPicPr>
            <p:cNvPr id="6" name="Picture 4" descr="MCj0340308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8" y="672"/>
              <a:ext cx="1416" cy="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5"/>
            <p:cNvSpPr txBox="1">
              <a:spLocks noChangeArrowheads="1"/>
            </p:cNvSpPr>
            <p:nvPr/>
          </p:nvSpPr>
          <p:spPr bwMode="auto">
            <a:xfrm>
              <a:off x="2496" y="1008"/>
              <a:ext cx="576"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ON</a:t>
              </a:r>
            </a:p>
          </p:txBody>
        </p:sp>
        <p:sp>
          <p:nvSpPr>
            <p:cNvPr id="8" name="Text Box 6"/>
            <p:cNvSpPr txBox="1">
              <a:spLocks noChangeArrowheads="1"/>
            </p:cNvSpPr>
            <p:nvPr/>
          </p:nvSpPr>
          <p:spPr bwMode="auto">
            <a:xfrm>
              <a:off x="2496" y="2353"/>
              <a:ext cx="739"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OFF</a:t>
              </a:r>
            </a:p>
          </p:txBody>
        </p:sp>
      </p:grpSp>
      <p:sp>
        <p:nvSpPr>
          <p:cNvPr id="9" name="TextBox 8"/>
          <p:cNvSpPr txBox="1">
            <a:spLocks noChangeArrowheads="1"/>
          </p:cNvSpPr>
          <p:nvPr/>
        </p:nvSpPr>
        <p:spPr bwMode="auto">
          <a:xfrm>
            <a:off x="2133600" y="5068888"/>
            <a:ext cx="215103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3205163" algn="l"/>
              </a:tabLst>
              <a:defRPr sz="2000" b="1">
                <a:solidFill>
                  <a:schemeClr val="tx1"/>
                </a:solidFill>
                <a:latin typeface="Arial" panose="020B0604020202020204" pitchFamily="34" charset="0"/>
              </a:defRPr>
            </a:lvl1pPr>
            <a:lvl2pPr marL="742950" indent="-285750">
              <a:spcBef>
                <a:spcPct val="20000"/>
              </a:spcBef>
              <a:buChar char="–"/>
              <a:tabLst>
                <a:tab pos="3205163" algn="l"/>
              </a:tabLst>
              <a:defRPr sz="2000">
                <a:solidFill>
                  <a:schemeClr val="tx1"/>
                </a:solidFill>
                <a:latin typeface="Arial" panose="020B0604020202020204" pitchFamily="34" charset="0"/>
              </a:defRPr>
            </a:lvl2pPr>
            <a:lvl3pPr marL="1143000" indent="-228600">
              <a:spcBef>
                <a:spcPct val="20000"/>
              </a:spcBef>
              <a:buChar char="•"/>
              <a:tabLst>
                <a:tab pos="3205163" algn="l"/>
              </a:tabLst>
              <a:defRPr>
                <a:solidFill>
                  <a:schemeClr val="tx1"/>
                </a:solidFill>
                <a:latin typeface="Arial" panose="020B0604020202020204" pitchFamily="34" charset="0"/>
              </a:defRPr>
            </a:lvl3pPr>
            <a:lvl4pPr marL="1600200" indent="-228600">
              <a:spcBef>
                <a:spcPct val="20000"/>
              </a:spcBef>
              <a:buChar char="–"/>
              <a:tabLst>
                <a:tab pos="3205163" algn="l"/>
              </a:tabLst>
              <a:defRPr>
                <a:solidFill>
                  <a:schemeClr val="tx1"/>
                </a:solidFill>
                <a:latin typeface="Arial" panose="020B0604020202020204" pitchFamily="34" charset="0"/>
              </a:defRPr>
            </a:lvl4pPr>
            <a:lvl5pPr marL="2057400" indent="-228600">
              <a:spcBef>
                <a:spcPct val="20000"/>
              </a:spcBef>
              <a:buChar char="»"/>
              <a:tabLst>
                <a:tab pos="3205163"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9pPr>
          </a:lstStyle>
          <a:p>
            <a:pPr eaLnBrk="1" hangingPunct="1">
              <a:spcBef>
                <a:spcPct val="0"/>
              </a:spcBef>
              <a:buFontTx/>
              <a:buNone/>
            </a:pPr>
            <a:r>
              <a:rPr lang="en-US" altLang="en-US" sz="1800" b="0" dirty="0">
                <a:hlinkClick r:id="rId3"/>
              </a:rPr>
              <a:t>craish@ercot.com</a:t>
            </a:r>
            <a:r>
              <a:rPr lang="en-US" altLang="en-US" sz="1800" b="0" dirty="0"/>
              <a:t>	</a:t>
            </a:r>
          </a:p>
        </p:txBody>
      </p:sp>
    </p:spTree>
    <p:extLst>
      <p:ext uri="{BB962C8B-B14F-4D97-AF65-F5344CB8AC3E}">
        <p14:creationId xmlns:p14="http://schemas.microsoft.com/office/powerpoint/2010/main" val="297115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975518"/>
          </a:xfrm>
        </p:spPr>
        <p:txBody>
          <a:bodyPr/>
          <a:lstStyle/>
          <a:p>
            <a:r>
              <a:rPr lang="en-US" altLang="en-US" dirty="0"/>
              <a:t>Annual Demand/Price Response Survey</a:t>
            </a:r>
            <a:br>
              <a:rPr lang="en-US" altLang="en-US" dirty="0"/>
            </a:br>
            <a:r>
              <a:rPr lang="en-US" altLang="en-US" dirty="0"/>
              <a:t> – Upcoming Key Dates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3" name="TextBox 2">
            <a:extLst>
              <a:ext uri="{FF2B5EF4-FFF2-40B4-BE49-F238E27FC236}">
                <a16:creationId xmlns:a16="http://schemas.microsoft.com/office/drawing/2014/main" id="{F39130EC-2D4B-41C5-8809-CE2302DD3939}"/>
              </a:ext>
            </a:extLst>
          </p:cNvPr>
          <p:cNvSpPr txBox="1"/>
          <p:nvPr/>
        </p:nvSpPr>
        <p:spPr>
          <a:xfrm>
            <a:off x="381000" y="1219200"/>
            <a:ext cx="7696200" cy="5909310"/>
          </a:xfrm>
          <a:prstGeom prst="rect">
            <a:avLst/>
          </a:prstGeom>
          <a:noFill/>
        </p:spPr>
        <p:txBody>
          <a:bodyPr wrap="square" rtlCol="0">
            <a:spAutoFit/>
          </a:bodyPr>
          <a:lstStyle/>
          <a:p>
            <a:pPr marL="285750" indent="-285750">
              <a:buFont typeface="Arial" panose="020B0604020202020204" pitchFamily="34" charset="0"/>
              <a:buChar char="•"/>
            </a:pPr>
            <a:r>
              <a:rPr lang="en-US" sz="2400" dirty="0"/>
              <a:t>REPs</a:t>
            </a:r>
          </a:p>
          <a:p>
            <a:pPr marL="742950" lvl="1" indent="-285750">
              <a:buFont typeface="Arial" panose="020B0604020202020204" pitchFamily="34" charset="0"/>
              <a:buChar char="•"/>
            </a:pPr>
            <a:r>
              <a:rPr lang="en-US" sz="2400" dirty="0"/>
              <a:t>ESIID list files will be produced and distributed shortly.</a:t>
            </a:r>
          </a:p>
          <a:p>
            <a:pPr marL="742950" lvl="1" indent="-285750">
              <a:buFont typeface="Arial" panose="020B0604020202020204" pitchFamily="34" charset="0"/>
              <a:buChar char="•"/>
            </a:pPr>
            <a:r>
              <a:rPr lang="en-US" sz="2400" dirty="0"/>
              <a:t>Oct 15 – due date for submitting ESI ID participation files.</a:t>
            </a:r>
          </a:p>
          <a:p>
            <a:pPr marL="742950" lvl="1" indent="-285750">
              <a:buFont typeface="Arial" panose="020B0604020202020204" pitchFamily="34" charset="0"/>
              <a:buChar char="•"/>
            </a:pPr>
            <a:r>
              <a:rPr lang="en-US" sz="2400" dirty="0"/>
              <a:t>Oct 31 – due date for final corrections.</a:t>
            </a:r>
          </a:p>
          <a:p>
            <a:pPr marL="742950" lvl="1" indent="-285750">
              <a:buFont typeface="Arial" panose="020B0604020202020204" pitchFamily="34" charset="0"/>
              <a:buChar char="•"/>
            </a:pPr>
            <a:r>
              <a:rPr lang="en-US" sz="2400" dirty="0"/>
              <a:t>Oct 31 – due date for submitting event files.</a:t>
            </a:r>
          </a:p>
          <a:p>
            <a:pPr lvl="1"/>
            <a:endParaRPr lang="en-US" sz="2400" dirty="0"/>
          </a:p>
          <a:p>
            <a:pPr marL="285750" indent="-285750">
              <a:buFont typeface="Arial" panose="020B0604020202020204" pitchFamily="34" charset="0"/>
              <a:buChar char="•"/>
            </a:pPr>
            <a:r>
              <a:rPr lang="en-US" sz="2400" dirty="0"/>
              <a:t>NOIEs</a:t>
            </a:r>
          </a:p>
          <a:p>
            <a:pPr marL="742950" lvl="1" indent="-285750">
              <a:buFont typeface="Arial" panose="020B0604020202020204" pitchFamily="34" charset="0"/>
              <a:buChar char="•"/>
            </a:pPr>
            <a:r>
              <a:rPr lang="en-US" sz="2400" dirty="0"/>
              <a:t>Oct 31 - due date for submitting customer counts/event files.</a:t>
            </a:r>
          </a:p>
          <a:p>
            <a:pPr marL="742950" lvl="1" indent="-285750">
              <a:buFont typeface="Arial" panose="020B0604020202020204" pitchFamily="34" charset="0"/>
              <a:buChar char="•"/>
            </a:pPr>
            <a:r>
              <a:rPr lang="en-US" sz="2400" dirty="0"/>
              <a:t>Nov 7 – due date for final corrections.</a:t>
            </a:r>
          </a:p>
          <a:p>
            <a:pPr lvl="1"/>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51638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EC692-D31A-389E-920B-DF51D0A33D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10EEB-17E7-AF97-C6FF-36D974CAD9C3}"/>
              </a:ext>
            </a:extLst>
          </p:cNvPr>
          <p:cNvSpPr>
            <a:spLocks noGrp="1"/>
          </p:cNvSpPr>
          <p:nvPr>
            <p:ph type="title"/>
          </p:nvPr>
        </p:nvSpPr>
        <p:spPr>
          <a:xfrm>
            <a:off x="381000" y="243682"/>
            <a:ext cx="8458200" cy="975518"/>
          </a:xfrm>
        </p:spPr>
        <p:txBody>
          <a:bodyPr/>
          <a:lstStyle/>
          <a:p>
            <a:r>
              <a:rPr lang="en-US" altLang="en-US" dirty="0"/>
              <a:t>Quarterly Residential Response Survey</a:t>
            </a:r>
            <a:br>
              <a:rPr lang="en-US" altLang="en-US" dirty="0"/>
            </a:br>
            <a:r>
              <a:rPr lang="en-US" altLang="en-US" dirty="0"/>
              <a:t> – Key Dates</a:t>
            </a:r>
            <a:endParaRPr lang="en-US" dirty="0"/>
          </a:p>
        </p:txBody>
      </p:sp>
      <p:sp>
        <p:nvSpPr>
          <p:cNvPr id="4" name="Slide Number Placeholder 3">
            <a:extLst>
              <a:ext uri="{FF2B5EF4-FFF2-40B4-BE49-F238E27FC236}">
                <a16:creationId xmlns:a16="http://schemas.microsoft.com/office/drawing/2014/main" id="{D4A43C17-0D3D-38C9-2A67-6002FD1D4C46}"/>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3" name="TextBox 2">
            <a:extLst>
              <a:ext uri="{FF2B5EF4-FFF2-40B4-BE49-F238E27FC236}">
                <a16:creationId xmlns:a16="http://schemas.microsoft.com/office/drawing/2014/main" id="{E3CD59A1-D1E2-6BD8-583B-E47C5C96220D}"/>
              </a:ext>
            </a:extLst>
          </p:cNvPr>
          <p:cNvSpPr txBox="1"/>
          <p:nvPr/>
        </p:nvSpPr>
        <p:spPr>
          <a:xfrm>
            <a:off x="381000" y="1219200"/>
            <a:ext cx="8153400" cy="4493538"/>
          </a:xfrm>
          <a:prstGeom prst="rect">
            <a:avLst/>
          </a:prstGeom>
          <a:noFill/>
        </p:spPr>
        <p:txBody>
          <a:bodyPr wrap="square" rtlCol="0">
            <a:spAutoFit/>
          </a:bodyPr>
          <a:lstStyle/>
          <a:p>
            <a:pPr marL="285750" indent="-285750">
              <a:buFont typeface="Arial" panose="020B0604020202020204" pitchFamily="34" charset="0"/>
              <a:buChar char="•"/>
            </a:pPr>
            <a:r>
              <a:rPr lang="en-US" sz="2200" dirty="0"/>
              <a:t>Q2 Reporting is essentially complete … one REP needs to correct and resubmit their Participation.</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Q3 Reporting </a:t>
            </a:r>
          </a:p>
          <a:p>
            <a:pPr marL="742950" lvl="1" indent="-285750">
              <a:buFont typeface="Arial" panose="020B0604020202020204" pitchFamily="34" charset="0"/>
              <a:buChar char="•"/>
            </a:pPr>
            <a:r>
              <a:rPr lang="en-US" sz="2200" dirty="0"/>
              <a:t>ERCOT will issue market notice and send email notifications to TDSPs and REPs that had Active Residential (based on </a:t>
            </a:r>
            <a:r>
              <a:rPr lang="en-US" sz="2200" dirty="0" err="1"/>
              <a:t>Profilecode</a:t>
            </a:r>
            <a:r>
              <a:rPr lang="en-US" sz="2200" dirty="0"/>
              <a:t>) customers during Q3.</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Oct 15 – due date for TDSP/REP response (yes or no are required) on whether they had such a program.</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Nov 15 – due date for fully validated participant (REPs and TDSPs) and event (REPs) submission files.</a:t>
            </a:r>
          </a:p>
        </p:txBody>
      </p:sp>
    </p:spTree>
    <p:extLst>
      <p:ext uri="{BB962C8B-B14F-4D97-AF65-F5344CB8AC3E}">
        <p14:creationId xmlns:p14="http://schemas.microsoft.com/office/powerpoint/2010/main" val="3582514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25161-09A7-B825-4EB9-768F62BCD8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EE9BA8-8F79-0355-48FE-56601D855F77}"/>
              </a:ext>
            </a:extLst>
          </p:cNvPr>
          <p:cNvSpPr>
            <a:spLocks noGrp="1"/>
          </p:cNvSpPr>
          <p:nvPr>
            <p:ph type="title"/>
          </p:nvPr>
        </p:nvSpPr>
        <p:spPr>
          <a:xfrm>
            <a:off x="381000" y="243682"/>
            <a:ext cx="8458200" cy="975518"/>
          </a:xfrm>
        </p:spPr>
        <p:txBody>
          <a:bodyPr/>
          <a:lstStyle/>
          <a:p>
            <a:r>
              <a:rPr lang="en-US" altLang="en-US" dirty="0"/>
              <a:t>REP Data Submission Requirements</a:t>
            </a:r>
            <a:br>
              <a:rPr lang="en-US" altLang="en-US" dirty="0"/>
            </a:br>
            <a:r>
              <a:rPr lang="en-US" altLang="en-US" dirty="0"/>
              <a:t>	Quarterly vs Annual Surveys</a:t>
            </a:r>
            <a:endParaRPr lang="en-US" dirty="0"/>
          </a:p>
        </p:txBody>
      </p:sp>
      <p:sp>
        <p:nvSpPr>
          <p:cNvPr id="4" name="Slide Number Placeholder 3">
            <a:extLst>
              <a:ext uri="{FF2B5EF4-FFF2-40B4-BE49-F238E27FC236}">
                <a16:creationId xmlns:a16="http://schemas.microsoft.com/office/drawing/2014/main" id="{91F176A2-D21F-E4A4-6CC4-C319690235ED}"/>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3" name="TextBox 2">
            <a:extLst>
              <a:ext uri="{FF2B5EF4-FFF2-40B4-BE49-F238E27FC236}">
                <a16:creationId xmlns:a16="http://schemas.microsoft.com/office/drawing/2014/main" id="{DED71108-E40B-5BAE-C7DC-8180C4ACF8C6}"/>
              </a:ext>
            </a:extLst>
          </p:cNvPr>
          <p:cNvSpPr txBox="1"/>
          <p:nvPr/>
        </p:nvSpPr>
        <p:spPr>
          <a:xfrm>
            <a:off x="381000" y="1219200"/>
            <a:ext cx="8153400" cy="5016758"/>
          </a:xfrm>
          <a:prstGeom prst="rect">
            <a:avLst/>
          </a:prstGeom>
          <a:noFill/>
        </p:spPr>
        <p:txBody>
          <a:bodyPr wrap="square" rtlCol="0">
            <a:spAutoFit/>
          </a:bodyPr>
          <a:lstStyle/>
          <a:p>
            <a:pPr marL="285750" indent="-285750">
              <a:buFont typeface="Arial" panose="020B0604020202020204" pitchFamily="34" charset="0"/>
              <a:buChar char="•"/>
            </a:pPr>
            <a:r>
              <a:rPr lang="en-US" sz="2000" dirty="0"/>
              <a:t>REPs with a reporting requirement for the Annual DR survey that have Residential Smart Device Programs will need to:</a:t>
            </a:r>
          </a:p>
          <a:p>
            <a:pPr marL="285750" indent="-285750">
              <a:buFont typeface="Arial" panose="020B0604020202020204" pitchFamily="34" charset="0"/>
              <a:buChar char="•"/>
            </a:pPr>
            <a:endParaRPr lang="en-US" sz="800" dirty="0"/>
          </a:p>
          <a:p>
            <a:pPr marL="742950" lvl="1" indent="-285750">
              <a:buFont typeface="Arial" panose="020B0604020202020204" pitchFamily="34" charset="0"/>
              <a:buChar char="•"/>
            </a:pPr>
            <a:r>
              <a:rPr lang="en-US" sz="2000" dirty="0"/>
              <a:t>Report participation and events in October for the Annual DR Survey(Category ‘OLC’).</a:t>
            </a:r>
          </a:p>
          <a:p>
            <a:pPr marL="742950" lvl="1" indent="-285750">
              <a:buFont typeface="Arial" panose="020B0604020202020204" pitchFamily="34" charset="0"/>
              <a:buChar char="•"/>
            </a:pPr>
            <a:r>
              <a:rPr lang="en-US" sz="2000" dirty="0"/>
              <a:t>Report participation and events in November for the Quarterly Survey.</a:t>
            </a:r>
          </a:p>
          <a:p>
            <a:pPr marL="742950" lvl="1" indent="-285750">
              <a:buFont typeface="Arial" panose="020B0604020202020204" pitchFamily="34" charset="0"/>
              <a:buChar char="•"/>
            </a:pPr>
            <a:r>
              <a:rPr lang="en-US" sz="2000" dirty="0"/>
              <a:t>File names and formats are different.</a:t>
            </a:r>
          </a:p>
          <a:p>
            <a:pPr marL="742950" lvl="1" indent="-285750">
              <a:buFont typeface="Arial" panose="020B0604020202020204" pitchFamily="34" charset="0"/>
              <a:buChar char="•"/>
            </a:pPr>
            <a:r>
              <a:rPr lang="en-US" sz="2000" dirty="0"/>
              <a:t>Annual Survey is snapshot as of Sep 1 and start date of participation.</a:t>
            </a:r>
          </a:p>
          <a:p>
            <a:pPr marL="742950" lvl="1" indent="-285750">
              <a:buFont typeface="Arial" panose="020B0604020202020204" pitchFamily="34" charset="0"/>
              <a:buChar char="•"/>
            </a:pPr>
            <a:r>
              <a:rPr lang="en-US" sz="2000" dirty="0"/>
              <a:t>Quarterly Survey is all participation during Q3 and ESIID-level event reporting.</a:t>
            </a:r>
          </a:p>
          <a:p>
            <a:pPr marL="742950" lvl="1"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NPRR 1291, once approved, will eliminate this duplicative reporting.</a:t>
            </a:r>
          </a:p>
          <a:p>
            <a:pPr marL="742950" lvl="1" indent="-285750">
              <a:buFont typeface="Arial" panose="020B0604020202020204" pitchFamily="34" charset="0"/>
              <a:buChar char="•"/>
            </a:pPr>
            <a:r>
              <a:rPr lang="en-US" sz="2000" dirty="0"/>
              <a:t>REPs will not be required to submit Residential ‘OLC’ data for the Annual DR Survey.</a:t>
            </a:r>
          </a:p>
        </p:txBody>
      </p:sp>
    </p:spTree>
    <p:extLst>
      <p:ext uri="{BB962C8B-B14F-4D97-AF65-F5344CB8AC3E}">
        <p14:creationId xmlns:p14="http://schemas.microsoft.com/office/powerpoint/2010/main" val="2859259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Annual Demand/Price Response Survey - Status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3" name="TextBox 2">
            <a:extLst>
              <a:ext uri="{FF2B5EF4-FFF2-40B4-BE49-F238E27FC236}">
                <a16:creationId xmlns:a16="http://schemas.microsoft.com/office/drawing/2014/main" id="{F39130EC-2D4B-41C5-8809-CE2302DD3939}"/>
              </a:ext>
            </a:extLst>
          </p:cNvPr>
          <p:cNvSpPr txBox="1"/>
          <p:nvPr/>
        </p:nvSpPr>
        <p:spPr>
          <a:xfrm>
            <a:off x="381000" y="914400"/>
            <a:ext cx="8153400"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t>Emails providing REP/NOIE participation status were sent out August 15</a:t>
            </a:r>
            <a:r>
              <a:rPr lang="en-US" sz="2400" baseline="30000" dirty="0"/>
              <a:t>th</a:t>
            </a:r>
            <a:r>
              <a:rPr lang="en-US" sz="2400" dirty="0"/>
              <a:t>.</a:t>
            </a:r>
          </a:p>
          <a:p>
            <a:pPr marL="742950" lvl="1" indent="-285750">
              <a:buFont typeface="Arial" panose="020B0604020202020204" pitchFamily="34" charset="0"/>
              <a:buChar char="•"/>
            </a:pPr>
            <a:r>
              <a:rPr lang="en-US" sz="2400" dirty="0"/>
              <a:t>118 REPS with reporting requirement.</a:t>
            </a:r>
          </a:p>
          <a:p>
            <a:pPr marL="742950" lvl="1" indent="-285750">
              <a:buFont typeface="Arial" panose="020B0604020202020204" pitchFamily="34" charset="0"/>
              <a:buChar char="•"/>
            </a:pPr>
            <a:r>
              <a:rPr lang="en-US" sz="2400" dirty="0"/>
              <a:t>51 NOIEs with reporting requirement.</a:t>
            </a:r>
          </a:p>
          <a:p>
            <a:pPr lvl="1"/>
            <a:endParaRPr lang="en-US" sz="2400" dirty="0"/>
          </a:p>
          <a:p>
            <a:pPr marL="285750" indent="-285750">
              <a:buFont typeface="Arial" panose="020B0604020202020204" pitchFamily="34" charset="0"/>
              <a:buChar char="•"/>
            </a:pPr>
            <a:r>
              <a:rPr lang="en-US" sz="2400" dirty="0"/>
              <a:t>60 REPs reported DR/PR participation.</a:t>
            </a:r>
          </a:p>
          <a:p>
            <a:pPr marL="742950" lvl="1" indent="-285750">
              <a:buFont typeface="Arial" panose="020B0604020202020204" pitchFamily="34" charset="0"/>
              <a:buChar char="•"/>
            </a:pPr>
            <a:r>
              <a:rPr lang="en-US" sz="2400" dirty="0"/>
              <a:t>Current active ESI IDs 7.98 million.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19 NOIE reported programs.</a:t>
            </a:r>
          </a:p>
          <a:p>
            <a:pPr marL="742950" lvl="1" indent="-285750">
              <a:buFont typeface="Arial" panose="020B0604020202020204" pitchFamily="34" charset="0"/>
              <a:buChar char="•"/>
            </a:pPr>
            <a:r>
              <a:rPr lang="en-US" sz="2400" dirty="0"/>
              <a:t>16 LSE.</a:t>
            </a:r>
          </a:p>
          <a:p>
            <a:pPr marL="742950" lvl="1" indent="-285750">
              <a:buFont typeface="Arial" panose="020B0604020202020204" pitchFamily="34" charset="0"/>
              <a:buChar char="•"/>
            </a:pPr>
            <a:r>
              <a:rPr lang="en-US" sz="2400" dirty="0"/>
              <a:t>21 TDSP.</a:t>
            </a:r>
          </a:p>
        </p:txBody>
      </p:sp>
    </p:spTree>
    <p:extLst>
      <p:ext uri="{BB962C8B-B14F-4D97-AF65-F5344CB8AC3E}">
        <p14:creationId xmlns:p14="http://schemas.microsoft.com/office/powerpoint/2010/main" val="1711223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F77E2-4D0F-CEF7-9B8C-FF3B1B922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B4937-E9D7-55DE-FF03-9A6272E64932}"/>
              </a:ext>
            </a:extLst>
          </p:cNvPr>
          <p:cNvSpPr>
            <a:spLocks noGrp="1"/>
          </p:cNvSpPr>
          <p:nvPr>
            <p:ph type="title"/>
          </p:nvPr>
        </p:nvSpPr>
        <p:spPr/>
        <p:txBody>
          <a:bodyPr/>
          <a:lstStyle/>
          <a:p>
            <a:r>
              <a:rPr lang="en-US" altLang="en-US" dirty="0"/>
              <a:t>Q1 &amp; Q2 Quarterly Survey - Status</a:t>
            </a:r>
            <a:endParaRPr lang="en-US" dirty="0"/>
          </a:p>
        </p:txBody>
      </p:sp>
      <p:sp>
        <p:nvSpPr>
          <p:cNvPr id="4" name="Slide Number Placeholder 3">
            <a:extLst>
              <a:ext uri="{FF2B5EF4-FFF2-40B4-BE49-F238E27FC236}">
                <a16:creationId xmlns:a16="http://schemas.microsoft.com/office/drawing/2014/main" id="{CBFC21C6-E556-12B8-DA14-7C8A580A87DE}"/>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3" name="TextBox 2">
            <a:extLst>
              <a:ext uri="{FF2B5EF4-FFF2-40B4-BE49-F238E27FC236}">
                <a16:creationId xmlns:a16="http://schemas.microsoft.com/office/drawing/2014/main" id="{6AEB7602-0B41-D548-2963-E19E9E39CDB5}"/>
              </a:ext>
            </a:extLst>
          </p:cNvPr>
          <p:cNvSpPr txBox="1"/>
          <p:nvPr/>
        </p:nvSpPr>
        <p:spPr>
          <a:xfrm>
            <a:off x="381000" y="990600"/>
            <a:ext cx="8153400" cy="4216539"/>
          </a:xfrm>
          <a:prstGeom prst="rect">
            <a:avLst/>
          </a:prstGeom>
          <a:noFill/>
        </p:spPr>
        <p:txBody>
          <a:bodyPr wrap="square" rtlCol="0">
            <a:spAutoFit/>
          </a:bodyPr>
          <a:lstStyle/>
          <a:p>
            <a:pPr marL="285750" indent="-285750">
              <a:buFont typeface="Arial" panose="020B0604020202020204" pitchFamily="34" charset="0"/>
              <a:buChar char="•"/>
            </a:pPr>
            <a:r>
              <a:rPr lang="en-US" sz="2000" dirty="0"/>
              <a:t>Email notices to REPs with Active Q1 Residential Customers sent April 15</a:t>
            </a:r>
            <a:r>
              <a:rPr lang="en-US" sz="2000" baseline="30000" dirty="0"/>
              <a:t>th</a:t>
            </a:r>
            <a:r>
              <a:rPr lang="en-US" sz="2000" dirty="0"/>
              <a:t>.</a:t>
            </a:r>
          </a:p>
          <a:p>
            <a:pPr marL="742950" lvl="1" indent="-285750">
              <a:buFont typeface="Arial" panose="020B0604020202020204" pitchFamily="34" charset="0"/>
              <a:buChar char="•"/>
            </a:pPr>
            <a:r>
              <a:rPr lang="en-US" sz="2000" dirty="0"/>
              <a:t>118 REPS with Residential Customers contacted.</a:t>
            </a:r>
          </a:p>
          <a:p>
            <a:pPr marL="742950" lvl="1" indent="-285750">
              <a:buFont typeface="Arial" panose="020B0604020202020204" pitchFamily="34" charset="0"/>
              <a:buChar char="•"/>
            </a:pPr>
            <a:r>
              <a:rPr lang="en-US" sz="2000" dirty="0"/>
              <a:t>21 REPs with reportable programs.</a:t>
            </a:r>
          </a:p>
          <a:p>
            <a:pPr marL="1200150" lvl="2" indent="-285750">
              <a:buFont typeface="Arial" panose="020B0604020202020204" pitchFamily="34" charset="0"/>
              <a:buChar char="•"/>
            </a:pPr>
            <a:r>
              <a:rPr lang="en-US" sz="2000" dirty="0"/>
              <a:t>Current active ESI IDs 6.13 million.</a:t>
            </a:r>
          </a:p>
          <a:p>
            <a:pPr marL="1200150" lvl="2" indent="-285750">
              <a:buFont typeface="Arial" panose="020B0604020202020204" pitchFamily="34" charset="0"/>
              <a:buChar char="•"/>
            </a:pPr>
            <a:r>
              <a:rPr lang="en-US" sz="2000" dirty="0"/>
              <a:t>46,265 participants</a:t>
            </a:r>
          </a:p>
          <a:p>
            <a:pPr marL="1200150" lvl="2"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800" dirty="0"/>
          </a:p>
          <a:p>
            <a:pPr marL="285750" indent="-285750">
              <a:buFont typeface="Arial" panose="020B0604020202020204" pitchFamily="34" charset="0"/>
              <a:buChar char="•"/>
            </a:pPr>
            <a:r>
              <a:rPr lang="en-US" sz="2000" dirty="0"/>
              <a:t>Email notices to REPs with Active Q2 Residential Customers sent July 30</a:t>
            </a:r>
            <a:r>
              <a:rPr lang="en-US" sz="2000" baseline="30000" dirty="0"/>
              <a:t>th</a:t>
            </a:r>
            <a:r>
              <a:rPr lang="en-US" sz="2000" dirty="0"/>
              <a:t>.</a:t>
            </a:r>
          </a:p>
          <a:p>
            <a:pPr marL="742950" lvl="1" indent="-285750">
              <a:buFont typeface="Arial" panose="020B0604020202020204" pitchFamily="34" charset="0"/>
              <a:buChar char="•"/>
            </a:pPr>
            <a:r>
              <a:rPr lang="en-US" sz="2000" dirty="0"/>
              <a:t>115 REPS with Residential Customers contacted.</a:t>
            </a:r>
          </a:p>
          <a:p>
            <a:pPr marL="742950" lvl="1" indent="-285750">
              <a:buFont typeface="Arial" panose="020B0604020202020204" pitchFamily="34" charset="0"/>
              <a:buChar char="•"/>
            </a:pPr>
            <a:r>
              <a:rPr lang="en-US" sz="2000" dirty="0"/>
              <a:t>21 REPs with reportable programs.</a:t>
            </a:r>
          </a:p>
          <a:p>
            <a:pPr marL="1200150" lvl="2" indent="-285750">
              <a:buFont typeface="Arial" panose="020B0604020202020204" pitchFamily="34" charset="0"/>
              <a:buChar char="•"/>
            </a:pPr>
            <a:r>
              <a:rPr lang="en-US" sz="2000" dirty="0"/>
              <a:t>Current active ESI IDs 6.18 million.</a:t>
            </a:r>
          </a:p>
          <a:p>
            <a:pPr marL="1200150" lvl="2" indent="-285750">
              <a:buFont typeface="Arial" panose="020B0604020202020204" pitchFamily="34" charset="0"/>
              <a:buChar char="•"/>
            </a:pPr>
            <a:r>
              <a:rPr lang="en-US" sz="2000" dirty="0"/>
              <a:t>58,386 participants</a:t>
            </a:r>
            <a:endParaRPr lang="en-US" dirty="0"/>
          </a:p>
        </p:txBody>
      </p:sp>
    </p:spTree>
    <p:extLst>
      <p:ext uri="{BB962C8B-B14F-4D97-AF65-F5344CB8AC3E}">
        <p14:creationId xmlns:p14="http://schemas.microsoft.com/office/powerpoint/2010/main" val="4003982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B2881-2F61-135D-9BB9-9A5B23CC0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B1AC58-56B1-D70F-08BB-74EFC0D86718}"/>
              </a:ext>
            </a:extLst>
          </p:cNvPr>
          <p:cNvSpPr>
            <a:spLocks noGrp="1"/>
          </p:cNvSpPr>
          <p:nvPr>
            <p:ph type="title"/>
          </p:nvPr>
        </p:nvSpPr>
        <p:spPr/>
        <p:txBody>
          <a:bodyPr/>
          <a:lstStyle/>
          <a:p>
            <a:r>
              <a:rPr lang="en-US" altLang="en-US" dirty="0"/>
              <a:t>Q1 &amp; Q2 Quarterly Survey Errors</a:t>
            </a:r>
            <a:endParaRPr lang="en-US" dirty="0"/>
          </a:p>
        </p:txBody>
      </p:sp>
      <p:sp>
        <p:nvSpPr>
          <p:cNvPr id="4" name="Slide Number Placeholder 3">
            <a:extLst>
              <a:ext uri="{FF2B5EF4-FFF2-40B4-BE49-F238E27FC236}">
                <a16:creationId xmlns:a16="http://schemas.microsoft.com/office/drawing/2014/main" id="{10561BFC-3769-50E0-0667-67AEABD57372}"/>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3" name="TextBox 2">
            <a:extLst>
              <a:ext uri="{FF2B5EF4-FFF2-40B4-BE49-F238E27FC236}">
                <a16:creationId xmlns:a16="http://schemas.microsoft.com/office/drawing/2014/main" id="{98DFC016-1E32-39DE-426B-C94083B70559}"/>
              </a:ext>
            </a:extLst>
          </p:cNvPr>
          <p:cNvSpPr txBox="1"/>
          <p:nvPr/>
        </p:nvSpPr>
        <p:spPr>
          <a:xfrm>
            <a:off x="3333078" y="1068593"/>
            <a:ext cx="2590800" cy="369332"/>
          </a:xfrm>
          <a:prstGeom prst="rect">
            <a:avLst/>
          </a:prstGeom>
          <a:noFill/>
        </p:spPr>
        <p:txBody>
          <a:bodyPr wrap="square" rtlCol="0">
            <a:spAutoFit/>
          </a:bodyPr>
          <a:lstStyle/>
          <a:p>
            <a:r>
              <a:rPr lang="en-US" dirty="0"/>
              <a:t>Q1 Participant Errors</a:t>
            </a:r>
          </a:p>
        </p:txBody>
      </p:sp>
      <p:graphicFrame>
        <p:nvGraphicFramePr>
          <p:cNvPr id="5" name="Table 4">
            <a:extLst>
              <a:ext uri="{FF2B5EF4-FFF2-40B4-BE49-F238E27FC236}">
                <a16:creationId xmlns:a16="http://schemas.microsoft.com/office/drawing/2014/main" id="{A34EEC05-5FAC-FD83-470F-D52F0AB5094B}"/>
              </a:ext>
            </a:extLst>
          </p:cNvPr>
          <p:cNvGraphicFramePr>
            <a:graphicFrameLocks noGrp="1"/>
          </p:cNvGraphicFramePr>
          <p:nvPr>
            <p:extLst>
              <p:ext uri="{D42A27DB-BD31-4B8C-83A1-F6EECF244321}">
                <p14:modId xmlns:p14="http://schemas.microsoft.com/office/powerpoint/2010/main" val="4201793741"/>
              </p:ext>
            </p:extLst>
          </p:nvPr>
        </p:nvGraphicFramePr>
        <p:xfrm>
          <a:off x="533400" y="1600200"/>
          <a:ext cx="8077200" cy="192024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524375297"/>
                    </a:ext>
                  </a:extLst>
                </a:gridCol>
                <a:gridCol w="762000">
                  <a:extLst>
                    <a:ext uri="{9D8B030D-6E8A-4147-A177-3AD203B41FA5}">
                      <a16:colId xmlns:a16="http://schemas.microsoft.com/office/drawing/2014/main" val="4109768937"/>
                    </a:ext>
                  </a:extLst>
                </a:gridCol>
                <a:gridCol w="990600">
                  <a:extLst>
                    <a:ext uri="{9D8B030D-6E8A-4147-A177-3AD203B41FA5}">
                      <a16:colId xmlns:a16="http://schemas.microsoft.com/office/drawing/2014/main" val="695508523"/>
                    </a:ext>
                  </a:extLst>
                </a:gridCol>
                <a:gridCol w="952500">
                  <a:extLst>
                    <a:ext uri="{9D8B030D-6E8A-4147-A177-3AD203B41FA5}">
                      <a16:colId xmlns:a16="http://schemas.microsoft.com/office/drawing/2014/main" val="3347498456"/>
                    </a:ext>
                  </a:extLst>
                </a:gridCol>
                <a:gridCol w="1057275">
                  <a:extLst>
                    <a:ext uri="{9D8B030D-6E8A-4147-A177-3AD203B41FA5}">
                      <a16:colId xmlns:a16="http://schemas.microsoft.com/office/drawing/2014/main" val="5898327"/>
                    </a:ext>
                  </a:extLst>
                </a:gridCol>
                <a:gridCol w="1057275">
                  <a:extLst>
                    <a:ext uri="{9D8B030D-6E8A-4147-A177-3AD203B41FA5}">
                      <a16:colId xmlns:a16="http://schemas.microsoft.com/office/drawing/2014/main" val="3105669305"/>
                    </a:ext>
                  </a:extLst>
                </a:gridCol>
                <a:gridCol w="666750">
                  <a:extLst>
                    <a:ext uri="{9D8B030D-6E8A-4147-A177-3AD203B41FA5}">
                      <a16:colId xmlns:a16="http://schemas.microsoft.com/office/drawing/2014/main" val="1168768936"/>
                    </a:ext>
                  </a:extLst>
                </a:gridCol>
                <a:gridCol w="1066800">
                  <a:extLst>
                    <a:ext uri="{9D8B030D-6E8A-4147-A177-3AD203B41FA5}">
                      <a16:colId xmlns:a16="http://schemas.microsoft.com/office/drawing/2014/main" val="1317565767"/>
                    </a:ext>
                  </a:extLst>
                </a:gridCol>
              </a:tblGrid>
              <a:tr h="370840">
                <a:tc>
                  <a:txBody>
                    <a:bodyPr/>
                    <a:lstStyle/>
                    <a:p>
                      <a:endParaRPr lang="en-US" dirty="0"/>
                    </a:p>
                  </a:txBody>
                  <a:tcPr/>
                </a:tc>
                <a:tc>
                  <a:txBody>
                    <a:bodyPr/>
                    <a:lstStyle/>
                    <a:p>
                      <a:pPr algn="ctr"/>
                      <a:r>
                        <a:rPr lang="en-US" dirty="0"/>
                        <a:t>Dupe Row</a:t>
                      </a:r>
                    </a:p>
                  </a:txBody>
                  <a:tcPr anchor="ctr"/>
                </a:tc>
                <a:tc>
                  <a:txBody>
                    <a:bodyPr/>
                    <a:lstStyle/>
                    <a:p>
                      <a:pPr algn="ctr"/>
                      <a:r>
                        <a:rPr lang="en-US" dirty="0"/>
                        <a:t>Invalid ESIID</a:t>
                      </a:r>
                    </a:p>
                  </a:txBody>
                  <a:tcPr anchor="ctr"/>
                </a:tc>
                <a:tc>
                  <a:txBody>
                    <a:bodyPr/>
                    <a:lstStyle/>
                    <a:p>
                      <a:pPr algn="ctr"/>
                      <a:r>
                        <a:rPr lang="en-US" dirty="0"/>
                        <a:t>Invalid Date</a:t>
                      </a:r>
                    </a:p>
                  </a:txBody>
                  <a:tcPr anchor="ctr"/>
                </a:tc>
                <a:tc>
                  <a:txBody>
                    <a:bodyPr/>
                    <a:lstStyle/>
                    <a:p>
                      <a:pPr algn="ctr"/>
                      <a:r>
                        <a:rPr lang="en-US" dirty="0"/>
                        <a:t>Not ROR</a:t>
                      </a:r>
                    </a:p>
                  </a:txBody>
                  <a:tcPr anchor="ctr"/>
                </a:tc>
                <a:tc>
                  <a:txBody>
                    <a:bodyPr/>
                    <a:lstStyle/>
                    <a:p>
                      <a:pPr algn="ctr"/>
                      <a:r>
                        <a:rPr lang="en-US" dirty="0"/>
                        <a:t>Not Active</a:t>
                      </a:r>
                    </a:p>
                  </a:txBody>
                  <a:tcPr anchor="ctr"/>
                </a:tc>
                <a:tc>
                  <a:txBody>
                    <a:bodyPr/>
                    <a:lstStyle/>
                    <a:p>
                      <a:pPr algn="ctr"/>
                      <a:r>
                        <a:rPr lang="en-US" dirty="0"/>
                        <a:t>Not</a:t>
                      </a:r>
                    </a:p>
                    <a:p>
                      <a:pPr algn="ctr"/>
                      <a:r>
                        <a:rPr lang="en-US" dirty="0"/>
                        <a:t>Res</a:t>
                      </a:r>
                    </a:p>
                  </a:txBody>
                  <a:tcPr anchor="ctr"/>
                </a:tc>
                <a:tc>
                  <a:txBody>
                    <a:bodyPr/>
                    <a:lstStyle/>
                    <a:p>
                      <a:pPr algn="ctr"/>
                      <a:r>
                        <a:rPr lang="en-US" dirty="0"/>
                        <a:t>Not </a:t>
                      </a:r>
                    </a:p>
                    <a:p>
                      <a:pPr algn="ctr"/>
                      <a:r>
                        <a:rPr lang="en-US" dirty="0"/>
                        <a:t>AMS</a:t>
                      </a:r>
                    </a:p>
                  </a:txBody>
                  <a:tcPr anchor="ctr"/>
                </a:tc>
                <a:extLst>
                  <a:ext uri="{0D108BD9-81ED-4DB2-BD59-A6C34878D82A}">
                    <a16:rowId xmlns:a16="http://schemas.microsoft.com/office/drawing/2014/main" val="776692358"/>
                  </a:ext>
                </a:extLst>
              </a:tr>
              <a:tr h="370840">
                <a:tc>
                  <a:txBody>
                    <a:bodyPr/>
                    <a:lstStyle/>
                    <a:p>
                      <a:r>
                        <a:rPr lang="en-US" dirty="0"/>
                        <a:t>All Submissions</a:t>
                      </a:r>
                    </a:p>
                  </a:txBody>
                  <a:tcPr/>
                </a:tc>
                <a:tc>
                  <a:txBody>
                    <a:bodyPr/>
                    <a:lstStyle/>
                    <a:p>
                      <a:pPr algn="ctr"/>
                      <a:r>
                        <a:rPr lang="en-US" dirty="0"/>
                        <a:t>2</a:t>
                      </a:r>
                    </a:p>
                  </a:txBody>
                  <a:tcPr anchor="ctr"/>
                </a:tc>
                <a:tc>
                  <a:txBody>
                    <a:bodyPr/>
                    <a:lstStyle/>
                    <a:p>
                      <a:pPr algn="ctr"/>
                      <a:r>
                        <a:rPr lang="en-US" dirty="0"/>
                        <a:t>0</a:t>
                      </a:r>
                    </a:p>
                  </a:txBody>
                  <a:tcPr anchor="ctr"/>
                </a:tc>
                <a:tc>
                  <a:txBody>
                    <a:bodyPr/>
                    <a:lstStyle/>
                    <a:p>
                      <a:pPr algn="ctr"/>
                      <a:r>
                        <a:rPr lang="en-US" dirty="0"/>
                        <a:t>105</a:t>
                      </a:r>
                    </a:p>
                  </a:txBody>
                  <a:tcPr anchor="ctr"/>
                </a:tc>
                <a:tc>
                  <a:txBody>
                    <a:bodyPr/>
                    <a:lstStyle/>
                    <a:p>
                      <a:pPr algn="ctr"/>
                      <a:r>
                        <a:rPr lang="en-US" dirty="0"/>
                        <a:t>901</a:t>
                      </a:r>
                    </a:p>
                  </a:txBody>
                  <a:tcPr anchor="ctr"/>
                </a:tc>
                <a:tc>
                  <a:txBody>
                    <a:bodyPr/>
                    <a:lstStyle/>
                    <a:p>
                      <a:pPr algn="ctr"/>
                      <a:r>
                        <a:rPr lang="en-US" dirty="0"/>
                        <a:t>90</a:t>
                      </a:r>
                    </a:p>
                  </a:txBody>
                  <a:tcPr anchor="ctr"/>
                </a:tc>
                <a:tc>
                  <a:txBody>
                    <a:bodyPr/>
                    <a:lstStyle/>
                    <a:p>
                      <a:pPr algn="ctr"/>
                      <a:r>
                        <a:rPr lang="en-US" dirty="0"/>
                        <a:t>15</a:t>
                      </a:r>
                    </a:p>
                  </a:txBody>
                  <a:tcPr anchor="ctr"/>
                </a:tc>
                <a:tc>
                  <a:txBody>
                    <a:bodyPr/>
                    <a:lstStyle/>
                    <a:p>
                      <a:pPr algn="ctr"/>
                      <a:r>
                        <a:rPr lang="en-US" dirty="0"/>
                        <a:t>15</a:t>
                      </a:r>
                    </a:p>
                  </a:txBody>
                  <a:tcPr anchor="ctr"/>
                </a:tc>
                <a:extLst>
                  <a:ext uri="{0D108BD9-81ED-4DB2-BD59-A6C34878D82A}">
                    <a16:rowId xmlns:a16="http://schemas.microsoft.com/office/drawing/2014/main" val="2743687508"/>
                  </a:ext>
                </a:extLst>
              </a:tr>
              <a:tr h="370840">
                <a:tc>
                  <a:txBody>
                    <a:bodyPr/>
                    <a:lstStyle/>
                    <a:p>
                      <a:r>
                        <a:rPr lang="en-US" dirty="0"/>
                        <a:t>Newest Submission</a:t>
                      </a:r>
                    </a:p>
                  </a:txBody>
                  <a:tcPr/>
                </a:tc>
                <a:tc>
                  <a:txBody>
                    <a:bodyPr/>
                    <a:lstStyle/>
                    <a:p>
                      <a:pPr algn="ctr"/>
                      <a:r>
                        <a:rPr lang="en-US" dirty="0"/>
                        <a:t>0</a:t>
                      </a:r>
                    </a:p>
                  </a:txBody>
                  <a:tcPr anchor="ctr"/>
                </a:tc>
                <a:tc>
                  <a:txBody>
                    <a:bodyPr/>
                    <a:lstStyle/>
                    <a:p>
                      <a:pPr algn="ctr"/>
                      <a:r>
                        <a:rPr lang="en-US" dirty="0"/>
                        <a:t>0</a:t>
                      </a:r>
                    </a:p>
                  </a:txBody>
                  <a:tcPr anchor="ctr"/>
                </a:tc>
                <a:tc>
                  <a:txBody>
                    <a:bodyPr/>
                    <a:lstStyle/>
                    <a:p>
                      <a:pPr algn="ctr"/>
                      <a:r>
                        <a:rPr lang="en-US" dirty="0"/>
                        <a:t>14</a:t>
                      </a:r>
                    </a:p>
                  </a:txBody>
                  <a:tcPr anchor="ctr"/>
                </a:tc>
                <a:tc>
                  <a:txBody>
                    <a:bodyPr/>
                    <a:lstStyle/>
                    <a:p>
                      <a:pPr algn="ctr"/>
                      <a:r>
                        <a:rPr lang="en-US" dirty="0"/>
                        <a:t>256</a:t>
                      </a:r>
                    </a:p>
                  </a:txBody>
                  <a:tcPr anchor="ctr"/>
                </a:tc>
                <a:tc>
                  <a:txBody>
                    <a:bodyPr/>
                    <a:lstStyle/>
                    <a:p>
                      <a:pPr algn="ctr"/>
                      <a:r>
                        <a:rPr lang="en-US" dirty="0"/>
                        <a:t>47</a:t>
                      </a:r>
                    </a:p>
                  </a:txBody>
                  <a:tcPr anchor="ctr"/>
                </a:tc>
                <a:tc>
                  <a:txBody>
                    <a:bodyPr/>
                    <a:lstStyle/>
                    <a:p>
                      <a:pPr algn="ctr"/>
                      <a:r>
                        <a:rPr lang="en-US" dirty="0"/>
                        <a:t>5</a:t>
                      </a:r>
                    </a:p>
                  </a:txBody>
                  <a:tcPr anchor="ctr"/>
                </a:tc>
                <a:tc>
                  <a:txBody>
                    <a:bodyPr/>
                    <a:lstStyle/>
                    <a:p>
                      <a:pPr algn="ctr"/>
                      <a:r>
                        <a:rPr lang="en-US" dirty="0"/>
                        <a:t>4</a:t>
                      </a:r>
                    </a:p>
                  </a:txBody>
                  <a:tcPr anchor="ctr"/>
                </a:tc>
                <a:extLst>
                  <a:ext uri="{0D108BD9-81ED-4DB2-BD59-A6C34878D82A}">
                    <a16:rowId xmlns:a16="http://schemas.microsoft.com/office/drawing/2014/main" val="3650078408"/>
                  </a:ext>
                </a:extLst>
              </a:tr>
            </a:tbl>
          </a:graphicData>
        </a:graphic>
      </p:graphicFrame>
      <p:graphicFrame>
        <p:nvGraphicFramePr>
          <p:cNvPr id="7" name="Table 6">
            <a:extLst>
              <a:ext uri="{FF2B5EF4-FFF2-40B4-BE49-F238E27FC236}">
                <a16:creationId xmlns:a16="http://schemas.microsoft.com/office/drawing/2014/main" id="{2B5C9C73-2569-EE0D-3995-CFF1F0D54ED6}"/>
              </a:ext>
            </a:extLst>
          </p:cNvPr>
          <p:cNvGraphicFramePr>
            <a:graphicFrameLocks noGrp="1"/>
          </p:cNvGraphicFramePr>
          <p:nvPr>
            <p:extLst>
              <p:ext uri="{D42A27DB-BD31-4B8C-83A1-F6EECF244321}">
                <p14:modId xmlns:p14="http://schemas.microsoft.com/office/powerpoint/2010/main" val="2574378904"/>
              </p:ext>
            </p:extLst>
          </p:nvPr>
        </p:nvGraphicFramePr>
        <p:xfrm>
          <a:off x="609600" y="4053840"/>
          <a:ext cx="8057478" cy="192024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524375297"/>
                    </a:ext>
                  </a:extLst>
                </a:gridCol>
                <a:gridCol w="762000">
                  <a:extLst>
                    <a:ext uri="{9D8B030D-6E8A-4147-A177-3AD203B41FA5}">
                      <a16:colId xmlns:a16="http://schemas.microsoft.com/office/drawing/2014/main" val="4109768937"/>
                    </a:ext>
                  </a:extLst>
                </a:gridCol>
                <a:gridCol w="990600">
                  <a:extLst>
                    <a:ext uri="{9D8B030D-6E8A-4147-A177-3AD203B41FA5}">
                      <a16:colId xmlns:a16="http://schemas.microsoft.com/office/drawing/2014/main" val="695508523"/>
                    </a:ext>
                  </a:extLst>
                </a:gridCol>
                <a:gridCol w="952500">
                  <a:extLst>
                    <a:ext uri="{9D8B030D-6E8A-4147-A177-3AD203B41FA5}">
                      <a16:colId xmlns:a16="http://schemas.microsoft.com/office/drawing/2014/main" val="3347498456"/>
                    </a:ext>
                  </a:extLst>
                </a:gridCol>
                <a:gridCol w="1057275">
                  <a:extLst>
                    <a:ext uri="{9D8B030D-6E8A-4147-A177-3AD203B41FA5}">
                      <a16:colId xmlns:a16="http://schemas.microsoft.com/office/drawing/2014/main" val="5898327"/>
                    </a:ext>
                  </a:extLst>
                </a:gridCol>
                <a:gridCol w="1057275">
                  <a:extLst>
                    <a:ext uri="{9D8B030D-6E8A-4147-A177-3AD203B41FA5}">
                      <a16:colId xmlns:a16="http://schemas.microsoft.com/office/drawing/2014/main" val="3105669305"/>
                    </a:ext>
                  </a:extLst>
                </a:gridCol>
                <a:gridCol w="666750">
                  <a:extLst>
                    <a:ext uri="{9D8B030D-6E8A-4147-A177-3AD203B41FA5}">
                      <a16:colId xmlns:a16="http://schemas.microsoft.com/office/drawing/2014/main" val="1168768936"/>
                    </a:ext>
                  </a:extLst>
                </a:gridCol>
                <a:gridCol w="1047078">
                  <a:extLst>
                    <a:ext uri="{9D8B030D-6E8A-4147-A177-3AD203B41FA5}">
                      <a16:colId xmlns:a16="http://schemas.microsoft.com/office/drawing/2014/main" val="1317565767"/>
                    </a:ext>
                  </a:extLst>
                </a:gridCol>
              </a:tblGrid>
              <a:tr h="370840">
                <a:tc>
                  <a:txBody>
                    <a:bodyPr/>
                    <a:lstStyle/>
                    <a:p>
                      <a:endParaRPr lang="en-US" dirty="0"/>
                    </a:p>
                  </a:txBody>
                  <a:tcPr/>
                </a:tc>
                <a:tc>
                  <a:txBody>
                    <a:bodyPr/>
                    <a:lstStyle/>
                    <a:p>
                      <a:pPr algn="ctr"/>
                      <a:r>
                        <a:rPr lang="en-US" dirty="0"/>
                        <a:t>Dupe Row</a:t>
                      </a:r>
                    </a:p>
                  </a:txBody>
                  <a:tcPr anchor="ctr"/>
                </a:tc>
                <a:tc>
                  <a:txBody>
                    <a:bodyPr/>
                    <a:lstStyle/>
                    <a:p>
                      <a:pPr algn="ctr"/>
                      <a:r>
                        <a:rPr lang="en-US" dirty="0"/>
                        <a:t>Invalid ESIID</a:t>
                      </a:r>
                    </a:p>
                  </a:txBody>
                  <a:tcPr anchor="ctr"/>
                </a:tc>
                <a:tc>
                  <a:txBody>
                    <a:bodyPr/>
                    <a:lstStyle/>
                    <a:p>
                      <a:pPr algn="ctr"/>
                      <a:r>
                        <a:rPr lang="en-US" dirty="0"/>
                        <a:t>Invalid Date</a:t>
                      </a:r>
                    </a:p>
                  </a:txBody>
                  <a:tcPr anchor="ctr"/>
                </a:tc>
                <a:tc>
                  <a:txBody>
                    <a:bodyPr/>
                    <a:lstStyle/>
                    <a:p>
                      <a:pPr algn="ctr"/>
                      <a:r>
                        <a:rPr lang="en-US" dirty="0"/>
                        <a:t>Not ROR</a:t>
                      </a:r>
                    </a:p>
                  </a:txBody>
                  <a:tcPr anchor="ctr"/>
                </a:tc>
                <a:tc>
                  <a:txBody>
                    <a:bodyPr/>
                    <a:lstStyle/>
                    <a:p>
                      <a:pPr algn="ctr"/>
                      <a:r>
                        <a:rPr lang="en-US" dirty="0"/>
                        <a:t>Not Active</a:t>
                      </a:r>
                    </a:p>
                  </a:txBody>
                  <a:tcPr anchor="ctr"/>
                </a:tc>
                <a:tc>
                  <a:txBody>
                    <a:bodyPr/>
                    <a:lstStyle/>
                    <a:p>
                      <a:pPr algn="ctr"/>
                      <a:r>
                        <a:rPr lang="en-US" dirty="0"/>
                        <a:t>Not</a:t>
                      </a:r>
                    </a:p>
                    <a:p>
                      <a:pPr algn="ctr"/>
                      <a:r>
                        <a:rPr lang="en-US" dirty="0"/>
                        <a:t>Res</a:t>
                      </a:r>
                    </a:p>
                  </a:txBody>
                  <a:tcPr anchor="ctr"/>
                </a:tc>
                <a:tc>
                  <a:txBody>
                    <a:bodyPr/>
                    <a:lstStyle/>
                    <a:p>
                      <a:pPr algn="ctr"/>
                      <a:r>
                        <a:rPr lang="en-US" dirty="0"/>
                        <a:t>Not </a:t>
                      </a:r>
                    </a:p>
                    <a:p>
                      <a:pPr algn="ctr"/>
                      <a:r>
                        <a:rPr lang="en-US" dirty="0"/>
                        <a:t>AMS</a:t>
                      </a:r>
                    </a:p>
                  </a:txBody>
                  <a:tcPr anchor="ctr"/>
                </a:tc>
                <a:extLst>
                  <a:ext uri="{0D108BD9-81ED-4DB2-BD59-A6C34878D82A}">
                    <a16:rowId xmlns:a16="http://schemas.microsoft.com/office/drawing/2014/main" val="776692358"/>
                  </a:ext>
                </a:extLst>
              </a:tr>
              <a:tr h="370840">
                <a:tc>
                  <a:txBody>
                    <a:bodyPr/>
                    <a:lstStyle/>
                    <a:p>
                      <a:r>
                        <a:rPr lang="en-US" dirty="0"/>
                        <a:t>All Submissions</a:t>
                      </a:r>
                    </a:p>
                  </a:txBody>
                  <a:tcPr/>
                </a:tc>
                <a:tc>
                  <a:txBody>
                    <a:bodyPr/>
                    <a:lstStyle/>
                    <a:p>
                      <a:pPr algn="ctr"/>
                      <a:r>
                        <a:rPr lang="en-US" dirty="0"/>
                        <a:t>201</a:t>
                      </a:r>
                    </a:p>
                  </a:txBody>
                  <a:tcPr anchor="ctr"/>
                </a:tc>
                <a:tc>
                  <a:txBody>
                    <a:bodyPr/>
                    <a:lstStyle/>
                    <a:p>
                      <a:pPr algn="ctr"/>
                      <a:r>
                        <a:rPr lang="en-US" dirty="0"/>
                        <a:t>440</a:t>
                      </a:r>
                    </a:p>
                  </a:txBody>
                  <a:tcPr anchor="ctr"/>
                </a:tc>
                <a:tc>
                  <a:txBody>
                    <a:bodyPr/>
                    <a:lstStyle/>
                    <a:p>
                      <a:pPr algn="ctr"/>
                      <a:r>
                        <a:rPr lang="en-US" dirty="0"/>
                        <a:t>254</a:t>
                      </a:r>
                    </a:p>
                  </a:txBody>
                  <a:tcPr anchor="ctr"/>
                </a:tc>
                <a:tc>
                  <a:txBody>
                    <a:bodyPr/>
                    <a:lstStyle/>
                    <a:p>
                      <a:pPr algn="ctr"/>
                      <a:r>
                        <a:rPr lang="en-US" dirty="0"/>
                        <a:t>3019</a:t>
                      </a:r>
                    </a:p>
                  </a:txBody>
                  <a:tcPr anchor="ctr"/>
                </a:tc>
                <a:tc>
                  <a:txBody>
                    <a:bodyPr/>
                    <a:lstStyle/>
                    <a:p>
                      <a:pPr algn="ctr"/>
                      <a:r>
                        <a:rPr lang="en-US" dirty="0"/>
                        <a:t>372</a:t>
                      </a:r>
                    </a:p>
                  </a:txBody>
                  <a:tcPr anchor="ctr"/>
                </a:tc>
                <a:tc>
                  <a:txBody>
                    <a:bodyPr/>
                    <a:lstStyle/>
                    <a:p>
                      <a:pPr algn="ctr"/>
                      <a:r>
                        <a:rPr lang="en-US" dirty="0"/>
                        <a:t>89</a:t>
                      </a:r>
                    </a:p>
                  </a:txBody>
                  <a:tcPr anchor="ctr"/>
                </a:tc>
                <a:tc>
                  <a:txBody>
                    <a:bodyPr/>
                    <a:lstStyle/>
                    <a:p>
                      <a:pPr algn="ctr"/>
                      <a:r>
                        <a:rPr lang="en-US" dirty="0"/>
                        <a:t>108</a:t>
                      </a:r>
                    </a:p>
                  </a:txBody>
                  <a:tcPr anchor="ctr"/>
                </a:tc>
                <a:extLst>
                  <a:ext uri="{0D108BD9-81ED-4DB2-BD59-A6C34878D82A}">
                    <a16:rowId xmlns:a16="http://schemas.microsoft.com/office/drawing/2014/main" val="2743687508"/>
                  </a:ext>
                </a:extLst>
              </a:tr>
              <a:tr h="370840">
                <a:tc>
                  <a:txBody>
                    <a:bodyPr/>
                    <a:lstStyle/>
                    <a:p>
                      <a:r>
                        <a:rPr lang="en-US" dirty="0"/>
                        <a:t>Newest Submission</a:t>
                      </a:r>
                    </a:p>
                  </a:txBody>
                  <a:tcPr/>
                </a:tc>
                <a:tc>
                  <a:txBody>
                    <a:bodyPr/>
                    <a:lstStyle/>
                    <a:p>
                      <a:pPr algn="ctr"/>
                      <a:r>
                        <a:rPr lang="en-US" dirty="0"/>
                        <a:t>195</a:t>
                      </a:r>
                    </a:p>
                  </a:txBody>
                  <a:tcPr anchor="ctr"/>
                </a:tc>
                <a:tc>
                  <a:txBody>
                    <a:bodyPr/>
                    <a:lstStyle/>
                    <a:p>
                      <a:pPr algn="ctr"/>
                      <a:r>
                        <a:rPr lang="en-US" dirty="0"/>
                        <a:t>440</a:t>
                      </a:r>
                    </a:p>
                  </a:txBody>
                  <a:tcPr anchor="ctr"/>
                </a:tc>
                <a:tc>
                  <a:txBody>
                    <a:bodyPr/>
                    <a:lstStyle/>
                    <a:p>
                      <a:pPr algn="ctr"/>
                      <a:r>
                        <a:rPr lang="en-US" dirty="0"/>
                        <a:t>132</a:t>
                      </a:r>
                    </a:p>
                  </a:txBody>
                  <a:tcPr anchor="ctr"/>
                </a:tc>
                <a:tc>
                  <a:txBody>
                    <a:bodyPr/>
                    <a:lstStyle/>
                    <a:p>
                      <a:pPr algn="ctr"/>
                      <a:r>
                        <a:rPr lang="en-US" dirty="0"/>
                        <a:t>1537</a:t>
                      </a:r>
                    </a:p>
                  </a:txBody>
                  <a:tcPr anchor="ctr"/>
                </a:tc>
                <a:tc>
                  <a:txBody>
                    <a:bodyPr/>
                    <a:lstStyle/>
                    <a:p>
                      <a:pPr algn="ctr"/>
                      <a:r>
                        <a:rPr lang="en-US" dirty="0"/>
                        <a:t>229</a:t>
                      </a:r>
                    </a:p>
                  </a:txBody>
                  <a:tcPr anchor="ctr"/>
                </a:tc>
                <a:tc>
                  <a:txBody>
                    <a:bodyPr/>
                    <a:lstStyle/>
                    <a:p>
                      <a:pPr algn="ctr"/>
                      <a:r>
                        <a:rPr lang="en-US" dirty="0"/>
                        <a:t>82</a:t>
                      </a:r>
                    </a:p>
                  </a:txBody>
                  <a:tcPr anchor="ctr"/>
                </a:tc>
                <a:tc>
                  <a:txBody>
                    <a:bodyPr/>
                    <a:lstStyle/>
                    <a:p>
                      <a:pPr algn="ctr"/>
                      <a:r>
                        <a:rPr lang="en-US" dirty="0"/>
                        <a:t>92</a:t>
                      </a:r>
                    </a:p>
                  </a:txBody>
                  <a:tcPr anchor="ctr"/>
                </a:tc>
                <a:extLst>
                  <a:ext uri="{0D108BD9-81ED-4DB2-BD59-A6C34878D82A}">
                    <a16:rowId xmlns:a16="http://schemas.microsoft.com/office/drawing/2014/main" val="3650078408"/>
                  </a:ext>
                </a:extLst>
              </a:tr>
            </a:tbl>
          </a:graphicData>
        </a:graphic>
      </p:graphicFrame>
      <p:sp>
        <p:nvSpPr>
          <p:cNvPr id="8" name="TextBox 7">
            <a:extLst>
              <a:ext uri="{FF2B5EF4-FFF2-40B4-BE49-F238E27FC236}">
                <a16:creationId xmlns:a16="http://schemas.microsoft.com/office/drawing/2014/main" id="{7D514DF6-AEAF-B72C-6E38-C58C3BA1E61D}"/>
              </a:ext>
            </a:extLst>
          </p:cNvPr>
          <p:cNvSpPr txBox="1"/>
          <p:nvPr/>
        </p:nvSpPr>
        <p:spPr>
          <a:xfrm>
            <a:off x="3352800" y="3602474"/>
            <a:ext cx="2590800" cy="369332"/>
          </a:xfrm>
          <a:prstGeom prst="rect">
            <a:avLst/>
          </a:prstGeom>
          <a:noFill/>
        </p:spPr>
        <p:txBody>
          <a:bodyPr wrap="square" rtlCol="0">
            <a:spAutoFit/>
          </a:bodyPr>
          <a:lstStyle/>
          <a:p>
            <a:r>
              <a:rPr lang="en-US" dirty="0"/>
              <a:t>Q2 Participant Errors</a:t>
            </a:r>
          </a:p>
        </p:txBody>
      </p:sp>
    </p:spTree>
    <p:extLst>
      <p:ext uri="{BB962C8B-B14F-4D97-AF65-F5344CB8AC3E}">
        <p14:creationId xmlns:p14="http://schemas.microsoft.com/office/powerpoint/2010/main" val="3598141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292D8-32E6-E633-ADFF-7FDCD8FF3154}"/>
              </a:ext>
            </a:extLst>
          </p:cNvPr>
          <p:cNvSpPr>
            <a:spLocks noGrp="1"/>
          </p:cNvSpPr>
          <p:nvPr>
            <p:ph type="title"/>
          </p:nvPr>
        </p:nvSpPr>
        <p:spPr/>
        <p:txBody>
          <a:bodyPr/>
          <a:lstStyle/>
          <a:p>
            <a:r>
              <a:rPr lang="en-US" dirty="0"/>
              <a:t>Quarterly Survey Improvement Idea</a:t>
            </a:r>
          </a:p>
        </p:txBody>
      </p:sp>
      <p:sp>
        <p:nvSpPr>
          <p:cNvPr id="3" name="Content Placeholder 2">
            <a:extLst>
              <a:ext uri="{FF2B5EF4-FFF2-40B4-BE49-F238E27FC236}">
                <a16:creationId xmlns:a16="http://schemas.microsoft.com/office/drawing/2014/main" id="{488770FB-BAE7-103D-B463-24B287C7A224}"/>
              </a:ext>
            </a:extLst>
          </p:cNvPr>
          <p:cNvSpPr>
            <a:spLocks noGrp="1"/>
          </p:cNvSpPr>
          <p:nvPr>
            <p:ph idx="1"/>
          </p:nvPr>
        </p:nvSpPr>
        <p:spPr/>
        <p:txBody>
          <a:bodyPr/>
          <a:lstStyle/>
          <a:p>
            <a:r>
              <a:rPr lang="en-US" sz="2400" dirty="0"/>
              <a:t>The majority of the participant errors are associated with the submitted participation dates.</a:t>
            </a:r>
          </a:p>
          <a:p>
            <a:pPr lvl="1"/>
            <a:r>
              <a:rPr lang="en-US" sz="2400" dirty="0"/>
              <a:t>Not-ROR, Not-Active, Invalid-LP, Invalid-Meter-Type in most cases are caused by date differences between ERCOT and REP data.</a:t>
            </a:r>
          </a:p>
          <a:p>
            <a:pPr lvl="1"/>
            <a:r>
              <a:rPr lang="en-US" sz="2400" dirty="0"/>
              <a:t>In many cases these cause event errors … invalid participation dates associated with an event.</a:t>
            </a:r>
          </a:p>
          <a:p>
            <a:pPr lvl="1"/>
            <a:r>
              <a:rPr lang="en-US" sz="2400" dirty="0"/>
              <a:t>ERCOT could:</a:t>
            </a:r>
          </a:p>
          <a:p>
            <a:pPr lvl="2"/>
            <a:r>
              <a:rPr lang="en-US" sz="2000" dirty="0"/>
              <a:t>Determine if participation date ‘tweaks’ would eliminate the error and modify the dates.</a:t>
            </a:r>
          </a:p>
          <a:p>
            <a:pPr lvl="2"/>
            <a:r>
              <a:rPr lang="en-US" sz="2000" dirty="0"/>
              <a:t>Send a file back to REP showing the ‘tweaks’.</a:t>
            </a:r>
          </a:p>
          <a:p>
            <a:pPr lvl="2"/>
            <a:r>
              <a:rPr lang="en-US" sz="2000" dirty="0"/>
              <a:t>REP could accept or resubmit the file with different dates.</a:t>
            </a:r>
            <a:endParaRPr lang="en-US" dirty="0"/>
          </a:p>
        </p:txBody>
      </p:sp>
      <p:sp>
        <p:nvSpPr>
          <p:cNvPr id="4" name="Slide Number Placeholder 3">
            <a:extLst>
              <a:ext uri="{FF2B5EF4-FFF2-40B4-BE49-F238E27FC236}">
                <a16:creationId xmlns:a16="http://schemas.microsoft.com/office/drawing/2014/main" id="{63D87AF0-E701-7330-B994-600DA5246ADE}"/>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724270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EAA31-02C3-C35A-F3EE-4DA6965C6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224493-0831-5268-CE88-C142BC2492A5}"/>
              </a:ext>
            </a:extLst>
          </p:cNvPr>
          <p:cNvSpPr>
            <a:spLocks noGrp="1"/>
          </p:cNvSpPr>
          <p:nvPr>
            <p:ph type="title"/>
          </p:nvPr>
        </p:nvSpPr>
        <p:spPr/>
        <p:txBody>
          <a:bodyPr/>
          <a:lstStyle/>
          <a:p>
            <a:r>
              <a:rPr lang="en-US" dirty="0"/>
              <a:t>Quarterly Survey – Event Submission Issues</a:t>
            </a:r>
          </a:p>
        </p:txBody>
      </p:sp>
      <p:sp>
        <p:nvSpPr>
          <p:cNvPr id="3" name="Content Placeholder 2">
            <a:extLst>
              <a:ext uri="{FF2B5EF4-FFF2-40B4-BE49-F238E27FC236}">
                <a16:creationId xmlns:a16="http://schemas.microsoft.com/office/drawing/2014/main" id="{6110C629-DAF7-DF53-0490-9BAE9E91A486}"/>
              </a:ext>
            </a:extLst>
          </p:cNvPr>
          <p:cNvSpPr>
            <a:spLocks noGrp="1"/>
          </p:cNvSpPr>
          <p:nvPr>
            <p:ph idx="1"/>
          </p:nvPr>
        </p:nvSpPr>
        <p:spPr/>
        <p:txBody>
          <a:bodyPr/>
          <a:lstStyle/>
          <a:p>
            <a:r>
              <a:rPr lang="en-US" sz="2400" dirty="0"/>
              <a:t>The majority of errors are: ESIID-Not-in-Participant-File, Time-Overlap and Start-after-Stop.</a:t>
            </a:r>
          </a:p>
          <a:p>
            <a:pPr lvl="1"/>
            <a:r>
              <a:rPr lang="en-US" sz="2400" dirty="0"/>
              <a:t>ESIID-Not-in-Participant-File would be reduced by previous idea.</a:t>
            </a:r>
          </a:p>
          <a:p>
            <a:pPr lvl="1"/>
            <a:r>
              <a:rPr lang="en-US" sz="2400" dirty="0"/>
              <a:t>Time-Overlap: two events involving the same device on the same date with overlapping times.</a:t>
            </a:r>
          </a:p>
          <a:p>
            <a:pPr lvl="2"/>
            <a:r>
              <a:rPr lang="en-US" sz="2200" dirty="0"/>
              <a:t>Perhaps thermostat raised by 3° and later by 4°.</a:t>
            </a:r>
          </a:p>
          <a:p>
            <a:pPr lvl="2"/>
            <a:r>
              <a:rPr lang="en-US" sz="2200" dirty="0"/>
              <a:t>Battery discharge rate change.</a:t>
            </a:r>
          </a:p>
          <a:p>
            <a:pPr lvl="2"/>
            <a:r>
              <a:rPr lang="en-US" sz="2200" dirty="0"/>
              <a:t>Fix: report as a single event.</a:t>
            </a:r>
          </a:p>
          <a:p>
            <a:pPr lvl="1"/>
            <a:r>
              <a:rPr lang="en-US" sz="2400" dirty="0"/>
              <a:t>Start-after-Stop: frequently caused by events starting on one day and stopping on the next</a:t>
            </a:r>
          </a:p>
          <a:p>
            <a:pPr lvl="2"/>
            <a:r>
              <a:rPr lang="en-US" sz="2200" dirty="0"/>
              <a:t>Fix: report as two events on consecutive days.</a:t>
            </a:r>
          </a:p>
        </p:txBody>
      </p:sp>
      <p:sp>
        <p:nvSpPr>
          <p:cNvPr id="4" name="Slide Number Placeholder 3">
            <a:extLst>
              <a:ext uri="{FF2B5EF4-FFF2-40B4-BE49-F238E27FC236}">
                <a16:creationId xmlns:a16="http://schemas.microsoft.com/office/drawing/2014/main" id="{4D0A81A1-15C7-76D3-3187-B2DBD62CDE1C}"/>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224005168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www.w3.org/XML/1998/namespace"/>
    <ds:schemaRef ds:uri="http://schemas.microsoft.com/office/2006/documentManagement/types"/>
    <ds:schemaRef ds:uri="c34af464-7aa1-4edd-9be4-83dffc1cb926"/>
    <ds:schemaRef ds:uri="http://purl.org/dc/dcmityp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33098</TotalTime>
  <Words>871</Words>
  <Application>Microsoft Office PowerPoint</Application>
  <PresentationFormat>On-screen Show (4:3)</PresentationFormat>
  <Paragraphs>155</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Britannic Bold</vt:lpstr>
      <vt:lpstr>Calibri</vt:lpstr>
      <vt:lpstr>1_Custom Design</vt:lpstr>
      <vt:lpstr>Office Theme</vt:lpstr>
      <vt:lpstr>PowerPoint Presentation</vt:lpstr>
      <vt:lpstr>Annual Demand/Price Response Survey  – Upcoming Key Dates</vt:lpstr>
      <vt:lpstr>Quarterly Residential Response Survey  – Key Dates</vt:lpstr>
      <vt:lpstr>REP Data Submission Requirements  Quarterly vs Annual Surveys</vt:lpstr>
      <vt:lpstr>Annual Demand/Price Response Survey - Status</vt:lpstr>
      <vt:lpstr>Q1 &amp; Q2 Quarterly Survey - Status</vt:lpstr>
      <vt:lpstr>Q1 &amp; Q2 Quarterly Survey Errors</vt:lpstr>
      <vt:lpstr>Quarterly Survey Improvement Idea</vt:lpstr>
      <vt:lpstr>Quarterly Survey – Event Submission Issues</vt:lpstr>
      <vt:lpstr>Subst Rule 25.186 – Overlapping Particiation</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Raish, Carl</cp:lastModifiedBy>
  <cp:revision>552</cp:revision>
  <cp:lastPrinted>2025-09-08T16:19:19Z</cp:lastPrinted>
  <dcterms:created xsi:type="dcterms:W3CDTF">2016-01-21T15:20:31Z</dcterms:created>
  <dcterms:modified xsi:type="dcterms:W3CDTF">2025-09-08T16:33:37Z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2023-09-08T13:28:15Z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c035b4f9-69fe-4d61-b3a7-3195ce27fd18</vt:lpwstr>
  </property>
  <property fmtid="{D5CDD505-2E9C-101B-9397-08002B2CF9AE}" pid="9" name="MSIP_Label_7084cbda-52b8-46fb-a7b7-cb5bd465ed85_ContentBits">
    <vt:lpwstr>0</vt:lpwstr>
  </property>
</Properties>
</file>