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3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4.xml" ContentType="application/vnd.openxmlformats-officedocument.presentationml.notesSl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3" r:id="rId4"/>
    <p:sldMasterId id="2147483648" r:id="rId5"/>
    <p:sldMasterId id="2147483651" r:id="rId6"/>
  </p:sldMasterIdLst>
  <p:notesMasterIdLst>
    <p:notesMasterId r:id="rId14"/>
  </p:notesMasterIdLst>
  <p:handoutMasterIdLst>
    <p:handoutMasterId r:id="rId15"/>
  </p:handoutMasterIdLst>
  <p:sldIdLst>
    <p:sldId id="260" r:id="rId7"/>
    <p:sldId id="257" r:id="rId8"/>
    <p:sldId id="265" r:id="rId9"/>
    <p:sldId id="268" r:id="rId10"/>
    <p:sldId id="266" r:id="rId11"/>
    <p:sldId id="267" r:id="rId12"/>
    <p:sldId id="270" r:id="rId13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745" autoAdjust="0"/>
    <p:restoredTop sz="90129" autoAdjust="0"/>
  </p:normalViewPr>
  <p:slideViewPr>
    <p:cSldViewPr showGuides="1">
      <p:cViewPr varScale="1">
        <p:scale>
          <a:sx n="91" d="100"/>
          <a:sy n="91" d="100"/>
        </p:scale>
        <p:origin x="1596" y="306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howGuides="1">
      <p:cViewPr varScale="1">
        <p:scale>
          <a:sx n="76" d="100"/>
          <a:sy n="76" d="100"/>
        </p:scale>
        <p:origin x="2052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5" Type="http://schemas.openxmlformats.org/officeDocument/2006/relationships/slideMaster" Target="slideMasters/slideMaster2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4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200" b="0" i="0" u="none" strike="noStrike" kern="1200" cap="none" spc="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+mj-ea"/>
                <a:cs typeface="+mj-cs"/>
              </a:defRPr>
            </a:pPr>
            <a:r>
              <a:rPr lang="en-US" dirty="0"/>
              <a:t>Historical Performance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200" b="0" i="0" u="none" strike="noStrike" kern="1200" cap="none" spc="0" normalizeH="0" baseline="0">
              <a:solidFill>
                <a:schemeClr val="tx1">
                  <a:lumMod val="65000"/>
                  <a:lumOff val="35000"/>
                </a:schemeClr>
              </a:solidFill>
              <a:latin typeface="+mj-lt"/>
              <a:ea typeface="+mj-ea"/>
              <a:cs typeface="+mj-cs"/>
            </a:defRPr>
          </a:pPr>
          <a:endParaRPr lang="en-US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QueryDetail</c:v>
                </c:pt>
              </c:strCache>
            </c:strRef>
          </c:tx>
          <c:spPr>
            <a:ln w="38100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strRef>
              <c:f>Sheet1!$A$24:$A$35</c:f>
              <c:strCache>
                <c:ptCount val="12"/>
                <c:pt idx="0">
                  <c:v>2024/09</c:v>
                </c:pt>
                <c:pt idx="1">
                  <c:v>2024/10</c:v>
                </c:pt>
                <c:pt idx="2">
                  <c:v>2024/11</c:v>
                </c:pt>
                <c:pt idx="3">
                  <c:v>2024/12</c:v>
                </c:pt>
                <c:pt idx="4">
                  <c:v>2025/01</c:v>
                </c:pt>
                <c:pt idx="5">
                  <c:v>2025/02</c:v>
                </c:pt>
                <c:pt idx="6">
                  <c:v>2025/03</c:v>
                </c:pt>
                <c:pt idx="7">
                  <c:v>2025/04</c:v>
                </c:pt>
                <c:pt idx="8">
                  <c:v>2025/05</c:v>
                </c:pt>
                <c:pt idx="9">
                  <c:v>2025/06</c:v>
                </c:pt>
                <c:pt idx="10">
                  <c:v>2025/07</c:v>
                </c:pt>
                <c:pt idx="11">
                  <c:v>2025/08</c:v>
                </c:pt>
              </c:strCache>
            </c:strRef>
          </c:cat>
          <c:val>
            <c:numRef>
              <c:f>Sheet1!$B$24:$B$35</c:f>
              <c:numCache>
                <c:formatCode>General</c:formatCode>
                <c:ptCount val="12"/>
                <c:pt idx="0">
                  <c:v>0.31</c:v>
                </c:pt>
                <c:pt idx="1">
                  <c:v>0.28999999999999998</c:v>
                </c:pt>
                <c:pt idx="2">
                  <c:v>0.27</c:v>
                </c:pt>
                <c:pt idx="3">
                  <c:v>0.21</c:v>
                </c:pt>
                <c:pt idx="4">
                  <c:v>0.23</c:v>
                </c:pt>
                <c:pt idx="5">
                  <c:v>0.25</c:v>
                </c:pt>
                <c:pt idx="6">
                  <c:v>0.25</c:v>
                </c:pt>
                <c:pt idx="7">
                  <c:v>0.23</c:v>
                </c:pt>
                <c:pt idx="8">
                  <c:v>0.37</c:v>
                </c:pt>
                <c:pt idx="9">
                  <c:v>0.27</c:v>
                </c:pt>
                <c:pt idx="10">
                  <c:v>0.38</c:v>
                </c:pt>
                <c:pt idx="11">
                  <c:v>0.32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14CD-4206-A26E-620836DBFDFF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QueryList</c:v>
                </c:pt>
              </c:strCache>
            </c:strRef>
          </c:tx>
          <c:spPr>
            <a:ln w="38100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strRef>
              <c:f>Sheet1!$A$24:$A$35</c:f>
              <c:strCache>
                <c:ptCount val="12"/>
                <c:pt idx="0">
                  <c:v>2024/09</c:v>
                </c:pt>
                <c:pt idx="1">
                  <c:v>2024/10</c:v>
                </c:pt>
                <c:pt idx="2">
                  <c:v>2024/11</c:v>
                </c:pt>
                <c:pt idx="3">
                  <c:v>2024/12</c:v>
                </c:pt>
                <c:pt idx="4">
                  <c:v>2025/01</c:v>
                </c:pt>
                <c:pt idx="5">
                  <c:v>2025/02</c:v>
                </c:pt>
                <c:pt idx="6">
                  <c:v>2025/03</c:v>
                </c:pt>
                <c:pt idx="7">
                  <c:v>2025/04</c:v>
                </c:pt>
                <c:pt idx="8">
                  <c:v>2025/05</c:v>
                </c:pt>
                <c:pt idx="9">
                  <c:v>2025/06</c:v>
                </c:pt>
                <c:pt idx="10">
                  <c:v>2025/07</c:v>
                </c:pt>
                <c:pt idx="11">
                  <c:v>2025/08</c:v>
                </c:pt>
              </c:strCache>
            </c:strRef>
          </c:cat>
          <c:val>
            <c:numRef>
              <c:f>Sheet1!$C$24:$C$35</c:f>
              <c:numCache>
                <c:formatCode>General</c:formatCode>
                <c:ptCount val="12"/>
                <c:pt idx="0">
                  <c:v>1.33</c:v>
                </c:pt>
                <c:pt idx="1">
                  <c:v>0.97</c:v>
                </c:pt>
                <c:pt idx="2">
                  <c:v>0.92</c:v>
                </c:pt>
                <c:pt idx="3">
                  <c:v>1.05</c:v>
                </c:pt>
                <c:pt idx="4">
                  <c:v>0.79</c:v>
                </c:pt>
                <c:pt idx="5">
                  <c:v>0.99</c:v>
                </c:pt>
                <c:pt idx="6">
                  <c:v>1.31</c:v>
                </c:pt>
                <c:pt idx="7">
                  <c:v>1.17</c:v>
                </c:pt>
                <c:pt idx="8">
                  <c:v>1.07</c:v>
                </c:pt>
                <c:pt idx="9">
                  <c:v>0.96</c:v>
                </c:pt>
                <c:pt idx="10">
                  <c:v>1.0900000000000001</c:v>
                </c:pt>
                <c:pt idx="11">
                  <c:v>2.31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14CD-4206-A26E-620836DBFDFF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Update</c:v>
                </c:pt>
              </c:strCache>
            </c:strRef>
          </c:tx>
          <c:spPr>
            <a:ln w="38100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cat>
            <c:strRef>
              <c:f>Sheet1!$A$24:$A$35</c:f>
              <c:strCache>
                <c:ptCount val="12"/>
                <c:pt idx="0">
                  <c:v>2024/09</c:v>
                </c:pt>
                <c:pt idx="1">
                  <c:v>2024/10</c:v>
                </c:pt>
                <c:pt idx="2">
                  <c:v>2024/11</c:v>
                </c:pt>
                <c:pt idx="3">
                  <c:v>2024/12</c:v>
                </c:pt>
                <c:pt idx="4">
                  <c:v>2025/01</c:v>
                </c:pt>
                <c:pt idx="5">
                  <c:v>2025/02</c:v>
                </c:pt>
                <c:pt idx="6">
                  <c:v>2025/03</c:v>
                </c:pt>
                <c:pt idx="7">
                  <c:v>2025/04</c:v>
                </c:pt>
                <c:pt idx="8">
                  <c:v>2025/05</c:v>
                </c:pt>
                <c:pt idx="9">
                  <c:v>2025/06</c:v>
                </c:pt>
                <c:pt idx="10">
                  <c:v>2025/07</c:v>
                </c:pt>
                <c:pt idx="11">
                  <c:v>2025/08</c:v>
                </c:pt>
              </c:strCache>
            </c:strRef>
          </c:cat>
          <c:val>
            <c:numRef>
              <c:f>Sheet1!$D$24:$D$35</c:f>
              <c:numCache>
                <c:formatCode>General</c:formatCode>
                <c:ptCount val="12"/>
                <c:pt idx="0">
                  <c:v>0.41</c:v>
                </c:pt>
                <c:pt idx="1">
                  <c:v>0.41</c:v>
                </c:pt>
                <c:pt idx="2">
                  <c:v>0.4</c:v>
                </c:pt>
                <c:pt idx="3">
                  <c:v>0.38</c:v>
                </c:pt>
                <c:pt idx="4">
                  <c:v>0.37</c:v>
                </c:pt>
                <c:pt idx="5">
                  <c:v>0.39</c:v>
                </c:pt>
                <c:pt idx="6">
                  <c:v>0.4</c:v>
                </c:pt>
                <c:pt idx="7">
                  <c:v>0.41</c:v>
                </c:pt>
                <c:pt idx="8">
                  <c:v>0.59</c:v>
                </c:pt>
                <c:pt idx="9">
                  <c:v>0.43</c:v>
                </c:pt>
                <c:pt idx="10">
                  <c:v>0.54</c:v>
                </c:pt>
                <c:pt idx="11">
                  <c:v>0.41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14CD-4206-A26E-620836DBFDF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599697023"/>
        <c:axId val="599704095"/>
      </c:lineChart>
      <c:catAx>
        <c:axId val="59969702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cap="none" spc="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99704095"/>
        <c:crosses val="autoZero"/>
        <c:auto val="1"/>
        <c:lblAlgn val="ctr"/>
        <c:lblOffset val="100"/>
        <c:tickLblSkip val="2"/>
        <c:tickMarkSkip val="1"/>
        <c:noMultiLvlLbl val="0"/>
      </c:catAx>
      <c:valAx>
        <c:axId val="599704095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99697023"/>
        <c:crosses val="autoZero"/>
        <c:crossBetween val="between"/>
      </c:valAx>
      <c:dTable>
        <c:showHorzBorder val="1"/>
        <c:showVertBorder val="1"/>
        <c:showOutline val="1"/>
        <c:showKeys val="1"/>
        <c:spPr>
          <a:noFill/>
          <a:ln w="9525">
            <a:solidFill>
              <a:schemeClr val="tx1">
                <a:lumMod val="15000"/>
                <a:lumOff val="85000"/>
              </a:schemeClr>
            </a:solidFill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</c:dTable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200" b="0" i="0" u="none" strike="noStrike" kern="1200" cap="none" spc="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+mj-ea"/>
                <a:cs typeface="+mj-cs"/>
              </a:defRPr>
            </a:pPr>
            <a:r>
              <a:rPr lang="en-US" dirty="0"/>
              <a:t>Historical Volume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200" b="0" i="0" u="none" strike="noStrike" kern="1200" cap="none" spc="0" normalizeH="0" baseline="0">
              <a:solidFill>
                <a:schemeClr val="tx1">
                  <a:lumMod val="65000"/>
                  <a:lumOff val="35000"/>
                </a:schemeClr>
              </a:solidFill>
              <a:latin typeface="+mj-lt"/>
              <a:ea typeface="+mj-ea"/>
              <a:cs typeface="+mj-cs"/>
            </a:defRPr>
          </a:pPr>
          <a:endParaRPr lang="en-US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QueryDetail</c:v>
                </c:pt>
              </c:strCache>
            </c:strRef>
          </c:tx>
          <c:spPr>
            <a:ln w="38100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strRef>
              <c:f>Sheet1!$A$24:$A$35</c:f>
              <c:strCache>
                <c:ptCount val="12"/>
                <c:pt idx="0">
                  <c:v>2024/09</c:v>
                </c:pt>
                <c:pt idx="1">
                  <c:v>2024/10</c:v>
                </c:pt>
                <c:pt idx="2">
                  <c:v>2024/11</c:v>
                </c:pt>
                <c:pt idx="3">
                  <c:v>2024/12</c:v>
                </c:pt>
                <c:pt idx="4">
                  <c:v>2025/01</c:v>
                </c:pt>
                <c:pt idx="5">
                  <c:v>2025/02</c:v>
                </c:pt>
                <c:pt idx="6">
                  <c:v>2025/03</c:v>
                </c:pt>
                <c:pt idx="7">
                  <c:v>2025/04</c:v>
                </c:pt>
                <c:pt idx="8">
                  <c:v>2025/05</c:v>
                </c:pt>
                <c:pt idx="9">
                  <c:v>2025/06</c:v>
                </c:pt>
                <c:pt idx="10">
                  <c:v>2025/07</c:v>
                </c:pt>
                <c:pt idx="11">
                  <c:v>2025/08</c:v>
                </c:pt>
              </c:strCache>
            </c:strRef>
          </c:cat>
          <c:val>
            <c:numRef>
              <c:f>Sheet1!$B$24:$B$35</c:f>
              <c:numCache>
                <c:formatCode>General</c:formatCode>
                <c:ptCount val="12"/>
                <c:pt idx="0">
                  <c:v>181856</c:v>
                </c:pt>
                <c:pt idx="1">
                  <c:v>296322</c:v>
                </c:pt>
                <c:pt idx="2">
                  <c:v>119115</c:v>
                </c:pt>
                <c:pt idx="3">
                  <c:v>110959</c:v>
                </c:pt>
                <c:pt idx="4">
                  <c:v>118843</c:v>
                </c:pt>
                <c:pt idx="5">
                  <c:v>113902</c:v>
                </c:pt>
                <c:pt idx="6">
                  <c:v>93909</c:v>
                </c:pt>
                <c:pt idx="7">
                  <c:v>93010</c:v>
                </c:pt>
                <c:pt idx="8">
                  <c:v>88532</c:v>
                </c:pt>
                <c:pt idx="9">
                  <c:v>80916</c:v>
                </c:pt>
                <c:pt idx="10">
                  <c:v>102485</c:v>
                </c:pt>
                <c:pt idx="11">
                  <c:v>95236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14CD-4206-A26E-620836DBFDFF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QueryList</c:v>
                </c:pt>
              </c:strCache>
            </c:strRef>
          </c:tx>
          <c:spPr>
            <a:ln w="38100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strRef>
              <c:f>Sheet1!$A$24:$A$35</c:f>
              <c:strCache>
                <c:ptCount val="12"/>
                <c:pt idx="0">
                  <c:v>2024/09</c:v>
                </c:pt>
                <c:pt idx="1">
                  <c:v>2024/10</c:v>
                </c:pt>
                <c:pt idx="2">
                  <c:v>2024/11</c:v>
                </c:pt>
                <c:pt idx="3">
                  <c:v>2024/12</c:v>
                </c:pt>
                <c:pt idx="4">
                  <c:v>2025/01</c:v>
                </c:pt>
                <c:pt idx="5">
                  <c:v>2025/02</c:v>
                </c:pt>
                <c:pt idx="6">
                  <c:v>2025/03</c:v>
                </c:pt>
                <c:pt idx="7">
                  <c:v>2025/04</c:v>
                </c:pt>
                <c:pt idx="8">
                  <c:v>2025/05</c:v>
                </c:pt>
                <c:pt idx="9">
                  <c:v>2025/06</c:v>
                </c:pt>
                <c:pt idx="10">
                  <c:v>2025/07</c:v>
                </c:pt>
                <c:pt idx="11">
                  <c:v>2025/08</c:v>
                </c:pt>
              </c:strCache>
            </c:strRef>
          </c:cat>
          <c:val>
            <c:numRef>
              <c:f>Sheet1!$C$24:$C$35</c:f>
              <c:numCache>
                <c:formatCode>General</c:formatCode>
                <c:ptCount val="12"/>
                <c:pt idx="0">
                  <c:v>63958</c:v>
                </c:pt>
                <c:pt idx="1">
                  <c:v>75309</c:v>
                </c:pt>
                <c:pt idx="2">
                  <c:v>66984</c:v>
                </c:pt>
                <c:pt idx="3">
                  <c:v>73053</c:v>
                </c:pt>
                <c:pt idx="4">
                  <c:v>72775</c:v>
                </c:pt>
                <c:pt idx="5">
                  <c:v>66013</c:v>
                </c:pt>
                <c:pt idx="6">
                  <c:v>69627</c:v>
                </c:pt>
                <c:pt idx="7">
                  <c:v>71027</c:v>
                </c:pt>
                <c:pt idx="8">
                  <c:v>74416</c:v>
                </c:pt>
                <c:pt idx="9">
                  <c:v>70472</c:v>
                </c:pt>
                <c:pt idx="10">
                  <c:v>70429</c:v>
                </c:pt>
                <c:pt idx="11">
                  <c:v>74498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14CD-4206-A26E-620836DBFDFF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Update</c:v>
                </c:pt>
              </c:strCache>
            </c:strRef>
          </c:tx>
          <c:spPr>
            <a:ln w="38100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cat>
            <c:strRef>
              <c:f>Sheet1!$A$24:$A$35</c:f>
              <c:strCache>
                <c:ptCount val="12"/>
                <c:pt idx="0">
                  <c:v>2024/09</c:v>
                </c:pt>
                <c:pt idx="1">
                  <c:v>2024/10</c:v>
                </c:pt>
                <c:pt idx="2">
                  <c:v>2024/11</c:v>
                </c:pt>
                <c:pt idx="3">
                  <c:v>2024/12</c:v>
                </c:pt>
                <c:pt idx="4">
                  <c:v>2025/01</c:v>
                </c:pt>
                <c:pt idx="5">
                  <c:v>2025/02</c:v>
                </c:pt>
                <c:pt idx="6">
                  <c:v>2025/03</c:v>
                </c:pt>
                <c:pt idx="7">
                  <c:v>2025/04</c:v>
                </c:pt>
                <c:pt idx="8">
                  <c:v>2025/05</c:v>
                </c:pt>
                <c:pt idx="9">
                  <c:v>2025/06</c:v>
                </c:pt>
                <c:pt idx="10">
                  <c:v>2025/07</c:v>
                </c:pt>
                <c:pt idx="11">
                  <c:v>2025/08</c:v>
                </c:pt>
              </c:strCache>
            </c:strRef>
          </c:cat>
          <c:val>
            <c:numRef>
              <c:f>Sheet1!$D$24:$D$35</c:f>
              <c:numCache>
                <c:formatCode>General</c:formatCode>
                <c:ptCount val="12"/>
                <c:pt idx="0">
                  <c:v>34240</c:v>
                </c:pt>
                <c:pt idx="1">
                  <c:v>39923</c:v>
                </c:pt>
                <c:pt idx="2">
                  <c:v>18447</c:v>
                </c:pt>
                <c:pt idx="3">
                  <c:v>19430</c:v>
                </c:pt>
                <c:pt idx="4">
                  <c:v>21971</c:v>
                </c:pt>
                <c:pt idx="5">
                  <c:v>24038</c:v>
                </c:pt>
                <c:pt idx="6">
                  <c:v>15806</c:v>
                </c:pt>
                <c:pt idx="7">
                  <c:v>14027</c:v>
                </c:pt>
                <c:pt idx="8">
                  <c:v>16387</c:v>
                </c:pt>
                <c:pt idx="9">
                  <c:v>10325</c:v>
                </c:pt>
                <c:pt idx="10">
                  <c:v>11718</c:v>
                </c:pt>
                <c:pt idx="11">
                  <c:v>12092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14CD-4206-A26E-620836DBFDF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599697023"/>
        <c:axId val="599704095"/>
      </c:lineChart>
      <c:catAx>
        <c:axId val="59969702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cap="none" spc="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99704095"/>
        <c:crosses val="autoZero"/>
        <c:auto val="1"/>
        <c:lblAlgn val="ctr"/>
        <c:lblOffset val="100"/>
        <c:noMultiLvlLbl val="0"/>
      </c:catAx>
      <c:valAx>
        <c:axId val="599704095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99697023"/>
        <c:crosses val="autoZero"/>
        <c:crossBetween val="between"/>
      </c:valAx>
      <c:dTable>
        <c:showHorzBorder val="1"/>
        <c:showVertBorder val="1"/>
        <c:showOutline val="1"/>
        <c:showKeys val="1"/>
        <c:spPr>
          <a:noFill/>
          <a:ln w="9525">
            <a:solidFill>
              <a:schemeClr val="tx1">
                <a:lumMod val="15000"/>
                <a:lumOff val="85000"/>
              </a:schemeClr>
            </a:solidFill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</c:dTable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 err="1"/>
              <a:t>ListServ</a:t>
            </a:r>
            <a:r>
              <a:rPr lang="en-US" dirty="0"/>
              <a:t> Recipient</a:t>
            </a:r>
            <a:r>
              <a:rPr lang="en-US" baseline="0" dirty="0"/>
              <a:t> Trends</a:t>
            </a:r>
            <a:endParaRPr lang="en-US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2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strRef>
              <c:f>Sheet1!$A$25:$A$36</c:f>
              <c:strCache>
                <c:ptCount val="12"/>
                <c:pt idx="0">
                  <c:v>2024/09</c:v>
                </c:pt>
                <c:pt idx="1">
                  <c:v>2024/10</c:v>
                </c:pt>
                <c:pt idx="2">
                  <c:v>2024/11</c:v>
                </c:pt>
                <c:pt idx="3">
                  <c:v>2024/12</c:v>
                </c:pt>
                <c:pt idx="4">
                  <c:v>2025/01</c:v>
                </c:pt>
                <c:pt idx="5">
                  <c:v>2025/02</c:v>
                </c:pt>
                <c:pt idx="6">
                  <c:v>2025/03</c:v>
                </c:pt>
                <c:pt idx="7">
                  <c:v>2025/04</c:v>
                </c:pt>
                <c:pt idx="8">
                  <c:v>2025/05</c:v>
                </c:pt>
                <c:pt idx="9">
                  <c:v>2025/06</c:v>
                </c:pt>
                <c:pt idx="10">
                  <c:v>2025/07</c:v>
                </c:pt>
                <c:pt idx="11">
                  <c:v>2025/08</c:v>
                </c:pt>
              </c:strCache>
            </c:strRef>
          </c:cat>
          <c:val>
            <c:numRef>
              <c:f>Sheet1!$B$25:$B$36</c:f>
              <c:numCache>
                <c:formatCode>General</c:formatCode>
                <c:ptCount val="12"/>
                <c:pt idx="0">
                  <c:v>531670</c:v>
                </c:pt>
                <c:pt idx="1">
                  <c:v>369309</c:v>
                </c:pt>
                <c:pt idx="2">
                  <c:v>324810</c:v>
                </c:pt>
                <c:pt idx="3">
                  <c:v>308225</c:v>
                </c:pt>
                <c:pt idx="4">
                  <c:v>412489</c:v>
                </c:pt>
                <c:pt idx="5">
                  <c:v>388108</c:v>
                </c:pt>
                <c:pt idx="6">
                  <c:v>352929</c:v>
                </c:pt>
                <c:pt idx="7">
                  <c:v>339169</c:v>
                </c:pt>
                <c:pt idx="8">
                  <c:v>363968</c:v>
                </c:pt>
                <c:pt idx="9">
                  <c:v>379463</c:v>
                </c:pt>
                <c:pt idx="10">
                  <c:v>408650</c:v>
                </c:pt>
                <c:pt idx="11">
                  <c:v>433487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520C-4D04-9061-802338FC255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599697023"/>
        <c:axId val="599704095"/>
      </c:lineChart>
      <c:catAx>
        <c:axId val="59969702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99704095"/>
        <c:crosses val="autoZero"/>
        <c:auto val="1"/>
        <c:lblAlgn val="ctr"/>
        <c:lblOffset val="100"/>
        <c:tickLblSkip val="2"/>
        <c:noMultiLvlLbl val="0"/>
      </c:catAx>
      <c:valAx>
        <c:axId val="599704095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99697023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 err="1"/>
              <a:t>ListServ</a:t>
            </a:r>
            <a:r>
              <a:rPr lang="en-US" dirty="0"/>
              <a:t> Post Trends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2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dLbls>
            <c:delete val="1"/>
          </c:dLbls>
          <c:cat>
            <c:strRef>
              <c:f>Sheet1!$A$23:$A$34</c:f>
              <c:strCache>
                <c:ptCount val="12"/>
                <c:pt idx="0">
                  <c:v>2024/09</c:v>
                </c:pt>
                <c:pt idx="1">
                  <c:v>2024/10</c:v>
                </c:pt>
                <c:pt idx="2">
                  <c:v>2024/11</c:v>
                </c:pt>
                <c:pt idx="3">
                  <c:v>2024/12</c:v>
                </c:pt>
                <c:pt idx="4">
                  <c:v>2025/01</c:v>
                </c:pt>
                <c:pt idx="5">
                  <c:v>2025/02</c:v>
                </c:pt>
                <c:pt idx="6">
                  <c:v>2025/03</c:v>
                </c:pt>
                <c:pt idx="7">
                  <c:v>2025/04</c:v>
                </c:pt>
                <c:pt idx="8">
                  <c:v>2025/05</c:v>
                </c:pt>
                <c:pt idx="9">
                  <c:v>2025/06</c:v>
                </c:pt>
                <c:pt idx="10">
                  <c:v>2025/07</c:v>
                </c:pt>
                <c:pt idx="11">
                  <c:v>2025/08</c:v>
                </c:pt>
              </c:strCache>
            </c:strRef>
          </c:cat>
          <c:val>
            <c:numRef>
              <c:f>Sheet1!$B$23:$B$34</c:f>
              <c:numCache>
                <c:formatCode>General</c:formatCode>
                <c:ptCount val="12"/>
                <c:pt idx="0">
                  <c:v>3778</c:v>
                </c:pt>
                <c:pt idx="1">
                  <c:v>3800</c:v>
                </c:pt>
                <c:pt idx="2">
                  <c:v>3598</c:v>
                </c:pt>
                <c:pt idx="3">
                  <c:v>3481</c:v>
                </c:pt>
                <c:pt idx="4">
                  <c:v>3638</c:v>
                </c:pt>
                <c:pt idx="5">
                  <c:v>3267</c:v>
                </c:pt>
                <c:pt idx="6">
                  <c:v>3651</c:v>
                </c:pt>
                <c:pt idx="7">
                  <c:v>3500</c:v>
                </c:pt>
                <c:pt idx="8">
                  <c:v>3740</c:v>
                </c:pt>
                <c:pt idx="9">
                  <c:v>3511</c:v>
                </c:pt>
                <c:pt idx="10">
                  <c:v>3679</c:v>
                </c:pt>
                <c:pt idx="11">
                  <c:v>3666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6DA7-4579-BB2D-9A856D9D1337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smooth val="0"/>
        <c:axId val="599697023"/>
        <c:axId val="599704095"/>
      </c:lineChart>
      <c:catAx>
        <c:axId val="59969702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99704095"/>
        <c:crosses val="autoZero"/>
        <c:auto val="1"/>
        <c:lblAlgn val="ctr"/>
        <c:lblOffset val="100"/>
        <c:tickLblSkip val="2"/>
        <c:tickMarkSkip val="1"/>
        <c:noMultiLvlLbl val="0"/>
      </c:catAx>
      <c:valAx>
        <c:axId val="599704095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99697023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 rot="2700000"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35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b="0" kern="1200" cap="none" spc="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dk1">
          <a:lumMod val="15000"/>
          <a:lumOff val="85000"/>
        </a:schemeClr>
      </a:solidFill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8100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8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tx1">
        <a:lumMod val="65000"/>
        <a:lumOff val="35000"/>
      </a:schemeClr>
    </cs:fontRef>
    <cs:defRPr sz="2200" b="0" kern="1200" cap="none" spc="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round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35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b="0" kern="1200" cap="none" spc="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dk1">
          <a:lumMod val="15000"/>
          <a:lumOff val="85000"/>
        </a:schemeClr>
      </a:solidFill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8100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8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tx1">
        <a:lumMod val="65000"/>
        <a:lumOff val="35000"/>
      </a:schemeClr>
    </cs:fontRef>
    <cs:defRPr sz="2200" b="0" kern="1200" cap="none" spc="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round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0BF31-E9A8-4E88-81E7-44C5092290FC}" type="datetimeFigureOut">
              <a:rPr lang="en-US" smtClean="0"/>
              <a:t>9/9/2025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B2BDB1-E95E-402D-B2EB-CA9CC1A395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2199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67EFB637-CCC9-4803-8851-F6915048CBB4}" type="datetimeFigureOut">
              <a:rPr lang="en-US" smtClean="0"/>
              <a:t>9/9/2025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62AC51D-6DAA-4455-8EA7-D54B64909A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0593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25013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432456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664786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719841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17562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10580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ERCOT Public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4572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44571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1143000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1"/>
            <a:ext cx="8534400" cy="431983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43200" y="6553200"/>
            <a:ext cx="4038600" cy="228600"/>
          </a:xfrm>
        </p:spPr>
        <p:txBody>
          <a:bodyPr/>
          <a:lstStyle/>
          <a:p>
            <a:r>
              <a:rPr lang="en-US"/>
              <a:t>ERCOT Public</a:t>
            </a: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4572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00848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828800" y="685800"/>
            <a:ext cx="6324600" cy="54864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0116945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3505200" y="0"/>
            <a:ext cx="5638800" cy="6858000"/>
          </a:xfrm>
          <a:prstGeom prst="rect">
            <a:avLst/>
          </a:prstGeom>
          <a:solidFill>
            <a:srgbClr val="D7DC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814" y="2876277"/>
            <a:ext cx="2857586" cy="1105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3897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</p:sldLayoutIdLst>
  <p:hf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200" y="65532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ERCOT Public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968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76200" y="6477000"/>
            <a:ext cx="59436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>
            <a:off x="2194560" y="6477000"/>
            <a:ext cx="6858000" cy="1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248400"/>
            <a:ext cx="1181868" cy="4572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54675" y="6553200"/>
            <a:ext cx="707325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000" b="1" baseline="0" dirty="0">
                <a:solidFill>
                  <a:schemeClr val="tx2"/>
                </a:solidFill>
              </a:rPr>
              <a:t>PUBLIC</a:t>
            </a:r>
            <a:endParaRPr lang="en-US" sz="1000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8975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hdr="0" ft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 userDrawn="1"/>
        </p:nvCxnSpPr>
        <p:spPr>
          <a:xfrm flipH="1">
            <a:off x="914400" y="1"/>
            <a:ext cx="1" cy="4952999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466" y="5257800"/>
            <a:ext cx="1181868" cy="457200"/>
          </a:xfrm>
          <a:prstGeom prst="rect">
            <a:avLst/>
          </a:prstGeom>
        </p:spPr>
      </p:pic>
      <p:cxnSp>
        <p:nvCxnSpPr>
          <p:cNvPr id="12" name="Straight Connector 11"/>
          <p:cNvCxnSpPr/>
          <p:nvPr userDrawn="1"/>
        </p:nvCxnSpPr>
        <p:spPr>
          <a:xfrm flipH="1">
            <a:off x="914400" y="6019800"/>
            <a:ext cx="1" cy="82296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053093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</p:sldLayoutIdLst>
  <p:hf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ercot.com/services/sla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Relationship Id="rId4" Type="http://schemas.openxmlformats.org/officeDocument/2006/relationships/chart" Target="../charts/char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3581400" y="1981200"/>
            <a:ext cx="5646034" cy="32008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kern="0" dirty="0">
                <a:solidFill>
                  <a:srgbClr val="000000"/>
                </a:solidFill>
                <a:latin typeface="Arial Black"/>
                <a:ea typeface="+mj-ea"/>
                <a:cs typeface="+mj-cs"/>
              </a:rPr>
              <a:t>Information Technology Report</a:t>
            </a:r>
            <a:endParaRPr lang="en-US" dirty="0"/>
          </a:p>
          <a:p>
            <a:pPr lvl="0" fontAlgn="base">
              <a:spcBef>
                <a:spcPct val="20000"/>
              </a:spcBef>
              <a:spcAft>
                <a:spcPct val="0"/>
              </a:spcAft>
            </a:pPr>
            <a:endParaRPr lang="en-US" sz="2000" kern="0" dirty="0">
              <a:solidFill>
                <a:srgbClr val="000000"/>
              </a:solidFill>
              <a:latin typeface="Arial Black" pitchFamily="34" charset="0"/>
            </a:endParaRPr>
          </a:p>
          <a:p>
            <a:pPr lvl="0" fontAlgn="base">
              <a:spcBef>
                <a:spcPct val="20000"/>
              </a:spcBef>
              <a:spcAft>
                <a:spcPct val="0"/>
              </a:spcAft>
            </a:pPr>
            <a:r>
              <a:rPr lang="en-US" sz="2000" kern="0" dirty="0">
                <a:solidFill>
                  <a:srgbClr val="000000"/>
                </a:solidFill>
                <a:latin typeface="Arial Black" pitchFamily="34" charset="0"/>
              </a:rPr>
              <a:t>Mick Hanna</a:t>
            </a:r>
          </a:p>
          <a:p>
            <a:pPr lvl="0" fontAlgn="base">
              <a:spcBef>
                <a:spcPct val="20000"/>
              </a:spcBef>
              <a:spcAft>
                <a:spcPct val="0"/>
              </a:spcAft>
            </a:pPr>
            <a:r>
              <a:rPr lang="en-US" sz="2000" kern="0" dirty="0">
                <a:solidFill>
                  <a:srgbClr val="000000"/>
                </a:solidFill>
                <a:latin typeface="Arial Black" pitchFamily="34" charset="0"/>
              </a:rPr>
              <a:t>Manager, Market Applications Services Support</a:t>
            </a:r>
          </a:p>
          <a:p>
            <a:endParaRPr lang="en-US" dirty="0"/>
          </a:p>
          <a:p>
            <a:endParaRPr lang="en-US" dirty="0"/>
          </a:p>
          <a:p>
            <a:pPr lvl="0" defTabSz="457200"/>
            <a:r>
              <a:rPr lang="en-US" b="1" dirty="0">
                <a:solidFill>
                  <a:srgbClr val="000000"/>
                </a:solidFill>
              </a:rPr>
              <a:t>ERCOT Public September 2025</a:t>
            </a:r>
          </a:p>
        </p:txBody>
      </p:sp>
    </p:spTree>
    <p:extLst>
      <p:ext uri="{BB962C8B-B14F-4D97-AF65-F5344CB8AC3E}">
        <p14:creationId xmlns:p14="http://schemas.microsoft.com/office/powerpoint/2010/main" val="7306037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94518"/>
          </a:xfrm>
        </p:spPr>
        <p:txBody>
          <a:bodyPr/>
          <a:lstStyle/>
          <a:p>
            <a:r>
              <a:rPr lang="en-US" sz="2400" dirty="0"/>
              <a:t>Incident Report Highlights – August</a:t>
            </a:r>
            <a:endParaRPr lang="en-US" sz="2400" b="1" dirty="0">
              <a:solidFill>
                <a:schemeClr val="accent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3640" y="723900"/>
            <a:ext cx="8534400" cy="5676900"/>
          </a:xfrm>
        </p:spPr>
        <p:txBody>
          <a:bodyPr/>
          <a:lstStyle/>
          <a:p>
            <a:pPr marL="0" lvl="0" indent="0" eaLnBrk="0" fontAlgn="base" hangingPunct="0">
              <a:spcBef>
                <a:spcPts val="400"/>
              </a:spcBef>
              <a:buNone/>
              <a:defRPr/>
            </a:pPr>
            <a:r>
              <a:rPr lang="en-US" sz="1600" b="1" kern="0" dirty="0">
                <a:solidFill>
                  <a:srgbClr val="000000"/>
                </a:solidFill>
              </a:rPr>
              <a:t>Service Availability</a:t>
            </a:r>
          </a:p>
          <a:p>
            <a:pPr lvl="1" eaLnBrk="0" fontAlgn="base" hangingPunct="0">
              <a:spcAft>
                <a:spcPct val="0"/>
              </a:spcAft>
              <a:buClr>
                <a:srgbClr val="00B050"/>
              </a:buClr>
              <a:buFont typeface="Wingdings" pitchFamily="2" charset="2"/>
              <a:buChar char="ü"/>
              <a:defRPr/>
            </a:pPr>
            <a:r>
              <a:rPr lang="en-US" sz="1600" kern="0" dirty="0">
                <a:solidFill>
                  <a:srgbClr val="000000"/>
                </a:solidFill>
              </a:rPr>
              <a:t>Retail Market IT systems met all SLA targets.</a:t>
            </a:r>
          </a:p>
          <a:p>
            <a:pPr lvl="1" eaLnBrk="0" fontAlgn="base" hangingPunct="0">
              <a:spcAft>
                <a:spcPct val="0"/>
              </a:spcAft>
              <a:buClr>
                <a:srgbClr val="00B050"/>
              </a:buClr>
              <a:buFont typeface="Wingdings" pitchFamily="2" charset="2"/>
              <a:buChar char="ü"/>
              <a:defRPr/>
            </a:pPr>
            <a:r>
              <a:rPr lang="en-US" sz="1600" kern="0" dirty="0">
                <a:solidFill>
                  <a:srgbClr val="000000"/>
                </a:solidFill>
              </a:rPr>
              <a:t>Market Data Transparency IT systems met all SLA targets.</a:t>
            </a:r>
            <a:endParaRPr lang="en-US" sz="1600" b="1" kern="0" dirty="0">
              <a:solidFill>
                <a:srgbClr val="000000"/>
              </a:solidFill>
            </a:endParaRPr>
          </a:p>
          <a:p>
            <a:pPr marL="0" lvl="0" indent="0" eaLnBrk="0" fontAlgn="base" hangingPunct="0">
              <a:spcAft>
                <a:spcPct val="0"/>
              </a:spcAft>
              <a:buNone/>
            </a:pPr>
            <a:r>
              <a:rPr lang="en-US" sz="1600" b="1" kern="0" dirty="0">
                <a:solidFill>
                  <a:srgbClr val="000000"/>
                </a:solidFill>
              </a:rPr>
              <a:t>Retail Incidents &amp; Maintenance</a:t>
            </a:r>
          </a:p>
          <a:p>
            <a:pPr lvl="1" eaLnBrk="0" fontAlgn="base" hangingPunct="0">
              <a:spcAft>
                <a:spcPct val="0"/>
              </a:spcAft>
              <a:buClr>
                <a:srgbClr val="00B050"/>
              </a:buClr>
              <a:buFont typeface="Wingdings" panose="05000000000000000000" pitchFamily="2" charset="2"/>
              <a:buChar char="§"/>
              <a:defRPr/>
            </a:pPr>
            <a:r>
              <a:rPr lang="en-US" sz="1600" kern="0" dirty="0">
                <a:solidFill>
                  <a:srgbClr val="000000"/>
                </a:solidFill>
              </a:rPr>
              <a:t>8/10/2025 Site Failover</a:t>
            </a:r>
          </a:p>
          <a:p>
            <a:pPr lvl="1" eaLnBrk="0" fontAlgn="base" hangingPunct="0">
              <a:spcAft>
                <a:spcPct val="0"/>
              </a:spcAft>
              <a:buClr>
                <a:srgbClr val="00B050"/>
              </a:buClr>
              <a:buFont typeface="Wingdings" panose="05000000000000000000" pitchFamily="2" charset="2"/>
              <a:buChar char="§"/>
              <a:defRPr/>
            </a:pPr>
            <a:r>
              <a:rPr lang="en-US" sz="1600" kern="0" dirty="0">
                <a:solidFill>
                  <a:srgbClr val="000000"/>
                </a:solidFill>
              </a:rPr>
              <a:t>8/24 and 8/27 Retail Release </a:t>
            </a:r>
          </a:p>
          <a:p>
            <a:pPr marL="57150" indent="0" eaLnBrk="0" fontAlgn="base" hangingPunct="0">
              <a:spcAft>
                <a:spcPct val="0"/>
              </a:spcAft>
              <a:buClr>
                <a:srgbClr val="00B050"/>
              </a:buClr>
              <a:buNone/>
              <a:defRPr/>
            </a:pPr>
            <a:r>
              <a:rPr lang="en-US" sz="1600" b="1" kern="0" dirty="0">
                <a:solidFill>
                  <a:srgbClr val="000000"/>
                </a:solidFill>
              </a:rPr>
              <a:t>Non Retail Incidents &amp; Maintenance</a:t>
            </a:r>
          </a:p>
          <a:p>
            <a:pPr lvl="1" eaLnBrk="0" fontAlgn="base" hangingPunct="0">
              <a:spcAft>
                <a:spcPct val="0"/>
              </a:spcAft>
              <a:buClr>
                <a:srgbClr val="00B050"/>
              </a:buClr>
              <a:buFont typeface="Wingdings" panose="05000000000000000000" pitchFamily="2" charset="2"/>
              <a:buChar char="§"/>
              <a:defRPr/>
            </a:pPr>
            <a:r>
              <a:rPr lang="en-US" sz="1600" kern="0" dirty="0">
                <a:solidFill>
                  <a:srgbClr val="000000"/>
                </a:solidFill>
              </a:rPr>
              <a:t>8/7/2025 Site Failover</a:t>
            </a:r>
          </a:p>
          <a:p>
            <a:pPr lvl="1" eaLnBrk="0" fontAlgn="base" hangingPunct="0">
              <a:spcAft>
                <a:spcPct val="0"/>
              </a:spcAft>
              <a:buClr>
                <a:srgbClr val="00B050"/>
              </a:buClr>
              <a:buFont typeface="Wingdings" panose="05000000000000000000" pitchFamily="2" charset="2"/>
              <a:buChar char="§"/>
              <a:defRPr/>
            </a:pPr>
            <a:r>
              <a:rPr lang="en-US" sz="1600" kern="0" dirty="0">
                <a:solidFill>
                  <a:srgbClr val="000000"/>
                </a:solidFill>
              </a:rPr>
              <a:t>8/28/2025 Application Release</a:t>
            </a:r>
          </a:p>
          <a:p>
            <a:pPr marL="0" indent="0">
              <a:buNone/>
            </a:pPr>
            <a:r>
              <a:rPr lang="en-US" sz="1600" b="1" kern="0" dirty="0" err="1">
                <a:solidFill>
                  <a:srgbClr val="000000"/>
                </a:solidFill>
              </a:rPr>
              <a:t>ListServ</a:t>
            </a:r>
            <a:r>
              <a:rPr lang="en-US" sz="1600" b="1" kern="0" dirty="0">
                <a:solidFill>
                  <a:srgbClr val="000000"/>
                </a:solidFill>
              </a:rPr>
              <a:t> Incidents &amp; Maintenance</a:t>
            </a:r>
          </a:p>
          <a:p>
            <a:pPr lvl="1" eaLnBrk="0" fontAlgn="base" hangingPunct="0">
              <a:spcAft>
                <a:spcPct val="0"/>
              </a:spcAft>
              <a:buClr>
                <a:srgbClr val="00B050"/>
              </a:buClr>
              <a:buFont typeface="Wingdings" panose="05000000000000000000" pitchFamily="2" charset="2"/>
              <a:buChar char="§"/>
              <a:defRPr/>
            </a:pPr>
            <a:r>
              <a:rPr lang="en-US" sz="1600" kern="0" dirty="0">
                <a:solidFill>
                  <a:srgbClr val="000000"/>
                </a:solidFill>
              </a:rPr>
              <a:t>8/10/2025 Site Failover</a:t>
            </a:r>
          </a:p>
          <a:p>
            <a:pPr marL="0" lvl="1" indent="0" fontAlgn="base">
              <a:spcAft>
                <a:spcPct val="0"/>
              </a:spcAft>
              <a:buClr>
                <a:srgbClr val="00B050"/>
              </a:buClr>
              <a:buNone/>
              <a:defRPr/>
            </a:pPr>
            <a:r>
              <a:rPr lang="en-US" sz="1600" b="1" kern="0" dirty="0">
                <a:solidFill>
                  <a:srgbClr val="000000"/>
                </a:solidFill>
              </a:rPr>
              <a:t>SLA Documents and Incident Reporting</a:t>
            </a:r>
          </a:p>
          <a:p>
            <a:pPr lvl="1" eaLnBrk="0" fontAlgn="base" hangingPunct="0">
              <a:spcAft>
                <a:spcPct val="0"/>
              </a:spcAft>
              <a:buClr>
                <a:srgbClr val="00B050"/>
              </a:buClr>
              <a:buFont typeface="Wingdings" panose="05000000000000000000" pitchFamily="2" charset="2"/>
              <a:buChar char="§"/>
              <a:defRPr/>
            </a:pPr>
            <a:r>
              <a:rPr lang="en-US" sz="1600" kern="0" dirty="0">
                <a:solidFill>
                  <a:srgbClr val="000000"/>
                </a:solidFill>
                <a:hlinkClick r:id="rId3"/>
              </a:rPr>
              <a:t>https://www.ercot.com/services/sla/</a:t>
            </a:r>
            <a:endParaRPr lang="en-US" sz="1600" kern="0" dirty="0">
              <a:solidFill>
                <a:srgbClr val="000000"/>
              </a:solidFill>
            </a:endParaRPr>
          </a:p>
          <a:p>
            <a:pPr marL="457200" lvl="1" indent="0" eaLnBrk="0" fontAlgn="base" hangingPunct="0">
              <a:spcAft>
                <a:spcPct val="0"/>
              </a:spcAft>
              <a:buClr>
                <a:srgbClr val="00B050"/>
              </a:buClr>
              <a:buNone/>
              <a:defRPr/>
            </a:pPr>
            <a:endParaRPr lang="en-US" sz="1600" kern="0" dirty="0">
              <a:solidFill>
                <a:srgbClr val="000000"/>
              </a:solidFill>
            </a:endParaRPr>
          </a:p>
          <a:p>
            <a:pPr lvl="1" eaLnBrk="0" fontAlgn="base" hangingPunct="0">
              <a:spcAft>
                <a:spcPct val="0"/>
              </a:spcAft>
              <a:buClr>
                <a:srgbClr val="00B050"/>
              </a:buClr>
              <a:buFont typeface="Wingdings" panose="05000000000000000000" pitchFamily="2" charset="2"/>
              <a:buChar char="§"/>
              <a:defRPr/>
            </a:pPr>
            <a:endParaRPr lang="en-US" sz="1600" kern="0" dirty="0">
              <a:solidFill>
                <a:srgbClr val="000000"/>
              </a:solidFill>
            </a:endParaRPr>
          </a:p>
          <a:p>
            <a:pPr algn="l"/>
            <a:endParaRPr lang="en-US" sz="11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algn="l"/>
            <a:endParaRPr lang="en-US" sz="11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algn="l"/>
            <a:endParaRPr lang="en-US" sz="11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marL="0" indent="0" algn="l">
              <a:buNone/>
            </a:pPr>
            <a:endParaRPr lang="en-US" sz="11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algn="l"/>
            <a:endParaRPr lang="en-US" sz="11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40582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94518"/>
          </a:xfrm>
        </p:spPr>
        <p:txBody>
          <a:bodyPr/>
          <a:lstStyle/>
          <a:p>
            <a:r>
              <a:rPr lang="en-US" sz="2400" dirty="0"/>
              <a:t>MarkeTrak Performance</a:t>
            </a:r>
            <a:endParaRPr lang="en-US" sz="2400" b="1" dirty="0">
              <a:solidFill>
                <a:schemeClr val="accent1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3</a:t>
            </a:fld>
            <a:endParaRPr lang="en-US"/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82353232"/>
              </p:ext>
            </p:extLst>
          </p:nvPr>
        </p:nvGraphicFramePr>
        <p:xfrm>
          <a:off x="302690" y="838200"/>
          <a:ext cx="8688910" cy="2059174"/>
        </p:xfrm>
        <a:graphic>
          <a:graphicData uri="http://schemas.openxmlformats.org/drawingml/2006/table">
            <a:tbl>
              <a:tblPr/>
              <a:tblGrid>
                <a:gridCol w="141162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0599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0599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18430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8100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62327">
                <a:tc gridSpan="5"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MarkeTrak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62327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kern="0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August</a:t>
                      </a:r>
                      <a:r>
                        <a:rPr lang="en-US" sz="1400" b="1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2025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Availability (%)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Response Time (seconds)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SLO (seconds)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62327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Monthly Average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 Month Average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62327"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API QueryDetail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100.00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.32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0.28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0699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API </a:t>
                      </a:r>
                      <a:r>
                        <a:rPr lang="en-US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QueryList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100.00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2.31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1.16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62327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API Update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100.00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.41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0.44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62327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GUI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99.95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1.11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1.20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62327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Average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99.96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graphicFrame>
        <p:nvGraphicFramePr>
          <p:cNvPr id="7" name="Chart 6">
            <a:extLst>
              <a:ext uri="{FF2B5EF4-FFF2-40B4-BE49-F238E27FC236}">
                <a16:creationId xmlns:a16="http://schemas.microsoft.com/office/drawing/2014/main" id="{435646E1-E2CD-494F-A913-6948F6A1362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545368201"/>
              </p:ext>
            </p:extLst>
          </p:nvPr>
        </p:nvGraphicFramePr>
        <p:xfrm>
          <a:off x="0" y="2971800"/>
          <a:ext cx="8991600" cy="312732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42318996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94518"/>
          </a:xfrm>
        </p:spPr>
        <p:txBody>
          <a:bodyPr/>
          <a:lstStyle/>
          <a:p>
            <a:r>
              <a:rPr lang="en-US" sz="2400" dirty="0"/>
              <a:t>MarkeTrak Volumes</a:t>
            </a:r>
            <a:endParaRPr lang="en-US" sz="2400" b="1" dirty="0">
              <a:solidFill>
                <a:schemeClr val="accent1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4</a:t>
            </a:fld>
            <a:endParaRPr lang="en-US"/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39906518"/>
              </p:ext>
            </p:extLst>
          </p:nvPr>
        </p:nvGraphicFramePr>
        <p:xfrm>
          <a:off x="302690" y="838200"/>
          <a:ext cx="8688910" cy="1586518"/>
        </p:xfrm>
        <a:graphic>
          <a:graphicData uri="http://schemas.openxmlformats.org/drawingml/2006/table">
            <a:tbl>
              <a:tblPr/>
              <a:tblGrid>
                <a:gridCol w="218951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11141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38798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62327">
                <a:tc gridSpan="3"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MarkeTrak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62327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kern="0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August</a:t>
                      </a:r>
                      <a:r>
                        <a:rPr lang="en-US" sz="1400" b="1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2025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Volume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62327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Monthly Total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 Month Average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62327"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API QueryDetail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102485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134647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0699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API </a:t>
                      </a:r>
                      <a:r>
                        <a:rPr lang="en-US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QueryList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70429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70514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62327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API Update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11748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22312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graphicFrame>
        <p:nvGraphicFramePr>
          <p:cNvPr id="7" name="Chart 6">
            <a:extLst>
              <a:ext uri="{FF2B5EF4-FFF2-40B4-BE49-F238E27FC236}">
                <a16:creationId xmlns:a16="http://schemas.microsoft.com/office/drawing/2014/main" id="{435646E1-E2CD-494F-A913-6948F6A1362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522806588"/>
              </p:ext>
            </p:extLst>
          </p:nvPr>
        </p:nvGraphicFramePr>
        <p:xfrm>
          <a:off x="0" y="2971800"/>
          <a:ext cx="8991600" cy="312732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2945248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94518"/>
          </a:xfrm>
        </p:spPr>
        <p:txBody>
          <a:bodyPr/>
          <a:lstStyle/>
          <a:p>
            <a:r>
              <a:rPr lang="en-US" dirty="0"/>
              <a:t>August </a:t>
            </a:r>
            <a:r>
              <a:rPr lang="en-US" dirty="0" err="1"/>
              <a:t>ListServ</a:t>
            </a:r>
            <a:r>
              <a:rPr lang="en-US" dirty="0"/>
              <a:t> Stats</a:t>
            </a:r>
          </a:p>
        </p:txBody>
      </p:sp>
      <p:sp>
        <p:nvSpPr>
          <p:cNvPr id="16" name="Content Placeholder 15">
            <a:extLst>
              <a:ext uri="{FF2B5EF4-FFF2-40B4-BE49-F238E27FC236}">
                <a16:creationId xmlns:a16="http://schemas.microsoft.com/office/drawing/2014/main" id="{69AA1256-8F72-4E96-940D-EBEF73D426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055858"/>
            <a:ext cx="8915400" cy="4319832"/>
          </a:xfrm>
        </p:spPr>
        <p:txBody>
          <a:bodyPr/>
          <a:lstStyle/>
          <a:p>
            <a:r>
              <a:rPr lang="en-US" sz="2000" dirty="0"/>
              <a:t>3666 Posts</a:t>
            </a:r>
          </a:p>
          <a:p>
            <a:r>
              <a:rPr lang="en-US" sz="2000" dirty="0"/>
              <a:t>433487 Recipients</a:t>
            </a:r>
          </a:p>
          <a:p>
            <a:r>
              <a:rPr lang="en-US" sz="2000" dirty="0"/>
              <a:t>RMS List Highlights</a:t>
            </a:r>
          </a:p>
          <a:p>
            <a:pPr lvl="1"/>
            <a:r>
              <a:rPr lang="en-US" sz="2000" dirty="0"/>
              <a:t>63 Posts</a:t>
            </a:r>
          </a:p>
          <a:p>
            <a:pPr lvl="1"/>
            <a:r>
              <a:rPr lang="en-US" sz="2000" dirty="0"/>
              <a:t>9 New Subscriptions</a:t>
            </a:r>
          </a:p>
          <a:p>
            <a:pPr lvl="1"/>
            <a:r>
              <a:rPr lang="en-US" sz="2000" dirty="0"/>
              <a:t>0 Unsubscribes</a:t>
            </a:r>
          </a:p>
          <a:p>
            <a:r>
              <a:rPr lang="en-US" sz="2000" dirty="0"/>
              <a:t>TDTMS List Highlights</a:t>
            </a:r>
          </a:p>
          <a:p>
            <a:pPr lvl="1"/>
            <a:r>
              <a:rPr lang="en-US" sz="2000" dirty="0"/>
              <a:t>4 Posts</a:t>
            </a:r>
          </a:p>
          <a:p>
            <a:pPr lvl="1"/>
            <a:r>
              <a:rPr lang="en-US" sz="2000" dirty="0"/>
              <a:t>0 New Subscriptions</a:t>
            </a:r>
          </a:p>
          <a:p>
            <a:pPr lvl="1"/>
            <a:r>
              <a:rPr lang="en-US" sz="2000" dirty="0"/>
              <a:t>0 Unsubscribe</a:t>
            </a:r>
          </a:p>
          <a:p>
            <a:pPr lvl="1"/>
            <a:endParaRPr lang="en-US" sz="20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4572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pPr/>
              <a:t>5</a:t>
            </a:fld>
            <a:endParaRPr lang="en-US" dirty="0"/>
          </a:p>
        </p:txBody>
      </p:sp>
      <p:graphicFrame>
        <p:nvGraphicFramePr>
          <p:cNvPr id="7" name="Chart 6">
            <a:extLst>
              <a:ext uri="{FF2B5EF4-FFF2-40B4-BE49-F238E27FC236}">
                <a16:creationId xmlns:a16="http://schemas.microsoft.com/office/drawing/2014/main" id="{87E04CBA-5A6A-48FE-92B5-61D91FA1C80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023614358"/>
              </p:ext>
            </p:extLst>
          </p:nvPr>
        </p:nvGraphicFramePr>
        <p:xfrm>
          <a:off x="3581400" y="3392197"/>
          <a:ext cx="5562599" cy="291068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0" name="Chart 9">
            <a:extLst>
              <a:ext uri="{FF2B5EF4-FFF2-40B4-BE49-F238E27FC236}">
                <a16:creationId xmlns:a16="http://schemas.microsoft.com/office/drawing/2014/main" id="{E9F40177-2F52-4E9D-B5B1-F492DEA2505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837774012"/>
              </p:ext>
            </p:extLst>
          </p:nvPr>
        </p:nvGraphicFramePr>
        <p:xfrm>
          <a:off x="3733800" y="381000"/>
          <a:ext cx="5472331" cy="312732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1390031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94518"/>
          </a:xfrm>
        </p:spPr>
        <p:txBody>
          <a:bodyPr/>
          <a:lstStyle/>
          <a:p>
            <a:r>
              <a:rPr lang="en-US" sz="2400" dirty="0"/>
              <a:t>Weather Moratorium Removals</a:t>
            </a:r>
            <a:br>
              <a:rPr lang="en-US" sz="2400" dirty="0"/>
            </a:br>
            <a:endParaRPr lang="en-US" sz="2400" b="1" dirty="0">
              <a:solidFill>
                <a:schemeClr val="accent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3640" y="723900"/>
            <a:ext cx="8534400" cy="5676900"/>
          </a:xfrm>
        </p:spPr>
        <p:txBody>
          <a:bodyPr/>
          <a:lstStyle/>
          <a:p>
            <a:pPr marL="457200" lvl="1" indent="0" eaLnBrk="0" fontAlgn="base" hangingPunct="0">
              <a:spcAft>
                <a:spcPct val="0"/>
              </a:spcAft>
              <a:buClr>
                <a:srgbClr val="00B050"/>
              </a:buClr>
              <a:buNone/>
              <a:defRPr/>
            </a:pPr>
            <a:endParaRPr lang="en-US" sz="1600" kern="0" dirty="0">
              <a:solidFill>
                <a:srgbClr val="000000"/>
              </a:solidFill>
            </a:endParaRPr>
          </a:p>
          <a:p>
            <a:pPr algn="l"/>
            <a:endParaRPr lang="en-US" sz="11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6</a:t>
            </a:fld>
            <a:endParaRPr lang="en-US"/>
          </a:p>
        </p:txBody>
      </p:sp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C1B9E603-9A61-3E7E-18FD-A5774CF220C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56995458"/>
              </p:ext>
            </p:extLst>
          </p:nvPr>
        </p:nvGraphicFramePr>
        <p:xfrm>
          <a:off x="324590" y="855738"/>
          <a:ext cx="8286009" cy="525641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752809">
                  <a:extLst>
                    <a:ext uri="{9D8B030D-6E8A-4147-A177-3AD203B41FA5}">
                      <a16:colId xmlns:a16="http://schemas.microsoft.com/office/drawing/2014/main" val="3963868438"/>
                    </a:ext>
                  </a:extLst>
                </a:gridCol>
                <a:gridCol w="1707662">
                  <a:extLst>
                    <a:ext uri="{9D8B030D-6E8A-4147-A177-3AD203B41FA5}">
                      <a16:colId xmlns:a16="http://schemas.microsoft.com/office/drawing/2014/main" val="501349505"/>
                    </a:ext>
                  </a:extLst>
                </a:gridCol>
                <a:gridCol w="3644397">
                  <a:extLst>
                    <a:ext uri="{9D8B030D-6E8A-4147-A177-3AD203B41FA5}">
                      <a16:colId xmlns:a16="http://schemas.microsoft.com/office/drawing/2014/main" val="2216702305"/>
                    </a:ext>
                  </a:extLst>
                </a:gridCol>
                <a:gridCol w="1181141">
                  <a:extLst>
                    <a:ext uri="{9D8B030D-6E8A-4147-A177-3AD203B41FA5}">
                      <a16:colId xmlns:a16="http://schemas.microsoft.com/office/drawing/2014/main" val="2127333652"/>
                    </a:ext>
                  </a:extLst>
                </a:gridCol>
              </a:tblGrid>
              <a:tr h="190129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kern="100" dirty="0">
                          <a:effectLst/>
                        </a:rPr>
                        <a:t>DATE</a:t>
                      </a:r>
                      <a:endParaRPr lang="en-US" sz="11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0776" marR="110776" marT="55388" marB="55388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kern="100">
                          <a:effectLst/>
                        </a:rPr>
                        <a:t>LIST</a:t>
                      </a:r>
                      <a:endParaRPr lang="en-US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0776" marR="110776" marT="55388" marB="55388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kern="100">
                          <a:effectLst/>
                        </a:rPr>
                        <a:t>EMAIL</a:t>
                      </a:r>
                      <a:endParaRPr lang="en-US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0776" marR="110776" marT="55388" marB="55388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kern="100" dirty="0">
                          <a:effectLst/>
                        </a:rPr>
                        <a:t>ACTION</a:t>
                      </a:r>
                      <a:endParaRPr lang="en-US" sz="11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0776" marR="110776" marT="55388" marB="55388" anchor="b"/>
                </a:tc>
                <a:extLst>
                  <a:ext uri="{0D108BD9-81ED-4DB2-BD59-A6C34878D82A}">
                    <a16:rowId xmlns:a16="http://schemas.microsoft.com/office/drawing/2014/main" val="2330488522"/>
                  </a:ext>
                </a:extLst>
              </a:tr>
              <a:tr h="310871">
                <a:tc>
                  <a:txBody>
                    <a:bodyPr/>
                    <a:lstStyle/>
                    <a:p>
                      <a:pPr algn="l" fontAlgn="t">
                        <a:lnSpc>
                          <a:spcPts val="1500"/>
                        </a:lnSpc>
                        <a:buNone/>
                      </a:pPr>
                      <a:r>
                        <a:rPr lang="en-US" sz="1200">
                          <a:effectLst/>
                        </a:rPr>
                        <a:t>2025-07-01 15:20:22</a:t>
                      </a:r>
                    </a:p>
                  </a:txBody>
                  <a:tcPr marL="114300" marR="114300" marT="57150" marB="57150"/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ts val="1500"/>
                        </a:lnSpc>
                        <a:buNone/>
                      </a:pPr>
                      <a:r>
                        <a:rPr lang="en-US" sz="1200">
                          <a:effectLst/>
                        </a:rPr>
                        <a:t>weather_moratoriums</a:t>
                      </a:r>
                    </a:p>
                  </a:txBody>
                  <a:tcPr marL="114300" marR="114300" marT="57150" marB="57150"/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ts val="1500"/>
                        </a:lnSpc>
                        <a:buNone/>
                      </a:pPr>
                      <a:r>
                        <a:rPr lang="en-US" sz="1200">
                          <a:effectLst/>
                        </a:rPr>
                        <a:t>dlopez@FREEPOINTSOLUTIONS.COM</a:t>
                      </a:r>
                    </a:p>
                  </a:txBody>
                  <a:tcPr marL="114300" marR="114300" marT="57150" marB="57150"/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ts val="1500"/>
                        </a:lnSpc>
                        <a:buNone/>
                      </a:pPr>
                      <a:r>
                        <a:rPr lang="en-US" sz="1200">
                          <a:effectLst/>
                        </a:rPr>
                        <a:t>SIGNOFF</a:t>
                      </a:r>
                    </a:p>
                  </a:txBody>
                  <a:tcPr marL="114300" marR="114300" marT="57150" marB="57150"/>
                </a:tc>
                <a:extLst>
                  <a:ext uri="{0D108BD9-81ED-4DB2-BD59-A6C34878D82A}">
                    <a16:rowId xmlns:a16="http://schemas.microsoft.com/office/drawing/2014/main" val="3172425462"/>
                  </a:ext>
                </a:extLst>
              </a:tr>
              <a:tr h="310871">
                <a:tc>
                  <a:txBody>
                    <a:bodyPr/>
                    <a:lstStyle/>
                    <a:p>
                      <a:pPr algn="l" fontAlgn="t">
                        <a:lnSpc>
                          <a:spcPts val="1500"/>
                        </a:lnSpc>
                        <a:buNone/>
                      </a:pPr>
                      <a:r>
                        <a:rPr lang="en-US" sz="1200">
                          <a:effectLst/>
                        </a:rPr>
                        <a:t>2025-07-02 13:14:23</a:t>
                      </a:r>
                    </a:p>
                  </a:txBody>
                  <a:tcPr marL="114300" marR="114300" marT="57150" marB="57150"/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ts val="1500"/>
                        </a:lnSpc>
                        <a:buNone/>
                      </a:pPr>
                      <a:r>
                        <a:rPr lang="en-US" sz="1200">
                          <a:effectLst/>
                        </a:rPr>
                        <a:t>weather_moratoriums</a:t>
                      </a:r>
                    </a:p>
                  </a:txBody>
                  <a:tcPr marL="114300" marR="114300" marT="57150" marB="57150"/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ts val="1500"/>
                        </a:lnSpc>
                        <a:buNone/>
                      </a:pPr>
                      <a:r>
                        <a:rPr lang="en-US" sz="1200" dirty="0">
                          <a:effectLst/>
                        </a:rPr>
                        <a:t>Tsandersparis@YAHOO.COM</a:t>
                      </a:r>
                    </a:p>
                  </a:txBody>
                  <a:tcPr marL="114300" marR="114300" marT="57150" marB="57150"/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ts val="1500"/>
                        </a:lnSpc>
                        <a:buNone/>
                      </a:pPr>
                      <a:r>
                        <a:rPr lang="en-US" sz="1200">
                          <a:effectLst/>
                        </a:rPr>
                        <a:t>SIGNOFF</a:t>
                      </a:r>
                    </a:p>
                  </a:txBody>
                  <a:tcPr marL="114300" marR="114300" marT="57150" marB="57150"/>
                </a:tc>
                <a:extLst>
                  <a:ext uri="{0D108BD9-81ED-4DB2-BD59-A6C34878D82A}">
                    <a16:rowId xmlns:a16="http://schemas.microsoft.com/office/drawing/2014/main" val="131417721"/>
                  </a:ext>
                </a:extLst>
              </a:tr>
              <a:tr h="310871">
                <a:tc>
                  <a:txBody>
                    <a:bodyPr/>
                    <a:lstStyle/>
                    <a:p>
                      <a:pPr algn="l" fontAlgn="t">
                        <a:lnSpc>
                          <a:spcPts val="1500"/>
                        </a:lnSpc>
                        <a:buNone/>
                      </a:pPr>
                      <a:r>
                        <a:rPr lang="en-US" sz="1200">
                          <a:effectLst/>
                        </a:rPr>
                        <a:t>2025-07-20 00:00:02</a:t>
                      </a:r>
                    </a:p>
                  </a:txBody>
                  <a:tcPr marL="114300" marR="114300" marT="57150" marB="57150"/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ts val="1500"/>
                        </a:lnSpc>
                        <a:buNone/>
                      </a:pPr>
                      <a:r>
                        <a:rPr lang="en-US" sz="1200">
                          <a:effectLst/>
                        </a:rPr>
                        <a:t>weather_moratoriums</a:t>
                      </a:r>
                    </a:p>
                  </a:txBody>
                  <a:tcPr marL="114300" marR="114300" marT="57150" marB="57150"/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ts val="1500"/>
                        </a:lnSpc>
                        <a:buNone/>
                      </a:pPr>
                      <a:r>
                        <a:rPr lang="en-US" sz="1200">
                          <a:effectLst/>
                        </a:rPr>
                        <a:t>german.tellez@UBIQUITY.COM</a:t>
                      </a:r>
                    </a:p>
                  </a:txBody>
                  <a:tcPr marL="114300" marR="114300" marT="57150" marB="57150"/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ts val="1500"/>
                        </a:lnSpc>
                        <a:buNone/>
                      </a:pPr>
                      <a:r>
                        <a:rPr lang="en-US" sz="1200">
                          <a:effectLst/>
                        </a:rPr>
                        <a:t>AUTODEL</a:t>
                      </a:r>
                    </a:p>
                  </a:txBody>
                  <a:tcPr marL="114300" marR="114300" marT="57150" marB="57150"/>
                </a:tc>
                <a:extLst>
                  <a:ext uri="{0D108BD9-81ED-4DB2-BD59-A6C34878D82A}">
                    <a16:rowId xmlns:a16="http://schemas.microsoft.com/office/drawing/2014/main" val="2741974461"/>
                  </a:ext>
                </a:extLst>
              </a:tr>
              <a:tr h="310871">
                <a:tc>
                  <a:txBody>
                    <a:bodyPr/>
                    <a:lstStyle/>
                    <a:p>
                      <a:pPr algn="l" fontAlgn="t">
                        <a:lnSpc>
                          <a:spcPts val="1500"/>
                        </a:lnSpc>
                        <a:buNone/>
                      </a:pPr>
                      <a:r>
                        <a:rPr lang="en-US" sz="1200">
                          <a:effectLst/>
                        </a:rPr>
                        <a:t>2025-07-23 13:57:08</a:t>
                      </a:r>
                    </a:p>
                  </a:txBody>
                  <a:tcPr marL="114300" marR="114300" marT="57150" marB="57150"/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ts val="1500"/>
                        </a:lnSpc>
                        <a:buNone/>
                      </a:pPr>
                      <a:r>
                        <a:rPr lang="en-US" sz="1200">
                          <a:effectLst/>
                        </a:rPr>
                        <a:t>weather_moratoriums</a:t>
                      </a:r>
                    </a:p>
                  </a:txBody>
                  <a:tcPr marL="114300" marR="114300" marT="57150" marB="57150"/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ts val="1500"/>
                        </a:lnSpc>
                        <a:buNone/>
                      </a:pPr>
                      <a:r>
                        <a:rPr lang="en-US" sz="1200">
                          <a:effectLst/>
                        </a:rPr>
                        <a:t>retail-ops@GRIDMATIC.COM</a:t>
                      </a:r>
                    </a:p>
                  </a:txBody>
                  <a:tcPr marL="114300" marR="114300" marT="57150" marB="57150"/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ts val="1500"/>
                        </a:lnSpc>
                        <a:buNone/>
                      </a:pPr>
                      <a:r>
                        <a:rPr lang="en-US" sz="1200">
                          <a:effectLst/>
                        </a:rPr>
                        <a:t>SIGNOFF</a:t>
                      </a:r>
                    </a:p>
                  </a:txBody>
                  <a:tcPr marL="114300" marR="114300" marT="57150" marB="57150"/>
                </a:tc>
                <a:extLst>
                  <a:ext uri="{0D108BD9-81ED-4DB2-BD59-A6C34878D82A}">
                    <a16:rowId xmlns:a16="http://schemas.microsoft.com/office/drawing/2014/main" val="3512051776"/>
                  </a:ext>
                </a:extLst>
              </a:tr>
              <a:tr h="310871">
                <a:tc>
                  <a:txBody>
                    <a:bodyPr/>
                    <a:lstStyle/>
                    <a:p>
                      <a:pPr algn="l" fontAlgn="t">
                        <a:lnSpc>
                          <a:spcPts val="1500"/>
                        </a:lnSpc>
                        <a:buNone/>
                      </a:pPr>
                      <a:r>
                        <a:rPr lang="en-US" sz="1200">
                          <a:effectLst/>
                        </a:rPr>
                        <a:t>2025-07-28 08:37:25</a:t>
                      </a:r>
                    </a:p>
                  </a:txBody>
                  <a:tcPr marL="114300" marR="114300" marT="57150" marB="57150"/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ts val="1500"/>
                        </a:lnSpc>
                        <a:buNone/>
                      </a:pPr>
                      <a:r>
                        <a:rPr lang="en-US" sz="1200">
                          <a:effectLst/>
                        </a:rPr>
                        <a:t>weather_moratoriums</a:t>
                      </a:r>
                    </a:p>
                  </a:txBody>
                  <a:tcPr marL="114300" marR="114300" marT="57150" marB="57150"/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ts val="1500"/>
                        </a:lnSpc>
                        <a:buNone/>
                      </a:pPr>
                      <a:r>
                        <a:rPr lang="en-US" sz="1200">
                          <a:effectLst/>
                        </a:rPr>
                        <a:t>witiinow@HOTMAIL.COM</a:t>
                      </a:r>
                    </a:p>
                  </a:txBody>
                  <a:tcPr marL="114300" marR="114300" marT="57150" marB="57150"/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ts val="1500"/>
                        </a:lnSpc>
                        <a:buNone/>
                      </a:pPr>
                      <a:r>
                        <a:rPr lang="en-US" sz="1200">
                          <a:effectLst/>
                        </a:rPr>
                        <a:t>SIGNOFF</a:t>
                      </a:r>
                    </a:p>
                  </a:txBody>
                  <a:tcPr marL="114300" marR="114300" marT="57150" marB="57150"/>
                </a:tc>
                <a:extLst>
                  <a:ext uri="{0D108BD9-81ED-4DB2-BD59-A6C34878D82A}">
                    <a16:rowId xmlns:a16="http://schemas.microsoft.com/office/drawing/2014/main" val="1043759553"/>
                  </a:ext>
                </a:extLst>
              </a:tr>
              <a:tr h="310871">
                <a:tc>
                  <a:txBody>
                    <a:bodyPr/>
                    <a:lstStyle/>
                    <a:p>
                      <a:pPr algn="l" fontAlgn="t">
                        <a:lnSpc>
                          <a:spcPts val="1500"/>
                        </a:lnSpc>
                        <a:buNone/>
                      </a:pPr>
                      <a:r>
                        <a:rPr lang="en-US" sz="1200">
                          <a:effectLst/>
                        </a:rPr>
                        <a:t>2025-07-28 11:59:26</a:t>
                      </a:r>
                    </a:p>
                  </a:txBody>
                  <a:tcPr marL="114300" marR="114300" marT="57150" marB="57150"/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ts val="1500"/>
                        </a:lnSpc>
                        <a:buNone/>
                      </a:pPr>
                      <a:r>
                        <a:rPr lang="en-US" sz="1200">
                          <a:effectLst/>
                        </a:rPr>
                        <a:t>weather_moratoriums</a:t>
                      </a:r>
                    </a:p>
                  </a:txBody>
                  <a:tcPr marL="114300" marR="114300" marT="57150" marB="57150"/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ts val="1500"/>
                        </a:lnSpc>
                        <a:buNone/>
                      </a:pPr>
                      <a:r>
                        <a:rPr lang="en-US" sz="1200">
                          <a:effectLst/>
                        </a:rPr>
                        <a:t>ktrabo@AOL.COM</a:t>
                      </a:r>
                    </a:p>
                  </a:txBody>
                  <a:tcPr marL="114300" marR="114300" marT="57150" marB="57150"/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ts val="1500"/>
                        </a:lnSpc>
                        <a:buNone/>
                      </a:pPr>
                      <a:r>
                        <a:rPr lang="en-US" sz="1200">
                          <a:effectLst/>
                        </a:rPr>
                        <a:t>SIGNOFF</a:t>
                      </a:r>
                    </a:p>
                  </a:txBody>
                  <a:tcPr marL="114300" marR="114300" marT="57150" marB="57150"/>
                </a:tc>
                <a:extLst>
                  <a:ext uri="{0D108BD9-81ED-4DB2-BD59-A6C34878D82A}">
                    <a16:rowId xmlns:a16="http://schemas.microsoft.com/office/drawing/2014/main" val="512065367"/>
                  </a:ext>
                </a:extLst>
              </a:tr>
              <a:tr h="310871">
                <a:tc>
                  <a:txBody>
                    <a:bodyPr/>
                    <a:lstStyle/>
                    <a:p>
                      <a:pPr algn="l" fontAlgn="t">
                        <a:lnSpc>
                          <a:spcPts val="1500"/>
                        </a:lnSpc>
                        <a:buNone/>
                      </a:pPr>
                      <a:r>
                        <a:rPr lang="en-US" sz="1200">
                          <a:effectLst/>
                        </a:rPr>
                        <a:t>2025-08-01 08:56:35</a:t>
                      </a:r>
                    </a:p>
                  </a:txBody>
                  <a:tcPr marL="114300" marR="114300" marT="57150" marB="57150"/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ts val="1500"/>
                        </a:lnSpc>
                        <a:buNone/>
                      </a:pPr>
                      <a:r>
                        <a:rPr lang="en-US" sz="1200">
                          <a:effectLst/>
                        </a:rPr>
                        <a:t>weather_moratoriums</a:t>
                      </a:r>
                    </a:p>
                  </a:txBody>
                  <a:tcPr marL="114300" marR="114300" marT="57150" marB="57150"/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ts val="1500"/>
                        </a:lnSpc>
                        <a:buNone/>
                      </a:pPr>
                      <a:r>
                        <a:rPr lang="en-US" sz="1200">
                          <a:effectLst/>
                        </a:rPr>
                        <a:t>wedum@ATT.NET</a:t>
                      </a:r>
                    </a:p>
                  </a:txBody>
                  <a:tcPr marL="114300" marR="114300" marT="57150" marB="57150"/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ts val="1500"/>
                        </a:lnSpc>
                        <a:buNone/>
                      </a:pPr>
                      <a:r>
                        <a:rPr lang="en-US" sz="1200">
                          <a:effectLst/>
                        </a:rPr>
                        <a:t>SIGNOFF</a:t>
                      </a:r>
                    </a:p>
                  </a:txBody>
                  <a:tcPr marL="114300" marR="114300" marT="57150" marB="57150"/>
                </a:tc>
                <a:extLst>
                  <a:ext uri="{0D108BD9-81ED-4DB2-BD59-A6C34878D82A}">
                    <a16:rowId xmlns:a16="http://schemas.microsoft.com/office/drawing/2014/main" val="2562918049"/>
                  </a:ext>
                </a:extLst>
              </a:tr>
              <a:tr h="310871">
                <a:tc>
                  <a:txBody>
                    <a:bodyPr/>
                    <a:lstStyle/>
                    <a:p>
                      <a:pPr algn="l" fontAlgn="t">
                        <a:lnSpc>
                          <a:spcPts val="1500"/>
                        </a:lnSpc>
                        <a:buNone/>
                      </a:pPr>
                      <a:r>
                        <a:rPr lang="en-US" sz="1200">
                          <a:effectLst/>
                        </a:rPr>
                        <a:t>2025-08-01 10:58:05</a:t>
                      </a:r>
                    </a:p>
                  </a:txBody>
                  <a:tcPr marL="114300" marR="114300" marT="57150" marB="57150"/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ts val="1500"/>
                        </a:lnSpc>
                        <a:buNone/>
                      </a:pPr>
                      <a:r>
                        <a:rPr lang="en-US" sz="1200">
                          <a:effectLst/>
                        </a:rPr>
                        <a:t>weather_moratoriums</a:t>
                      </a:r>
                    </a:p>
                  </a:txBody>
                  <a:tcPr marL="114300" marR="114300" marT="57150" marB="57150"/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ts val="1500"/>
                        </a:lnSpc>
                        <a:buNone/>
                      </a:pPr>
                      <a:r>
                        <a:rPr lang="en-US" sz="1200">
                          <a:effectLst/>
                        </a:rPr>
                        <a:t>kmarriott@MILLERBROS.US</a:t>
                      </a:r>
                    </a:p>
                  </a:txBody>
                  <a:tcPr marL="114300" marR="114300" marT="57150" marB="57150"/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ts val="1500"/>
                        </a:lnSpc>
                        <a:buNone/>
                      </a:pPr>
                      <a:r>
                        <a:rPr lang="en-US" sz="1200">
                          <a:effectLst/>
                        </a:rPr>
                        <a:t>SIGNOFF</a:t>
                      </a:r>
                    </a:p>
                  </a:txBody>
                  <a:tcPr marL="114300" marR="114300" marT="57150" marB="57150"/>
                </a:tc>
                <a:extLst>
                  <a:ext uri="{0D108BD9-81ED-4DB2-BD59-A6C34878D82A}">
                    <a16:rowId xmlns:a16="http://schemas.microsoft.com/office/drawing/2014/main" val="2193847214"/>
                  </a:ext>
                </a:extLst>
              </a:tr>
              <a:tr h="310871">
                <a:tc>
                  <a:txBody>
                    <a:bodyPr/>
                    <a:lstStyle/>
                    <a:p>
                      <a:pPr algn="l" fontAlgn="t">
                        <a:lnSpc>
                          <a:spcPts val="1500"/>
                        </a:lnSpc>
                        <a:buNone/>
                      </a:pPr>
                      <a:r>
                        <a:rPr lang="en-US" sz="1200">
                          <a:effectLst/>
                        </a:rPr>
                        <a:t>2025-08-06 12:46:02</a:t>
                      </a:r>
                    </a:p>
                  </a:txBody>
                  <a:tcPr marL="114300" marR="114300" marT="57150" marB="57150"/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ts val="1500"/>
                        </a:lnSpc>
                        <a:buNone/>
                      </a:pPr>
                      <a:r>
                        <a:rPr lang="en-US" sz="1200">
                          <a:effectLst/>
                        </a:rPr>
                        <a:t>weather_moratoriums</a:t>
                      </a:r>
                    </a:p>
                  </a:txBody>
                  <a:tcPr marL="114300" marR="114300" marT="57150" marB="57150"/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ts val="1500"/>
                        </a:lnSpc>
                        <a:buNone/>
                      </a:pPr>
                      <a:r>
                        <a:rPr lang="en-US" sz="1200">
                          <a:effectLst/>
                        </a:rPr>
                        <a:t>smace@AARP.ORG</a:t>
                      </a:r>
                    </a:p>
                  </a:txBody>
                  <a:tcPr marL="114300" marR="114300" marT="57150" marB="57150"/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ts val="1500"/>
                        </a:lnSpc>
                        <a:buNone/>
                      </a:pPr>
                      <a:r>
                        <a:rPr lang="en-US" sz="1200">
                          <a:effectLst/>
                        </a:rPr>
                        <a:t>SIGNOFF</a:t>
                      </a:r>
                    </a:p>
                  </a:txBody>
                  <a:tcPr marL="114300" marR="114300" marT="57150" marB="57150"/>
                </a:tc>
                <a:extLst>
                  <a:ext uri="{0D108BD9-81ED-4DB2-BD59-A6C34878D82A}">
                    <a16:rowId xmlns:a16="http://schemas.microsoft.com/office/drawing/2014/main" val="3814755097"/>
                  </a:ext>
                </a:extLst>
              </a:tr>
              <a:tr h="310871">
                <a:tc>
                  <a:txBody>
                    <a:bodyPr/>
                    <a:lstStyle/>
                    <a:p>
                      <a:pPr algn="l" fontAlgn="t">
                        <a:lnSpc>
                          <a:spcPts val="1500"/>
                        </a:lnSpc>
                        <a:buNone/>
                      </a:pPr>
                      <a:r>
                        <a:rPr lang="en-US" sz="1200">
                          <a:effectLst/>
                        </a:rPr>
                        <a:t>2025-08-08 10:42:44</a:t>
                      </a:r>
                    </a:p>
                  </a:txBody>
                  <a:tcPr marL="114300" marR="114300" marT="57150" marB="57150"/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ts val="1500"/>
                        </a:lnSpc>
                        <a:buNone/>
                      </a:pPr>
                      <a:r>
                        <a:rPr lang="en-US" sz="1200">
                          <a:effectLst/>
                        </a:rPr>
                        <a:t>weather_moratoriums</a:t>
                      </a:r>
                    </a:p>
                  </a:txBody>
                  <a:tcPr marL="114300" marR="114300" marT="57150" marB="57150"/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ts val="1500"/>
                        </a:lnSpc>
                        <a:buNone/>
                      </a:pPr>
                      <a:r>
                        <a:rPr lang="en-US" sz="1200">
                          <a:effectLst/>
                        </a:rPr>
                        <a:t>reprelations@ONCOR.COM</a:t>
                      </a:r>
                    </a:p>
                  </a:txBody>
                  <a:tcPr marL="114300" marR="114300" marT="57150" marB="57150"/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ts val="1500"/>
                        </a:lnSpc>
                        <a:buNone/>
                      </a:pPr>
                      <a:r>
                        <a:rPr lang="en-US" sz="1200">
                          <a:effectLst/>
                        </a:rPr>
                        <a:t>SIGNOFF</a:t>
                      </a:r>
                    </a:p>
                  </a:txBody>
                  <a:tcPr marL="114300" marR="114300" marT="57150" marB="57150"/>
                </a:tc>
                <a:extLst>
                  <a:ext uri="{0D108BD9-81ED-4DB2-BD59-A6C34878D82A}">
                    <a16:rowId xmlns:a16="http://schemas.microsoft.com/office/drawing/2014/main" val="1338722181"/>
                  </a:ext>
                </a:extLst>
              </a:tr>
              <a:tr h="310871">
                <a:tc>
                  <a:txBody>
                    <a:bodyPr/>
                    <a:lstStyle/>
                    <a:p>
                      <a:pPr algn="l" fontAlgn="t">
                        <a:lnSpc>
                          <a:spcPts val="1500"/>
                        </a:lnSpc>
                        <a:buNone/>
                      </a:pPr>
                      <a:r>
                        <a:rPr lang="en-US" sz="1200">
                          <a:effectLst/>
                        </a:rPr>
                        <a:t>2025-08-13 06:10:03</a:t>
                      </a:r>
                    </a:p>
                  </a:txBody>
                  <a:tcPr marL="114300" marR="114300" marT="57150" marB="57150"/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ts val="1500"/>
                        </a:lnSpc>
                        <a:buNone/>
                      </a:pPr>
                      <a:r>
                        <a:rPr lang="en-US" sz="1200">
                          <a:effectLst/>
                        </a:rPr>
                        <a:t>weather_moratoriums</a:t>
                      </a:r>
                    </a:p>
                  </a:txBody>
                  <a:tcPr marL="114300" marR="114300" marT="57150" marB="57150"/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ts val="1500"/>
                        </a:lnSpc>
                        <a:buNone/>
                      </a:pPr>
                      <a:r>
                        <a:rPr lang="en-US" sz="1200">
                          <a:effectLst/>
                        </a:rPr>
                        <a:t>Melenda.Meazle@ONCOR.COM</a:t>
                      </a:r>
                    </a:p>
                  </a:txBody>
                  <a:tcPr marL="114300" marR="114300" marT="57150" marB="57150"/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ts val="1500"/>
                        </a:lnSpc>
                        <a:buNone/>
                      </a:pPr>
                      <a:r>
                        <a:rPr lang="en-US" sz="1200">
                          <a:effectLst/>
                        </a:rPr>
                        <a:t>SIGNOFF</a:t>
                      </a:r>
                    </a:p>
                  </a:txBody>
                  <a:tcPr marL="114300" marR="114300" marT="57150" marB="57150"/>
                </a:tc>
                <a:extLst>
                  <a:ext uri="{0D108BD9-81ED-4DB2-BD59-A6C34878D82A}">
                    <a16:rowId xmlns:a16="http://schemas.microsoft.com/office/drawing/2014/main" val="3558679365"/>
                  </a:ext>
                </a:extLst>
              </a:tr>
              <a:tr h="310871">
                <a:tc>
                  <a:txBody>
                    <a:bodyPr/>
                    <a:lstStyle/>
                    <a:p>
                      <a:pPr algn="l" fontAlgn="t">
                        <a:lnSpc>
                          <a:spcPts val="1500"/>
                        </a:lnSpc>
                        <a:buNone/>
                      </a:pPr>
                      <a:r>
                        <a:rPr lang="en-US" sz="1200">
                          <a:effectLst/>
                        </a:rPr>
                        <a:t>2025-08-15 00:00:05</a:t>
                      </a:r>
                    </a:p>
                  </a:txBody>
                  <a:tcPr marL="114300" marR="114300" marT="57150" marB="57150"/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ts val="1500"/>
                        </a:lnSpc>
                        <a:buNone/>
                      </a:pPr>
                      <a:r>
                        <a:rPr lang="en-US" sz="1200">
                          <a:effectLst/>
                        </a:rPr>
                        <a:t>weather_moratoriums</a:t>
                      </a:r>
                    </a:p>
                  </a:txBody>
                  <a:tcPr marL="114300" marR="114300" marT="57150" marB="57150"/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ts val="1500"/>
                        </a:lnSpc>
                        <a:buNone/>
                      </a:pPr>
                      <a:r>
                        <a:rPr lang="en-US" sz="1200">
                          <a:effectLst/>
                        </a:rPr>
                        <a:t>ppinilla@AGRGROUPINC.COM</a:t>
                      </a:r>
                    </a:p>
                  </a:txBody>
                  <a:tcPr marL="114300" marR="114300" marT="57150" marB="57150"/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ts val="1500"/>
                        </a:lnSpc>
                        <a:buNone/>
                      </a:pPr>
                      <a:r>
                        <a:rPr lang="en-US" sz="1200">
                          <a:effectLst/>
                        </a:rPr>
                        <a:t>AUTODEL</a:t>
                      </a:r>
                    </a:p>
                  </a:txBody>
                  <a:tcPr marL="114300" marR="114300" marT="57150" marB="57150"/>
                </a:tc>
                <a:extLst>
                  <a:ext uri="{0D108BD9-81ED-4DB2-BD59-A6C34878D82A}">
                    <a16:rowId xmlns:a16="http://schemas.microsoft.com/office/drawing/2014/main" val="1043590818"/>
                  </a:ext>
                </a:extLst>
              </a:tr>
              <a:tr h="310871">
                <a:tc>
                  <a:txBody>
                    <a:bodyPr/>
                    <a:lstStyle/>
                    <a:p>
                      <a:pPr algn="l" fontAlgn="t">
                        <a:lnSpc>
                          <a:spcPts val="1500"/>
                        </a:lnSpc>
                        <a:buNone/>
                      </a:pPr>
                      <a:r>
                        <a:rPr lang="en-US" sz="1200">
                          <a:effectLst/>
                        </a:rPr>
                        <a:t>2025-08-18 12:40:41</a:t>
                      </a:r>
                    </a:p>
                  </a:txBody>
                  <a:tcPr marL="114300" marR="114300" marT="57150" marB="57150"/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ts val="1500"/>
                        </a:lnSpc>
                        <a:buNone/>
                      </a:pPr>
                      <a:r>
                        <a:rPr lang="en-US" sz="1200">
                          <a:effectLst/>
                        </a:rPr>
                        <a:t>weather_moratoriums</a:t>
                      </a:r>
                    </a:p>
                  </a:txBody>
                  <a:tcPr marL="114300" marR="114300" marT="57150" marB="57150"/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ts val="1500"/>
                        </a:lnSpc>
                        <a:buNone/>
                      </a:pPr>
                      <a:r>
                        <a:rPr lang="en-US" sz="1200">
                          <a:effectLst/>
                        </a:rPr>
                        <a:t>Caroline@REEDERCAP.COM</a:t>
                      </a:r>
                    </a:p>
                  </a:txBody>
                  <a:tcPr marL="114300" marR="114300" marT="57150" marB="57150"/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ts val="1500"/>
                        </a:lnSpc>
                        <a:buNone/>
                      </a:pPr>
                      <a:r>
                        <a:rPr lang="en-US" sz="1200">
                          <a:effectLst/>
                        </a:rPr>
                        <a:t>SIGNOFF</a:t>
                      </a:r>
                    </a:p>
                  </a:txBody>
                  <a:tcPr marL="114300" marR="114300" marT="57150" marB="57150"/>
                </a:tc>
                <a:extLst>
                  <a:ext uri="{0D108BD9-81ED-4DB2-BD59-A6C34878D82A}">
                    <a16:rowId xmlns:a16="http://schemas.microsoft.com/office/drawing/2014/main" val="2037817965"/>
                  </a:ext>
                </a:extLst>
              </a:tr>
              <a:tr h="310871">
                <a:tc>
                  <a:txBody>
                    <a:bodyPr/>
                    <a:lstStyle/>
                    <a:p>
                      <a:pPr algn="l" fontAlgn="t">
                        <a:lnSpc>
                          <a:spcPts val="1500"/>
                        </a:lnSpc>
                        <a:buNone/>
                      </a:pPr>
                      <a:r>
                        <a:rPr lang="en-US" sz="1200">
                          <a:effectLst/>
                        </a:rPr>
                        <a:t>2025-08-18 16:12:56</a:t>
                      </a:r>
                    </a:p>
                  </a:txBody>
                  <a:tcPr marL="114300" marR="114300" marT="57150" marB="57150"/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ts val="1500"/>
                        </a:lnSpc>
                        <a:buNone/>
                      </a:pPr>
                      <a:r>
                        <a:rPr lang="en-US" sz="1200">
                          <a:effectLst/>
                        </a:rPr>
                        <a:t>weather_moratoriums</a:t>
                      </a:r>
                    </a:p>
                  </a:txBody>
                  <a:tcPr marL="114300" marR="114300" marT="57150" marB="57150"/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ts val="1500"/>
                        </a:lnSpc>
                        <a:buNone/>
                      </a:pPr>
                      <a:r>
                        <a:rPr lang="en-US" sz="1200">
                          <a:effectLst/>
                        </a:rPr>
                        <a:t>UtilityRelations@RSPOWER.COM</a:t>
                      </a:r>
                    </a:p>
                  </a:txBody>
                  <a:tcPr marL="114300" marR="114300" marT="57150" marB="57150"/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ts val="1500"/>
                        </a:lnSpc>
                        <a:buNone/>
                      </a:pPr>
                      <a:r>
                        <a:rPr lang="en-US" sz="1200">
                          <a:effectLst/>
                        </a:rPr>
                        <a:t>SIGNOFF</a:t>
                      </a:r>
                    </a:p>
                  </a:txBody>
                  <a:tcPr marL="114300" marR="114300" marT="57150" marB="57150"/>
                </a:tc>
                <a:extLst>
                  <a:ext uri="{0D108BD9-81ED-4DB2-BD59-A6C34878D82A}">
                    <a16:rowId xmlns:a16="http://schemas.microsoft.com/office/drawing/2014/main" val="3124354430"/>
                  </a:ext>
                </a:extLst>
              </a:tr>
              <a:tr h="310871">
                <a:tc>
                  <a:txBody>
                    <a:bodyPr/>
                    <a:lstStyle/>
                    <a:p>
                      <a:pPr algn="l" fontAlgn="t">
                        <a:lnSpc>
                          <a:spcPts val="1500"/>
                        </a:lnSpc>
                        <a:buNone/>
                      </a:pPr>
                      <a:r>
                        <a:rPr lang="en-US" sz="1200">
                          <a:effectLst/>
                        </a:rPr>
                        <a:t>2025-08-20 00:00:04</a:t>
                      </a:r>
                    </a:p>
                  </a:txBody>
                  <a:tcPr marL="114300" marR="114300" marT="57150" marB="57150"/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ts val="1500"/>
                        </a:lnSpc>
                        <a:buNone/>
                      </a:pPr>
                      <a:r>
                        <a:rPr lang="en-US" sz="1200">
                          <a:effectLst/>
                        </a:rPr>
                        <a:t>weather_moratoriums</a:t>
                      </a:r>
                    </a:p>
                  </a:txBody>
                  <a:tcPr marL="114300" marR="114300" marT="57150" marB="57150"/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ts val="1500"/>
                        </a:lnSpc>
                        <a:buNone/>
                      </a:pPr>
                      <a:r>
                        <a:rPr lang="en-US" sz="1200">
                          <a:effectLst/>
                        </a:rPr>
                        <a:t>RGahn@FREEPOINTSOLUTIONS.COM</a:t>
                      </a:r>
                    </a:p>
                  </a:txBody>
                  <a:tcPr marL="114300" marR="114300" marT="57150" marB="57150"/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ts val="1500"/>
                        </a:lnSpc>
                        <a:buNone/>
                      </a:pPr>
                      <a:r>
                        <a:rPr lang="en-US" sz="1200">
                          <a:effectLst/>
                        </a:rPr>
                        <a:t>AUTODEL</a:t>
                      </a:r>
                    </a:p>
                  </a:txBody>
                  <a:tcPr marL="114300" marR="114300" marT="57150" marB="57150"/>
                </a:tc>
                <a:extLst>
                  <a:ext uri="{0D108BD9-81ED-4DB2-BD59-A6C34878D82A}">
                    <a16:rowId xmlns:a16="http://schemas.microsoft.com/office/drawing/2014/main" val="739348573"/>
                  </a:ext>
                </a:extLst>
              </a:tr>
              <a:tr h="310871">
                <a:tc>
                  <a:txBody>
                    <a:bodyPr/>
                    <a:lstStyle/>
                    <a:p>
                      <a:pPr algn="l" fontAlgn="t">
                        <a:lnSpc>
                          <a:spcPts val="1500"/>
                        </a:lnSpc>
                        <a:buNone/>
                      </a:pPr>
                      <a:r>
                        <a:rPr lang="en-US" sz="1200">
                          <a:effectLst/>
                        </a:rPr>
                        <a:t>2025-08-20 08:37:27</a:t>
                      </a:r>
                    </a:p>
                  </a:txBody>
                  <a:tcPr marL="114300" marR="114300" marT="57150" marB="57150"/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ts val="1500"/>
                        </a:lnSpc>
                        <a:buNone/>
                      </a:pPr>
                      <a:r>
                        <a:rPr lang="en-US" sz="1200">
                          <a:effectLst/>
                        </a:rPr>
                        <a:t>weather_moratoriums</a:t>
                      </a:r>
                    </a:p>
                  </a:txBody>
                  <a:tcPr marL="114300" marR="114300" marT="57150" marB="57150"/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ts val="1500"/>
                        </a:lnSpc>
                        <a:buNone/>
                      </a:pPr>
                      <a:r>
                        <a:rPr lang="en-US" sz="1200">
                          <a:effectLst/>
                        </a:rPr>
                        <a:t>abel.garcia@YARDI.COM</a:t>
                      </a:r>
                    </a:p>
                  </a:txBody>
                  <a:tcPr marL="114300" marR="114300" marT="57150" marB="57150"/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ts val="1500"/>
                        </a:lnSpc>
                        <a:buNone/>
                      </a:pPr>
                      <a:r>
                        <a:rPr lang="en-US" sz="1200" dirty="0">
                          <a:effectLst/>
                        </a:rPr>
                        <a:t>SIGNOFF</a:t>
                      </a:r>
                    </a:p>
                  </a:txBody>
                  <a:tcPr marL="114300" marR="114300" marT="57150" marB="57150"/>
                </a:tc>
                <a:extLst>
                  <a:ext uri="{0D108BD9-81ED-4DB2-BD59-A6C34878D82A}">
                    <a16:rowId xmlns:a16="http://schemas.microsoft.com/office/drawing/2014/main" val="378877323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845556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F167A0-5587-2E45-14BC-702091734F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5159" y="201543"/>
            <a:ext cx="8458200" cy="1143000"/>
          </a:xfrm>
        </p:spPr>
        <p:txBody>
          <a:bodyPr/>
          <a:lstStyle/>
          <a:p>
            <a:r>
              <a:rPr lang="en-US" dirty="0"/>
              <a:t>Proposed 2026 Release Calendar Draft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410D8E8-E215-5363-A9E8-A001A5B3C1A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961EC735-0419-8CB1-735E-48B0A92996A0}"/>
              </a:ext>
            </a:extLst>
          </p:cNvPr>
          <p:cNvSpPr txBox="1">
            <a:spLocks/>
          </p:cNvSpPr>
          <p:nvPr/>
        </p:nvSpPr>
        <p:spPr>
          <a:xfrm>
            <a:off x="381000" y="201543"/>
            <a:ext cx="8458200" cy="488677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spcBef>
                <a:spcPct val="0"/>
              </a:spcBef>
              <a:buNone/>
              <a:defRPr sz="2800" b="1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dirty="0"/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1A2E5ECF-564F-6884-0C3F-5F24746A7AA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641" y="782772"/>
            <a:ext cx="7953375" cy="48291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1405498"/>
      </p:ext>
    </p:extLst>
  </p:cSld>
  <p:clrMapOvr>
    <a:masterClrMapping/>
  </p:clrMapOvr>
</p:sld>
</file>

<file path=ppt/theme/theme1.xml><?xml version="1.0" encoding="utf-8"?>
<a:theme xmlns:a="http://schemas.openxmlformats.org/drawingml/2006/main" name="1_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1BECF69A8095C47A5FDC36D937BFC94" ma:contentTypeVersion="0" ma:contentTypeDescription="Create a new document." ma:contentTypeScope="" ma:versionID="51e0dcd167c135bf5b35199a55219b83">
  <xsd:schema xmlns:xsd="http://www.w3.org/2001/XMLSchema" xmlns:xs="http://www.w3.org/2001/XMLSchema" xmlns:p="http://schemas.microsoft.com/office/2006/metadata/properties" xmlns:ns2="c34af464-7aa1-4edd-9be4-83dffc1cb926" targetNamespace="http://schemas.microsoft.com/office/2006/metadata/properties" ma:root="true" ma:fieldsID="3a653c66fd0ce9b40621f227f901e684" ns2:_="">
    <xsd:import namespace="c34af464-7aa1-4edd-9be4-83dffc1cb926"/>
    <xsd:element name="properties">
      <xsd:complexType>
        <xsd:sequence>
          <xsd:element name="documentManagement">
            <xsd:complexType>
              <xsd:all>
                <xsd:element ref="ns2:Information_x0020_Classification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34af464-7aa1-4edd-9be4-83dffc1cb926" elementFormDefault="qualified">
    <xsd:import namespace="http://schemas.microsoft.com/office/2006/documentManagement/types"/>
    <xsd:import namespace="http://schemas.microsoft.com/office/infopath/2007/PartnerControls"/>
    <xsd:element name="Information_x0020_Classification" ma:index="8" ma:displayName="Information Classification" ma:default="ERCOT Limited" ma:description="ERCOT Information Classification" ma:format="Dropdown" ma:internalName="Information_x0020_Classification">
      <xsd:simpleType>
        <xsd:restriction base="dms:Choice">
          <xsd:enumeration value="Public"/>
          <xsd:enumeration value="ERCOT Limited"/>
          <xsd:enumeration value="ERCOT Confidential"/>
          <xsd:enumeration value="ERCOT Restricted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nformation_x0020_Classification xmlns="c34af464-7aa1-4edd-9be4-83dffc1cb926">ERCOT Limited</Information_x0020_Classification>
  </documentManagement>
</p:properties>
</file>

<file path=customXml/itemProps1.xml><?xml version="1.0" encoding="utf-8"?>
<ds:datastoreItem xmlns:ds="http://schemas.openxmlformats.org/officeDocument/2006/customXml" ds:itemID="{E4A68982-DD5D-44FD-B77F-4C531465FE54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02D59BFD-3285-42FC-81D0-65AF7FBCF5D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34af464-7aa1-4edd-9be4-83dffc1cb92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C0E9AA12-8AF9-4AA6-90FE-24669859CDF3}">
  <ds:schemaRefs>
    <ds:schemaRef ds:uri="http://purl.org/dc/terms/"/>
    <ds:schemaRef ds:uri="http://schemas.microsoft.com/office/2006/documentManagement/types"/>
    <ds:schemaRef ds:uri="http://purl.org/dc/dcmitype/"/>
    <ds:schemaRef ds:uri="c34af464-7aa1-4edd-9be4-83dffc1cb926"/>
    <ds:schemaRef ds:uri="http://purl.org/dc/elements/1.1/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44495</TotalTime>
  <Words>405</Words>
  <Application>Microsoft Office PowerPoint</Application>
  <PresentationFormat>On-screen Show (4:3)</PresentationFormat>
  <Paragraphs>170</Paragraphs>
  <Slides>7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7</vt:i4>
      </vt:variant>
    </vt:vector>
  </HeadingPairs>
  <TitlesOfParts>
    <vt:vector size="15" baseType="lpstr">
      <vt:lpstr>Aptos</vt:lpstr>
      <vt:lpstr>Arial</vt:lpstr>
      <vt:lpstr>Arial Black</vt:lpstr>
      <vt:lpstr>Calibri</vt:lpstr>
      <vt:lpstr>Wingdings</vt:lpstr>
      <vt:lpstr>1_Custom Design</vt:lpstr>
      <vt:lpstr>Office Theme</vt:lpstr>
      <vt:lpstr>Custom Design</vt:lpstr>
      <vt:lpstr>PowerPoint Presentation</vt:lpstr>
      <vt:lpstr>Incident Report Highlights – August</vt:lpstr>
      <vt:lpstr>MarkeTrak Performance</vt:lpstr>
      <vt:lpstr>MarkeTrak Volumes</vt:lpstr>
      <vt:lpstr>August ListServ Stats</vt:lpstr>
      <vt:lpstr>Weather Moratorium Removals </vt:lpstr>
      <vt:lpstr>Proposed 2026 Release Calendar Draft</vt:lpstr>
    </vt:vector>
  </TitlesOfParts>
  <Company>The Electric Reliability Council of Texas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Pysh, Danya</dc:creator>
  <cp:lastModifiedBy>Hanna, Mick</cp:lastModifiedBy>
  <cp:revision>382</cp:revision>
  <cp:lastPrinted>2019-05-06T20:09:17Z</cp:lastPrinted>
  <dcterms:created xsi:type="dcterms:W3CDTF">2016-01-21T15:20:31Z</dcterms:created>
  <dcterms:modified xsi:type="dcterms:W3CDTF">2025-09-09T06:11:53Z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0x01010021BECF69A8095C47A5FDC36D937BFC94</vt:lpwstr>
  </property>
  <property fmtid="{D5CDD505-2E9C-101B-9397-08002B2CF9AE}" pid="3" name="MSIP_Label_7084cbda-52b8-46fb-a7b7-cb5bd465ed85_Enabled">
    <vt:lpwstr>true</vt:lpwstr>
  </property>
  <property fmtid="{D5CDD505-2E9C-101B-9397-08002B2CF9AE}" pid="4" name="MSIP_Label_7084cbda-52b8-46fb-a7b7-cb5bd465ed85_SetDate">
    <vt:lpwstr>2023-08-01T05:27:35Z</vt:lpwstr>
  </property>
  <property fmtid="{D5CDD505-2E9C-101B-9397-08002B2CF9AE}" pid="5" name="MSIP_Label_7084cbda-52b8-46fb-a7b7-cb5bd465ed85_Method">
    <vt:lpwstr>Standard</vt:lpwstr>
  </property>
  <property fmtid="{D5CDD505-2E9C-101B-9397-08002B2CF9AE}" pid="6" name="MSIP_Label_7084cbda-52b8-46fb-a7b7-cb5bd465ed85_Name">
    <vt:lpwstr>Internal</vt:lpwstr>
  </property>
  <property fmtid="{D5CDD505-2E9C-101B-9397-08002B2CF9AE}" pid="7" name="MSIP_Label_7084cbda-52b8-46fb-a7b7-cb5bd465ed85_SiteId">
    <vt:lpwstr>0afb747d-bff7-4596-a9fc-950ef9e0ec45</vt:lpwstr>
  </property>
  <property fmtid="{D5CDD505-2E9C-101B-9397-08002B2CF9AE}" pid="8" name="MSIP_Label_7084cbda-52b8-46fb-a7b7-cb5bd465ed85_ActionId">
    <vt:lpwstr>430f0d0e-e128-4a50-a083-2a356b17a1a8</vt:lpwstr>
  </property>
  <property fmtid="{D5CDD505-2E9C-101B-9397-08002B2CF9AE}" pid="9" name="MSIP_Label_7084cbda-52b8-46fb-a7b7-cb5bd465ed85_ContentBits">
    <vt:lpwstr>0</vt:lpwstr>
  </property>
</Properties>
</file>