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77"/>
  </p:notesMasterIdLst>
  <p:handoutMasterIdLst>
    <p:handoutMasterId r:id="rId78"/>
  </p:handoutMasterIdLst>
  <p:sldIdLst>
    <p:sldId id="542" r:id="rId6"/>
    <p:sldId id="563" r:id="rId7"/>
    <p:sldId id="592" r:id="rId8"/>
    <p:sldId id="580" r:id="rId9"/>
    <p:sldId id="3015" r:id="rId10"/>
    <p:sldId id="3046" r:id="rId11"/>
    <p:sldId id="3008" r:id="rId12"/>
    <p:sldId id="3011" r:id="rId13"/>
    <p:sldId id="2985" r:id="rId14"/>
    <p:sldId id="597" r:id="rId15"/>
    <p:sldId id="2978" r:id="rId16"/>
    <p:sldId id="3027" r:id="rId17"/>
    <p:sldId id="3032" r:id="rId18"/>
    <p:sldId id="3033" r:id="rId19"/>
    <p:sldId id="3034" r:id="rId20"/>
    <p:sldId id="3047" r:id="rId21"/>
    <p:sldId id="3036" r:id="rId22"/>
    <p:sldId id="3037" r:id="rId23"/>
    <p:sldId id="3041" r:id="rId24"/>
    <p:sldId id="3042" r:id="rId25"/>
    <p:sldId id="3043" r:id="rId26"/>
    <p:sldId id="3045" r:id="rId27"/>
    <p:sldId id="3048" r:id="rId28"/>
    <p:sldId id="3049" r:id="rId29"/>
    <p:sldId id="3050" r:id="rId30"/>
    <p:sldId id="3051" r:id="rId31"/>
    <p:sldId id="3052" r:id="rId32"/>
    <p:sldId id="3053" r:id="rId33"/>
    <p:sldId id="3001" r:id="rId34"/>
    <p:sldId id="3054" r:id="rId35"/>
    <p:sldId id="3055" r:id="rId36"/>
    <p:sldId id="3056" r:id="rId37"/>
    <p:sldId id="3057" r:id="rId38"/>
    <p:sldId id="3058" r:id="rId39"/>
    <p:sldId id="3059" r:id="rId40"/>
    <p:sldId id="2982" r:id="rId41"/>
    <p:sldId id="3060" r:id="rId42"/>
    <p:sldId id="3061" r:id="rId43"/>
    <p:sldId id="2989" r:id="rId44"/>
    <p:sldId id="3062" r:id="rId45"/>
    <p:sldId id="3063" r:id="rId46"/>
    <p:sldId id="3064" r:id="rId47"/>
    <p:sldId id="3065" r:id="rId48"/>
    <p:sldId id="3066" r:id="rId49"/>
    <p:sldId id="3067" r:id="rId50"/>
    <p:sldId id="3013" r:id="rId51"/>
    <p:sldId id="3012" r:id="rId52"/>
    <p:sldId id="3014" r:id="rId53"/>
    <p:sldId id="3068" r:id="rId54"/>
    <p:sldId id="3016" r:id="rId55"/>
    <p:sldId id="3017" r:id="rId56"/>
    <p:sldId id="3018" r:id="rId57"/>
    <p:sldId id="3069" r:id="rId58"/>
    <p:sldId id="584" r:id="rId59"/>
    <p:sldId id="2981" r:id="rId60"/>
    <p:sldId id="3010" r:id="rId61"/>
    <p:sldId id="3035" r:id="rId62"/>
    <p:sldId id="3020" r:id="rId63"/>
    <p:sldId id="3021" r:id="rId64"/>
    <p:sldId id="2979" r:id="rId65"/>
    <p:sldId id="3009" r:id="rId66"/>
    <p:sldId id="2980" r:id="rId67"/>
    <p:sldId id="593" r:id="rId68"/>
    <p:sldId id="594" r:id="rId69"/>
    <p:sldId id="589" r:id="rId70"/>
    <p:sldId id="600" r:id="rId71"/>
    <p:sldId id="599" r:id="rId72"/>
    <p:sldId id="591" r:id="rId73"/>
    <p:sldId id="581" r:id="rId74"/>
    <p:sldId id="603" r:id="rId75"/>
    <p:sldId id="588" r:id="rId7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E6D9"/>
    <a:srgbClr val="F6CD9F"/>
    <a:srgbClr val="26D07C"/>
    <a:srgbClr val="0076C6"/>
    <a:srgbClr val="00AEC7"/>
    <a:srgbClr val="E6EBF0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109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30A92-0CE7-9A84-9B2E-4A73EDEF4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92A284-6573-F26E-93B2-A17117EC0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1219D-D284-EB2D-BC4F-646CCD5A0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58F19-0776-9B56-62E9-4709FC076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5_ClosedLoop_LFC_06132025_FINAL.docx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September 8,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Periodic credit issues (phase 2 validation), considering workaround to prevent impacts these 2 weeks.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No current software issues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NPRR1282 values to be populated Sep 9 (AS Duration Values)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FBDE-B759-01A5-8050-A05FCE88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5745-9B57-85B3-7409-06EE5F60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THIS WEEK-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528A2-1605-47CB-D5AC-AE4F7DE1C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4251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Objective is to prepare and execute for Closed Loop LFC Test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This week continues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ERCOT continue coordination on Telemetry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ERCOT continue coordination on Market Submissions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QSE Expectations?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QSEs being required for submission for all hours of highlighted Operating Days for September 8-11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Scripted offer requirement: Adhere to offers per </a:t>
            </a:r>
            <a:r>
              <a:rPr lang="en-US" sz="1600" dirty="0">
                <a:solidFill>
                  <a:srgbClr val="C00000"/>
                </a:solidFill>
                <a:cs typeface="Arial"/>
                <a:hlinkClick r:id="rId2"/>
              </a:rPr>
              <a:t>LFC Handbook 5 </a:t>
            </a:r>
            <a:endParaRPr lang="en-US" sz="1600" dirty="0">
              <a:solidFill>
                <a:srgbClr val="C00000"/>
              </a:solidFill>
              <a:cs typeface="Arial"/>
            </a:endParaRP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Energy offers match production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AS Offers should be offered at $0 if responsible in current production, remaining AS offer at $2,000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After successful Sept 11 LFC Test, pivot to initial DAM Testing and Self-Provision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E0DF6-CB76-135A-F6B9-DFADA3B92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97B-223B-0365-F061-94133FD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3F69-144D-2E0E-E4FB-0B4C60B8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09E2F-8668-9B70-5D98-97EBC27A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16" y="1280139"/>
            <a:ext cx="8474114" cy="18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6AA68-FF4F-2838-EC20-39DB16973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7D5D-A702-050A-4EA1-F4A14DA5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D87DF-92B2-8672-CE0C-EFDAE5E36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49524-107F-E059-8861-11D8A510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0" y="706132"/>
            <a:ext cx="6502578" cy="54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B95F-7005-34F3-DB5A-B1A800A2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47077-FA41-6943-079A-02343C320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1170216B-B43B-EC0F-53DF-35BBD9E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5" y="1094385"/>
            <a:ext cx="7566113" cy="33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4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5FD2-ACF0-5A33-22C1-845D08D6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Market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4E8B1-5F16-93FE-B07E-2DCD79689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Offline ECRS in RTC+B</a:t>
            </a:r>
          </a:p>
          <a:p>
            <a:r>
              <a:rPr lang="en-US" sz="2400" dirty="0">
                <a:solidFill>
                  <a:schemeClr val="tx2"/>
                </a:solidFill>
              </a:rPr>
              <a:t>Additional Examples of LFC Test submissions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2D36C-3301-321B-A997-40323898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8158A-2893-2452-24AF-E89412AE2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A354A58-4C3F-F7F6-1198-3B4D762B4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" y="3640176"/>
            <a:ext cx="4881054" cy="24833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95C0-C821-A577-CC65-9F3E14A5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308521" cy="62189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In RTC+B, Offline ECRS that is offered and awarded in the DAM has to be re-offered as online ECRS if it is to be awarded in RTM.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                                                                                 </a:t>
            </a: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CFF70-8612-9DC2-C004-27BE90CC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Education – Offline ECRS in RTC+B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4769-9D45-DF08-EA8D-C4310E2F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200220-E3E7-D69C-0CC9-E5EFAEBC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2609155"/>
            <a:ext cx="5848350" cy="1471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570978-1CCC-E000-C341-A126E168D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503639"/>
            <a:ext cx="4467225" cy="147673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37F43B-7C25-F66F-EDBC-0C29E3EF01D5}"/>
              </a:ext>
            </a:extLst>
          </p:cNvPr>
          <p:cNvCxnSpPr>
            <a:cxnSpLocks/>
          </p:cNvCxnSpPr>
          <p:nvPr/>
        </p:nvCxnSpPr>
        <p:spPr>
          <a:xfrm>
            <a:off x="4686564" y="2362046"/>
            <a:ext cx="1478558" cy="449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11D92F-3EA5-4EBB-3134-8F3A9F843295}"/>
              </a:ext>
            </a:extLst>
          </p:cNvPr>
          <p:cNvCxnSpPr>
            <a:cxnSpLocks/>
          </p:cNvCxnSpPr>
          <p:nvPr/>
        </p:nvCxnSpPr>
        <p:spPr>
          <a:xfrm flipH="1">
            <a:off x="3552825" y="3205198"/>
            <a:ext cx="2752725" cy="9953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381ECFD-7432-4EEA-33DF-91A514AC233F}"/>
              </a:ext>
            </a:extLst>
          </p:cNvPr>
          <p:cNvSpPr txBox="1">
            <a:spLocks/>
          </p:cNvSpPr>
          <p:nvPr/>
        </p:nvSpPr>
        <p:spPr>
          <a:xfrm>
            <a:off x="4448175" y="4474651"/>
            <a:ext cx="4695825" cy="175941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Offline ECRS can’t be awarded in RTC+B Real-Time Market. To represent an Offline ECRS Award, resource must: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Telemeter ‘OFFQS’ status 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Have On-line ECRS AS Offer submitted.                                                                    </a:t>
            </a: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95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C57D3-A6FC-1EF5-D36B-759CBA5E2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196C4-C1F6-CE8B-57EF-CAF9E0D8A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458200" cy="5025118"/>
          </a:xfrm>
        </p:spPr>
        <p:txBody>
          <a:bodyPr lIns="91440" tIns="45720" rIns="91440" bIns="45720" anchor="t"/>
          <a:lstStyle/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ea typeface="+mn-lt"/>
                <a:cs typeface="+mn-lt"/>
              </a:rPr>
              <a:t>For the LFC Practice and LFC cutover on 9/11, to represent your off-line ECRS awards/responsibility from Production in RTC+B, please submit online ECRS offers into the RTC+B system with $0.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ea typeface="+mn-lt"/>
                <a:cs typeface="+mn-lt"/>
              </a:rPr>
              <a:t>In RTC+B, SCED can not award AS Offers for OFFEC. The correct telemetered status for providing ECRS from an offline resource is ‘OFFQS’, however this status is seen as an online status.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ea typeface="+mn-lt"/>
                <a:cs typeface="+mn-lt"/>
              </a:rPr>
              <a:t>Since SCED sees ‘OFFQS’ resources as online, an online AS Offer of ECRS is needed to be awarded ECRS in the RTM.</a:t>
            </a: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104C5-27AB-FC7A-DCC7-0BC2361F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Education – Offline ECRS in RTC+B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348FD-1B34-8B1E-8513-2A2FB5BF3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7B9F-DE91-F660-473F-DF4AA68A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0EB4156-7804-1287-BC68-FCCAE837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9" y="4529105"/>
            <a:ext cx="4079984" cy="1603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91364-6F89-90A1-6BC6-95FCEAA8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Submissions 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A148F-C70C-594E-AC2F-576F85C17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56F311-4FE5-AD69-656A-6773788A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34" y="890833"/>
            <a:ext cx="5355911" cy="3638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2CDC17-E3A2-460C-1FAE-A60E8EC38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21" y="0"/>
            <a:ext cx="4397379" cy="63436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C45C39-51FE-0FCC-DF2E-A524CB5B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73" y="1033490"/>
            <a:ext cx="1262061" cy="502511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Ex.1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RRSPF, ECRS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NSPIN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7FE777-2E97-9FF0-F62A-2EA9ECCE59AF}"/>
              </a:ext>
            </a:extLst>
          </p:cNvPr>
          <p:cNvCxnSpPr>
            <a:cxnSpLocks/>
          </p:cNvCxnSpPr>
          <p:nvPr/>
        </p:nvCxnSpPr>
        <p:spPr>
          <a:xfrm flipH="1">
            <a:off x="2676995" y="3429000"/>
            <a:ext cx="455030" cy="15906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2274BE-6726-C1CF-C8D3-FE8BF2A18E2A}"/>
              </a:ext>
            </a:extLst>
          </p:cNvPr>
          <p:cNvSpPr/>
          <p:nvPr/>
        </p:nvSpPr>
        <p:spPr>
          <a:xfrm>
            <a:off x="7005440" y="352425"/>
            <a:ext cx="1788996" cy="597217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98C577-4321-BA32-FB99-837C0B53D7CC}"/>
              </a:ext>
            </a:extLst>
          </p:cNvPr>
          <p:cNvSpPr/>
          <p:nvPr/>
        </p:nvSpPr>
        <p:spPr>
          <a:xfrm>
            <a:off x="2692495" y="4767355"/>
            <a:ext cx="1879505" cy="132363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F048CE-28BC-9515-A5A7-45A0CA20438E}"/>
              </a:ext>
            </a:extLst>
          </p:cNvPr>
          <p:cNvSpPr/>
          <p:nvPr/>
        </p:nvSpPr>
        <p:spPr>
          <a:xfrm>
            <a:off x="3673754" y="1033489"/>
            <a:ext cx="1072868" cy="345392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403094-01E0-1C17-3872-721C591D5A75}"/>
              </a:ext>
            </a:extLst>
          </p:cNvPr>
          <p:cNvCxnSpPr>
            <a:cxnSpLocks/>
          </p:cNvCxnSpPr>
          <p:nvPr/>
        </p:nvCxnSpPr>
        <p:spPr>
          <a:xfrm flipV="1">
            <a:off x="3438525" y="3629025"/>
            <a:ext cx="3179920" cy="747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CAF5C4-2A48-7969-D7C6-B4228365A28C}"/>
              </a:ext>
            </a:extLst>
          </p:cNvPr>
          <p:cNvCxnSpPr>
            <a:cxnSpLocks/>
          </p:cNvCxnSpPr>
          <p:nvPr/>
        </p:nvCxnSpPr>
        <p:spPr>
          <a:xfrm flipV="1">
            <a:off x="3438525" y="2095500"/>
            <a:ext cx="3179920" cy="1457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63113B-A973-94D1-8260-87641FEE2983}"/>
              </a:ext>
            </a:extLst>
          </p:cNvPr>
          <p:cNvCxnSpPr/>
          <p:nvPr/>
        </p:nvCxnSpPr>
        <p:spPr>
          <a:xfrm flipV="1">
            <a:off x="3438525" y="600075"/>
            <a:ext cx="3179920" cy="24955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4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8480"/>
            <a:ext cx="8534400" cy="518651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Adding another meeting Wednesday Sep 10 at 10-11am for LFC Prep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for in-flight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RTC Market Trials outcomes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What is needed this week and next week ahead of Sep 11 LFC Test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Attestation Market Notice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NPRR1290 market submission validation change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Prior Scorecards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FAQ Updated 9/8/2025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AF50-7FE1-3285-56D2-46E55D988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B6C978-A350-3016-758F-C76FB6B1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78" y="1080965"/>
            <a:ext cx="5573248" cy="3785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E4F67C-784E-2589-BECE-D1BB7CC1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380" y="-85725"/>
            <a:ext cx="3240912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3B41C0E-E043-B25F-DBF2-3D4274E61410}"/>
              </a:ext>
            </a:extLst>
          </p:cNvPr>
          <p:cNvSpPr/>
          <p:nvPr/>
        </p:nvSpPr>
        <p:spPr>
          <a:xfrm>
            <a:off x="7005440" y="107034"/>
            <a:ext cx="808077" cy="6589041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3CE613-9DE9-3F4B-A28D-08F3E4ED6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65" y="5043209"/>
            <a:ext cx="3947303" cy="1551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C14A2-1B3D-CD9A-D270-872B1458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Practice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4B49D-4496-E1D4-27A8-2DD88C8A9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48F914-1BD8-F821-622A-D028CBD57E1F}"/>
              </a:ext>
            </a:extLst>
          </p:cNvPr>
          <p:cNvCxnSpPr>
            <a:cxnSpLocks/>
          </p:cNvCxnSpPr>
          <p:nvPr/>
        </p:nvCxnSpPr>
        <p:spPr>
          <a:xfrm flipV="1">
            <a:off x="4572000" y="529157"/>
            <a:ext cx="3308368" cy="28879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B3B318-52A4-05F0-1980-4C5A4972013D}"/>
              </a:ext>
            </a:extLst>
          </p:cNvPr>
          <p:cNvCxnSpPr>
            <a:cxnSpLocks/>
          </p:cNvCxnSpPr>
          <p:nvPr/>
        </p:nvCxnSpPr>
        <p:spPr>
          <a:xfrm flipV="1">
            <a:off x="4572000" y="2185524"/>
            <a:ext cx="3308368" cy="16767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3E886D-1E64-08FD-FC97-6713FB23539D}"/>
              </a:ext>
            </a:extLst>
          </p:cNvPr>
          <p:cNvCxnSpPr>
            <a:cxnSpLocks/>
          </p:cNvCxnSpPr>
          <p:nvPr/>
        </p:nvCxnSpPr>
        <p:spPr>
          <a:xfrm flipH="1">
            <a:off x="3381375" y="3629025"/>
            <a:ext cx="959517" cy="2000484"/>
          </a:xfrm>
          <a:prstGeom prst="straightConnector1">
            <a:avLst/>
          </a:prstGeom>
          <a:ln w="19050">
            <a:solidFill>
              <a:srgbClr val="94E6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3E354B-59C7-8E53-2F1C-6312DD4646E9}"/>
              </a:ext>
            </a:extLst>
          </p:cNvPr>
          <p:cNvSpPr txBox="1">
            <a:spLocks/>
          </p:cNvSpPr>
          <p:nvPr/>
        </p:nvSpPr>
        <p:spPr>
          <a:xfrm>
            <a:off x="40836" y="1170850"/>
            <a:ext cx="1156019" cy="3458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Ex.3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RRSPF, 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ECRS, NSPIN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Battery range is 200 MW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474651-CFB6-D222-0A27-C1AEE1BD9A6F}"/>
              </a:ext>
            </a:extLst>
          </p:cNvPr>
          <p:cNvSpPr/>
          <p:nvPr/>
        </p:nvSpPr>
        <p:spPr>
          <a:xfrm>
            <a:off x="4237879" y="1980976"/>
            <a:ext cx="446018" cy="43348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28731B-9214-6D6C-B6F0-BCF7C203C442}"/>
              </a:ext>
            </a:extLst>
          </p:cNvPr>
          <p:cNvCxnSpPr/>
          <p:nvPr/>
        </p:nvCxnSpPr>
        <p:spPr>
          <a:xfrm>
            <a:off x="4683897" y="2428842"/>
            <a:ext cx="3196471" cy="131865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0C2DA3E-5149-2639-894D-BF2CB78357B2}"/>
              </a:ext>
            </a:extLst>
          </p:cNvPr>
          <p:cNvSpPr/>
          <p:nvPr/>
        </p:nvSpPr>
        <p:spPr>
          <a:xfrm>
            <a:off x="2802762" y="1228491"/>
            <a:ext cx="1345228" cy="363838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229CF5-A3F6-AE82-5ADC-A28A175F3B69}"/>
              </a:ext>
            </a:extLst>
          </p:cNvPr>
          <p:cNvSpPr/>
          <p:nvPr/>
        </p:nvSpPr>
        <p:spPr>
          <a:xfrm>
            <a:off x="2450309" y="5280732"/>
            <a:ext cx="759665" cy="132426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8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A520-363F-4789-7A9B-261D567DA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838D741-B18C-5DD6-EA19-E1F17E91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879" y="384392"/>
            <a:ext cx="4772025" cy="2495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BC31B-94B3-C764-E5FC-E32C6FA6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Practice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467A5-3927-E336-4E59-B5836EB73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4E8A92-A2C8-F80B-80F7-E2462B3E6A39}"/>
              </a:ext>
            </a:extLst>
          </p:cNvPr>
          <p:cNvCxnSpPr>
            <a:cxnSpLocks/>
          </p:cNvCxnSpPr>
          <p:nvPr/>
        </p:nvCxnSpPr>
        <p:spPr>
          <a:xfrm flipH="1">
            <a:off x="3524250" y="3629025"/>
            <a:ext cx="816642" cy="1871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D9FB2-54A0-3558-1D2E-90A6E433002C}"/>
              </a:ext>
            </a:extLst>
          </p:cNvPr>
          <p:cNvSpPr txBox="1">
            <a:spLocks/>
          </p:cNvSpPr>
          <p:nvPr/>
        </p:nvSpPr>
        <p:spPr>
          <a:xfrm>
            <a:off x="40836" y="1170850"/>
            <a:ext cx="1156019" cy="3458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Ex.4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OFFNS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REGUP,RRSPF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84ED50-F7E2-AB81-9C21-8A63C6551E4F}"/>
              </a:ext>
            </a:extLst>
          </p:cNvPr>
          <p:cNvSpPr/>
          <p:nvPr/>
        </p:nvSpPr>
        <p:spPr>
          <a:xfrm>
            <a:off x="4237879" y="1980976"/>
            <a:ext cx="446018" cy="43348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B167E7-8B9C-B43C-9AC6-20B849B3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64656"/>
            <a:ext cx="5780952" cy="1771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AA7393-4279-DAE9-3F73-AD5317CF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52" y="718875"/>
            <a:ext cx="5067300" cy="43624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EAE7F4-F0C2-6E3B-3463-27CFEDCDCC38}"/>
              </a:ext>
            </a:extLst>
          </p:cNvPr>
          <p:cNvSpPr/>
          <p:nvPr/>
        </p:nvSpPr>
        <p:spPr>
          <a:xfrm>
            <a:off x="3039265" y="899960"/>
            <a:ext cx="2244707" cy="418136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571BCB-9951-CC7E-3980-64D5EB9EFF9A}"/>
              </a:ext>
            </a:extLst>
          </p:cNvPr>
          <p:cNvSpPr/>
          <p:nvPr/>
        </p:nvSpPr>
        <p:spPr>
          <a:xfrm>
            <a:off x="6810544" y="765775"/>
            <a:ext cx="1616947" cy="213432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4B528C-38A0-E90F-7B46-F560A84034BB}"/>
              </a:ext>
            </a:extLst>
          </p:cNvPr>
          <p:cNvCxnSpPr>
            <a:cxnSpLocks/>
          </p:cNvCxnSpPr>
          <p:nvPr/>
        </p:nvCxnSpPr>
        <p:spPr>
          <a:xfrm flipV="1">
            <a:off x="5911727" y="1196016"/>
            <a:ext cx="2622673" cy="32798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24A3BD-E440-E4A6-7A5E-0D976C62CB08}"/>
              </a:ext>
            </a:extLst>
          </p:cNvPr>
          <p:cNvCxnSpPr>
            <a:cxnSpLocks/>
          </p:cNvCxnSpPr>
          <p:nvPr/>
        </p:nvCxnSpPr>
        <p:spPr>
          <a:xfrm flipH="1">
            <a:off x="4852018" y="4719174"/>
            <a:ext cx="845050" cy="6978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4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7CA8E-C8A6-30AE-C5B6-13B2E4CD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174C-11D0-AF9D-8EEC-DC284DF5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Practice – all 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46E69-3901-9E35-D308-1F3AA52F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054B5-FA91-FAB8-E73B-E4F97043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" y="593432"/>
            <a:ext cx="4030843" cy="2738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B3A48-4431-4156-9E7D-A7A07693A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" y="5029416"/>
            <a:ext cx="4030843" cy="1235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0916A-9C8D-15AD-97F6-174102D2A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2" y="3448204"/>
            <a:ext cx="3904843" cy="1534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E277F-1DA6-E5C5-B372-F781DC03C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99" y="39157"/>
            <a:ext cx="2695575" cy="607695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482183E-D455-4426-48AD-F320041D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96" y="657596"/>
            <a:ext cx="2139105" cy="502511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Ex.1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RRSPF, ECRS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NSPIN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4BAD65-5736-4D32-34EC-F531E7103AB6}"/>
              </a:ext>
            </a:extLst>
          </p:cNvPr>
          <p:cNvSpPr txBox="1">
            <a:spLocks/>
          </p:cNvSpPr>
          <p:nvPr/>
        </p:nvSpPr>
        <p:spPr>
          <a:xfrm>
            <a:off x="4137643" y="1643812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Ex.2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NSPIN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FDB9A1-41F0-7AB2-9DA4-BE98608BFBC7}"/>
              </a:ext>
            </a:extLst>
          </p:cNvPr>
          <p:cNvSpPr txBox="1">
            <a:spLocks/>
          </p:cNvSpPr>
          <p:nvPr/>
        </p:nvSpPr>
        <p:spPr>
          <a:xfrm>
            <a:off x="4093727" y="2470384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Ex.3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ESR 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ECRS, NSPIN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E274B8-D53F-C72F-85D7-93F4B5F90F40}"/>
              </a:ext>
            </a:extLst>
          </p:cNvPr>
          <p:cNvSpPr txBox="1">
            <a:spLocks/>
          </p:cNvSpPr>
          <p:nvPr/>
        </p:nvSpPr>
        <p:spPr>
          <a:xfrm>
            <a:off x="4104031" y="3576030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Ex.4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OFFNS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RRSPF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A83BBDE-4AFA-F34C-6D15-2F9B8B7B7F50}"/>
              </a:ext>
            </a:extLst>
          </p:cNvPr>
          <p:cNvSpPr txBox="1">
            <a:spLocks/>
          </p:cNvSpPr>
          <p:nvPr/>
        </p:nvSpPr>
        <p:spPr>
          <a:xfrm>
            <a:off x="4171256" y="4562246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Ex.5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ESR 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RRSPF, NSPIN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</a:t>
            </a:r>
            <a:r>
              <a:rPr lang="en-US" sz="1100" dirty="0" err="1">
                <a:solidFill>
                  <a:schemeClr val="tx2"/>
                </a:solidFill>
                <a:cs typeface="Arial"/>
              </a:rPr>
              <a:t>for: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REGUP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EF9BD6E-8B62-14F8-0EF1-CD482FDE5DB8}"/>
              </a:ext>
            </a:extLst>
          </p:cNvPr>
          <p:cNvSpPr txBox="1">
            <a:spLocks/>
          </p:cNvSpPr>
          <p:nvPr/>
        </p:nvSpPr>
        <p:spPr>
          <a:xfrm>
            <a:off x="4150553" y="5622942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Ex.6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NCLR 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RRSUF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ECRSM</a:t>
            </a:r>
          </a:p>
        </p:txBody>
      </p:sp>
    </p:spTree>
    <p:extLst>
      <p:ext uri="{BB962C8B-B14F-4D97-AF65-F5344CB8AC3E}">
        <p14:creationId xmlns:p14="http://schemas.microsoft.com/office/powerpoint/2010/main" val="408518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Closed Loop Prep OD Summary</a:t>
            </a:r>
            <a:br>
              <a:rPr lang="en-US" sz="3600" b="0" dirty="0"/>
            </a:br>
            <a:r>
              <a:rPr lang="en-US" sz="3600" b="0" dirty="0"/>
              <a:t>09-03-2025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49344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753CB-8197-C2E3-8EB6-DE5D8BFA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F6122-7AAF-FC2E-F418-02D19EB7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2902"/>
            <a:ext cx="8595360" cy="61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D98E5-3CA6-6497-C046-1DF5E997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192917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DCB14-A5E6-9EA0-DA7B-3249C7BCB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25659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10628" y="5845571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21004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90FE6-E77B-F6E0-03E7-A53A7A28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011555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53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88BB0-F00C-D287-B292-4175E44C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C378-C6C7-FA2C-AC9A-EAF746BC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Point Prices by NOIE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7D8F9-6723-3AAD-77C2-D00D32500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27033-0A1A-D22F-2B12-CBF68BC5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41985"/>
            <a:ext cx="8595360" cy="5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5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9C8C4-833E-9439-D1FF-DDE070DB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4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79683-59FE-A943-8241-F63D0FB1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1" y="698255"/>
            <a:ext cx="8510338" cy="54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06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9CF44-1B26-45E5-6BA5-6B1768F67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77352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90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2F47D-E431-5C25-D05E-2D89A62D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Closed Loop Prep OD Summary</a:t>
            </a:r>
            <a:br>
              <a:rPr lang="en-US" sz="3600" b="0" dirty="0"/>
            </a:br>
            <a:r>
              <a:rPr lang="en-US" sz="3600" b="0" dirty="0"/>
              <a:t>09-04-2025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9B9-A39A-9A2F-D6BE-191408F3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37702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609E-A3ED-5C11-9DC7-30CA6C2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4FBB-B577-DA40-C34F-EB61E902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70E92-AB09-1C26-36B7-0B1A3188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12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ECCD-8AC1-8814-2EAE-A19F92C6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676-2F7F-133D-FD01-B2C338D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B912-4FA7-E95B-2657-DCBB4994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B42FC-B2C6-51C7-0A54-6594D213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7" y="447040"/>
            <a:ext cx="8358505" cy="5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02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D9AA-A99D-CE59-7A27-294CDFDC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36841-E336-203E-27DE-67B089901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EA317-65C7-8FAF-1CB4-31BD10F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2EEA-AA66-3896-41A1-3492F97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52A80-134E-2FBC-6778-52A77FEAF4BB}"/>
              </a:ext>
            </a:extLst>
          </p:cNvPr>
          <p:cNvSpPr txBox="1"/>
          <p:nvPr/>
        </p:nvSpPr>
        <p:spPr>
          <a:xfrm>
            <a:off x="691944" y="5705168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072027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5E39-7EAB-C868-1357-1F1ACA4E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9C5675-84BA-9CC0-6AE0-D16ABA0B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BA386-FBF2-2485-6205-3AA633E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B312-CCD3-819A-96AE-8D9DC3F9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3B2C1-C83E-F394-6A6B-E15DD35744B4}"/>
              </a:ext>
            </a:extLst>
          </p:cNvPr>
          <p:cNvSpPr txBox="1"/>
          <p:nvPr/>
        </p:nvSpPr>
        <p:spPr>
          <a:xfrm>
            <a:off x="710628" y="5698426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28524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E46C-8A84-3E58-4713-B22FD93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F8C-066F-4C7D-5B00-B970B43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5AF09-C143-9AA8-F941-00341C0B0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0F885-3CE6-2A42-1267-6327ECC5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9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4E72-8278-4921-6B89-553AF8E29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13AF-F266-0DFE-97D4-C691AF07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Point Prices by NOIE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6415C-C34B-F39B-54CF-D3A23C0CE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C11DB-BF70-A011-D193-6396708E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5242752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5085728" y="1447799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ABBF-6693-1400-DFF7-C209424D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41F63-F65D-AB9A-7ECA-8D995E96E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BB829-7E69-FD80-FC84-370569A8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50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EB0C-EA6B-B596-169A-0C38BCD0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1410-3F02-DD8B-6004-86E028A7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0EFDF-852D-98B0-838C-BC3D0A12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A1D26C7B-855B-E0FD-9DF5-D77CDCD9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4" y="722656"/>
            <a:ext cx="8625556" cy="55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0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43AF-432C-A6BE-D304-DC954FE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CFB8-E627-E72E-6182-FC0FBB98D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A4531-E02F-ADB0-6052-341285C29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77352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78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03687-97E3-C987-7690-BE08CD0A0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24889-BCB8-4DD5-5522-A247AC081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Closed Loop Prep OD Summary</a:t>
            </a:r>
            <a:br>
              <a:rPr lang="en-US" sz="3600" b="0" dirty="0"/>
            </a:br>
            <a:r>
              <a:rPr lang="en-US" sz="3600" b="0" dirty="0"/>
              <a:t>09-05-2025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43EE1-8756-21DE-14F2-34139AD86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57607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42A57-E89E-2B5F-E4D4-3BA89BF4D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BEC0-B4B3-7949-3EEB-8538EC9B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89250-D443-9713-39A8-0D098F350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D6172-1BE0-0163-200E-99538A016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24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1EE40-8D79-E7A8-7793-CDBB5B98D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00C6-D56D-ABA5-37C4-7BA44B72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4978-0B01-5009-069D-3599126FE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C340A-0CDC-80D9-6592-5AD1D5E6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3" y="686119"/>
            <a:ext cx="8083467" cy="57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33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900E0-65A9-24CB-65E6-D05F7D8B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4103B-7C2E-DA6A-1A2F-26685A2D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CE2DD7-0E37-DB13-CF39-3E87F1FD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93E2C-2B87-E732-4B3A-072AC6505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48369-C5DE-8527-93DF-D37C4ACAF0A8}"/>
              </a:ext>
            </a:extLst>
          </p:cNvPr>
          <p:cNvSpPr txBox="1"/>
          <p:nvPr/>
        </p:nvSpPr>
        <p:spPr>
          <a:xfrm>
            <a:off x="625171" y="5698426"/>
            <a:ext cx="1767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410688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549E3-00CA-5F7F-611F-6AA378526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4FD4A5-A373-7571-B6EB-70B5FE6C5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6344F-9DF1-58E0-B578-7F60E587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CF3E5-E58E-BF8D-0DC7-9B27387D3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E5D82-3315-0655-35B2-BB356CAF5B90}"/>
              </a:ext>
            </a:extLst>
          </p:cNvPr>
          <p:cNvSpPr txBox="1"/>
          <p:nvPr/>
        </p:nvSpPr>
        <p:spPr>
          <a:xfrm>
            <a:off x="625171" y="5698426"/>
            <a:ext cx="1767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232127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D882C-E0BC-9296-A8F5-D0E73AF8B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9DDC-C03B-AA18-00C2-A9A77E01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0D9C-05D0-14B5-135A-22847846C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7848C-2835-A9ED-0B56-6964F7D5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3094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71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915BF-B986-2859-941F-FFACCB7F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A379-65A0-856F-7273-1A8AF8D5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Point Prices by NOIE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8C6D7-CFA3-3C66-5818-8F9F1DCD2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1AC78-4404-8B58-AF45-CDDE76251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41985"/>
            <a:ext cx="8595360" cy="5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table&#10;&#10;AI-generated content may be incorrect.">
            <a:extLst>
              <a:ext uri="{FF2B5EF4-FFF2-40B4-BE49-F238E27FC236}">
                <a16:creationId xmlns:a16="http://schemas.microsoft.com/office/drawing/2014/main" id="{2FABA2B2-96A3-EC9C-BEBE-C3C2B0EB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48" y="707825"/>
            <a:ext cx="6473103" cy="5616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 and Transition to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716DC61-44BB-F660-89C1-B454D2A9F2D6}"/>
              </a:ext>
            </a:extLst>
          </p:cNvPr>
          <p:cNvSpPr/>
          <p:nvPr/>
        </p:nvSpPr>
        <p:spPr>
          <a:xfrm>
            <a:off x="3444053" y="4222374"/>
            <a:ext cx="226142" cy="255639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40930" y="2600120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904568" y="3097161"/>
            <a:ext cx="2539485" cy="122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76778-1C6F-B48D-AAE2-9F888728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8338-BC96-B4E5-532D-B8084D87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585A-52F1-9319-F2B5-4EC10CE0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A9BB8-A624-4E17-5CCE-51C2C386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814633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20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5990C-F468-6B47-3166-93A6DD680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112E-A52A-0BAD-8D82-55D63FAE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A65F-79AF-951E-D313-CDB56B8C3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1DF6D-9081-5666-DF33-3597938E0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1" y="670426"/>
            <a:ext cx="8597069" cy="55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7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A906-6CCD-9F6C-77E7-CD4F6AE50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7901-D78A-7823-B91B-89F5813B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E3D08-8106-1686-7427-0167F368D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60716-B691-4508-F105-82B0CBCA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77352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9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02DC8-2802-0FFD-A392-ECC9F5088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7F1D-C35C-2C98-0727-2C36DA34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LFC Information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FD51C3-0915-D107-64F1-BCAE8C843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49539"/>
            <a:ext cx="8534400" cy="342755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This week is “parallel production” support Sep 11 LFC Test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Posted with this meeting: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	- FAQ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	- LFC Workshop Key Files</a:t>
            </a:r>
          </a:p>
          <a:p>
            <a:pPr marL="0" indent="0">
              <a:buNone/>
            </a:pPr>
            <a:endParaRPr lang="en-US" sz="1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42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68" y="2858883"/>
            <a:ext cx="8534400" cy="342755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This week is “parallel production” support Sep 11 LFC Test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C00000"/>
                </a:solidFill>
              </a:rPr>
              <a:t>We will have additional meeting this Wednesday 10-11am for final LFC Prep 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C00000"/>
                </a:solidFill>
              </a:rPr>
              <a:t>(to be posted)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89A08-157F-BB08-E1F8-CD0C6331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74" y="814633"/>
            <a:ext cx="6487430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637072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LFC Sep 11 Market Notice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Prior Scorecards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B394-B79B-3BDC-2383-D7E464AE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confirming Sept 11 Production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A5141-EE31-FC27-7C84-F313B59AA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8851E0D9-AD9B-4305-291C-BE56CFED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853"/>
            <a:ext cx="9144000" cy="44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51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6A27-F2DF-520D-319D-49E8C4B4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new Scorecards for Sep/Oct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044D-6B9E-5206-C050-65A30160A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Preparing for September 11 Test: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ERCOT will continuing existing scorecards for: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Market Submissions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Telemetry Scorecard </a:t>
            </a:r>
          </a:p>
          <a:p>
            <a:r>
              <a:rPr lang="en-US" sz="2400" dirty="0">
                <a:solidFill>
                  <a:schemeClr val="tx2"/>
                </a:solidFill>
              </a:rPr>
              <a:t>Reflect completeness of market submissions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Next slides to see your company score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Please reach out to 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if you need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51B08-DA3D-F76E-4FF3-1DD5A6C62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5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244327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1246377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 </a:t>
            </a:r>
            <a:r>
              <a:rPr lang="en-US" dirty="0">
                <a:solidFill>
                  <a:srgbClr val="C00000"/>
                </a:solidFill>
              </a:rPr>
              <a:t>(updated 7/28/2025)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9" y="1295400"/>
            <a:ext cx="2783962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Score down last week: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DC2FD6-CFA5-60CE-F67D-69913D6D7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6" y="3663155"/>
            <a:ext cx="1457325" cy="1051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27E388-60CE-44EF-9454-22AB1188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112" y="0"/>
            <a:ext cx="3072663" cy="63087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442C83-0EA4-4653-8662-378199D02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887" y="0"/>
            <a:ext cx="2830663" cy="6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 values received by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ERCOT for active resources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751204"/>
            <a:ext cx="278723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9/5 Scores for QSE with Resources – Accurate telemetry data sent to ERCOT 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System Wide score </a:t>
            </a:r>
          </a:p>
          <a:p>
            <a:r>
              <a:rPr lang="en-US" dirty="0">
                <a:solidFill>
                  <a:srgbClr val="C00000"/>
                </a:solidFill>
              </a:rPr>
              <a:t>hit 97% Friday last week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2906472" cy="944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DE551-63A6-0D43-4BBC-F87B919F8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14" y="0"/>
            <a:ext cx="2683732" cy="632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CDE810-270F-5CB1-CF09-F62C6B6A4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82" y="0"/>
            <a:ext cx="267747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44B7-7EB0-9B30-30F6-0722E099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89BC-3AF9-EF3C-ADE7-D3A8F093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4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4-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QSEs demonstrate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ability to follow UDSP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 coordinated test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4443-8BEE-B6E3-6F18-2E977E38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1596-0271-09D6-68C6-850084C1100E}"/>
              </a:ext>
            </a:extLst>
          </p:cNvPr>
          <p:cNvSpPr txBox="1"/>
          <p:nvPr/>
        </p:nvSpPr>
        <p:spPr>
          <a:xfrm>
            <a:off x="206965" y="2334301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UDSP following tests</a:t>
            </a:r>
          </a:p>
          <a:p>
            <a:r>
              <a:rPr lang="en-US" dirty="0">
                <a:solidFill>
                  <a:srgbClr val="C00000"/>
                </a:solidFill>
              </a:rPr>
              <a:t>QSEs testing successfully completed!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AE74F3-DDD6-DBA9-8DC4-914AFE65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5" y="4710112"/>
            <a:ext cx="3476625" cy="1381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1C6F1-8B01-48A1-803E-8E2F45615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677" y="0"/>
            <a:ext cx="218872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6A39D-0B8F-8451-341D-4537C9EB4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844" y="-8849"/>
            <a:ext cx="194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250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2914</Words>
  <Application>Microsoft Office PowerPoint</Application>
  <PresentationFormat>On-screen Show (4:3)</PresentationFormat>
  <Paragraphs>543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Aptos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Market Trials Calendar and Transition to September</vt:lpstr>
      <vt:lpstr>No new Scorecards for Sep/Oct Trials</vt:lpstr>
      <vt:lpstr>Scorecard 3A for  Handbook 3- Market submissions: </vt:lpstr>
      <vt:lpstr>Scorecard 3B for  Handbook 3-  Acceptable Telemetry point values received by ERCOT for active resources </vt:lpstr>
      <vt:lpstr>Scorecard 4 for  Handbook 4- QSEs demonstrate  ability to follow UDSP  in coordinated test with ERCOT </vt:lpstr>
      <vt:lpstr>Market Trials known issues/updates</vt:lpstr>
      <vt:lpstr>PowerPoint Presentation</vt:lpstr>
      <vt:lpstr>THIS WEEK- </vt:lpstr>
      <vt:lpstr>LFC Handbook Reminders</vt:lpstr>
      <vt:lpstr>LFC Handbook Reminders</vt:lpstr>
      <vt:lpstr>LFC Handbook Reminders</vt:lpstr>
      <vt:lpstr>Additional Market Education </vt:lpstr>
      <vt:lpstr>Market Education – Offline ECRS in RTC+B</vt:lpstr>
      <vt:lpstr>Market Education – Offline ECRS in RTC+B</vt:lpstr>
      <vt:lpstr>LFC Submissions examples</vt:lpstr>
      <vt:lpstr>LFC Practice cont’d</vt:lpstr>
      <vt:lpstr>LFC Practice cont’d</vt:lpstr>
      <vt:lpstr>LFC Practice – all examples</vt:lpstr>
      <vt:lpstr>Closed Loop Prep OD Summary 09-03-2025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Settlement Point Prices by NOIE Load Zone</vt:lpstr>
      <vt:lpstr>Congestion Rent</vt:lpstr>
      <vt:lpstr>Dispatchable Capacity</vt:lpstr>
      <vt:lpstr>Ancillary Service Demand Curves</vt:lpstr>
      <vt:lpstr>Closed Loop Prep OD Summary 09-04-2025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Settlement Point Prices by NOIE Load Zone</vt:lpstr>
      <vt:lpstr>Congestion Rent</vt:lpstr>
      <vt:lpstr>Dispatchable Capacity</vt:lpstr>
      <vt:lpstr>Ancillary Service Demand Curves</vt:lpstr>
      <vt:lpstr>Closed Loop Prep OD Summary 09-05-2025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Settlement Point Prices by NOIE Load Zone</vt:lpstr>
      <vt:lpstr>Congestion Rent</vt:lpstr>
      <vt:lpstr>Dispatchable Capacity</vt:lpstr>
      <vt:lpstr>Ancillary Service Demand Curves</vt:lpstr>
      <vt:lpstr>Additional LFC Information </vt:lpstr>
      <vt:lpstr>Wrap-Up and Questions</vt:lpstr>
      <vt:lpstr>APPENDIX- Supporting Materials</vt:lpstr>
      <vt:lpstr>Summary of SCED functionality</vt:lpstr>
      <vt:lpstr>ERCOT confirming Sept 11 Production Test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Reminder of RTC+B FAQ (updated 7/28/2025)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81</cp:revision>
  <cp:lastPrinted>2017-10-10T21:31:05Z</cp:lastPrinted>
  <dcterms:created xsi:type="dcterms:W3CDTF">2016-01-21T15:20:31Z</dcterms:created>
  <dcterms:modified xsi:type="dcterms:W3CDTF">2025-09-08T14:21:34Z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