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3" r:id="rId4"/>
    <p:sldMasterId id="2147483663" r:id="rId5"/>
  </p:sldMasterIdLst>
  <p:notesMasterIdLst>
    <p:notesMasterId r:id="rId31"/>
  </p:notesMasterIdLst>
  <p:handoutMasterIdLst>
    <p:handoutMasterId r:id="rId32"/>
  </p:handoutMasterIdLst>
  <p:sldIdLst>
    <p:sldId id="260" r:id="rId6"/>
    <p:sldId id="624" r:id="rId7"/>
    <p:sldId id="592" r:id="rId8"/>
    <p:sldId id="3035" r:id="rId9"/>
    <p:sldId id="3015" r:id="rId10"/>
    <p:sldId id="3027" r:id="rId11"/>
    <p:sldId id="3032" r:id="rId12"/>
    <p:sldId id="3033" r:id="rId13"/>
    <p:sldId id="3034" r:id="rId14"/>
    <p:sldId id="3038" r:id="rId15"/>
    <p:sldId id="3039" r:id="rId16"/>
    <p:sldId id="3040" r:id="rId17"/>
    <p:sldId id="3037" r:id="rId18"/>
    <p:sldId id="3041" r:id="rId19"/>
    <p:sldId id="623" r:id="rId20"/>
    <p:sldId id="616" r:id="rId21"/>
    <p:sldId id="622" r:id="rId22"/>
    <p:sldId id="621" r:id="rId23"/>
    <p:sldId id="626" r:id="rId24"/>
    <p:sldId id="609" r:id="rId25"/>
    <p:sldId id="610" r:id="rId26"/>
    <p:sldId id="625" r:id="rId27"/>
    <p:sldId id="612" r:id="rId28"/>
    <p:sldId id="3042" r:id="rId29"/>
    <p:sldId id="3043" r:id="rId3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FD8819A-08DF-43DE-AEA8-2BAF1B2ED933}">
          <p14:sldIdLst>
            <p14:sldId id="260"/>
            <p14:sldId id="624"/>
            <p14:sldId id="592"/>
            <p14:sldId id="3035"/>
            <p14:sldId id="3015"/>
            <p14:sldId id="3027"/>
            <p14:sldId id="3032"/>
            <p14:sldId id="3033"/>
            <p14:sldId id="3034"/>
            <p14:sldId id="3038"/>
            <p14:sldId id="3039"/>
            <p14:sldId id="3040"/>
            <p14:sldId id="3037"/>
            <p14:sldId id="3041"/>
            <p14:sldId id="623"/>
            <p14:sldId id="616"/>
            <p14:sldId id="622"/>
            <p14:sldId id="621"/>
            <p14:sldId id="626"/>
            <p14:sldId id="609"/>
            <p14:sldId id="610"/>
            <p14:sldId id="625"/>
            <p14:sldId id="612"/>
            <p14:sldId id="3042"/>
            <p14:sldId id="304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9DD624F-C1A0-818D-DA9E-F189AFCC5EE4}" name="Tirupati, Venkata" initials="VT" userId="S::Venkata.Tirupati@ercot.com::f158bf16-7c33-4cff-afb7-2f4396d4ca51" providerId="AD"/>
  <p188:author id="{6AED60BC-6DC8-9208-15EC-10DB2B0CE731}" name="Mereness, Matt" initials="MM" userId="S::matt.mereness@ercot.com::6db1126a-164e-4475-8d86-5dde160acd3b" providerId="AD"/>
  <p188:author id="{881B48C5-BB53-CDCD-4930-0451197F0D4A}" name="Urquhart, Ike" initials="UI" userId="S::Ike.Urquhart@ercot.com::730980f3-dc09-4cfe-ab83-a3f100637f33" providerId="AD"/>
  <p188:author id="{47B1B2D5-CBCE-C9A6-CDCE-5D057DF5C4EF}" name="Kersulis, Jonas" initials="KJ" userId="S::Jonas.Kersulis@ercot.com::38ec2a83-12fc-4093-8e16-3ee53b6e048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AEC7"/>
    <a:srgbClr val="26D07C"/>
    <a:srgbClr val="0076C6"/>
    <a:srgbClr val="E6EBF0"/>
    <a:srgbClr val="093C61"/>
    <a:srgbClr val="98C3FA"/>
    <a:srgbClr val="70CDD9"/>
    <a:srgbClr val="8DC3E5"/>
    <a:srgbClr val="A9E5EA"/>
    <a:srgbClr val="5B677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2" d="100"/>
          <a:sy n="112" d="100"/>
        </p:scale>
        <p:origin x="1584" y="3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21" Type="http://schemas.openxmlformats.org/officeDocument/2006/relationships/slide" Target="slides/slide16.xml"/><Relationship Id="rId34" Type="http://schemas.openxmlformats.org/officeDocument/2006/relationships/viewProps" Target="viewProp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presProps" Target="presProps.xml"/><Relationship Id="rId38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handoutMaster" Target="handoutMasters/handoutMaster1.xml"/><Relationship Id="rId37" Type="http://schemas.microsoft.com/office/2016/11/relationships/changesInfo" Target="changesInfos/changesInfo1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openxmlformats.org/officeDocument/2006/relationships/tableStyles" Target="tableStyles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heme" Target="theme/theme1.xml"/><Relationship Id="rId8" Type="http://schemas.openxmlformats.org/officeDocument/2006/relationships/slide" Target="slides/slide3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dri, Sreenivas" userId="0b43dccd-042e-4be0-871d-afa1d90d6a2e" providerId="ADAL" clId="{10F83EA9-C385-44F3-890E-BA0EF1EE6868}"/>
    <pc:docChg chg="custSel modSld">
      <pc:chgData name="Badri, Sreenivas" userId="0b43dccd-042e-4be0-871d-afa1d90d6a2e" providerId="ADAL" clId="{10F83EA9-C385-44F3-890E-BA0EF1EE6868}" dt="2025-09-08T14:24:26.491" v="373" actId="20577"/>
      <pc:docMkLst>
        <pc:docMk/>
      </pc:docMkLst>
      <pc:sldChg chg="modSp mod">
        <pc:chgData name="Badri, Sreenivas" userId="0b43dccd-042e-4be0-871d-afa1d90d6a2e" providerId="ADAL" clId="{10F83EA9-C385-44F3-890E-BA0EF1EE6868}" dt="2025-09-08T14:24:26.491" v="373" actId="20577"/>
        <pc:sldMkLst>
          <pc:docMk/>
          <pc:sldMk cId="4019861545" sldId="612"/>
        </pc:sldMkLst>
        <pc:spChg chg="mod">
          <ac:chgData name="Badri, Sreenivas" userId="0b43dccd-042e-4be0-871d-afa1d90d6a2e" providerId="ADAL" clId="{10F83EA9-C385-44F3-890E-BA0EF1EE6868}" dt="2025-09-08T14:24:26.491" v="373" actId="20577"/>
          <ac:spMkLst>
            <pc:docMk/>
            <pc:sldMk cId="4019861545" sldId="612"/>
            <ac:spMk id="6" creationId="{60A753B2-CD3B-CF55-296E-B6999059202F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76971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548640"/>
        <a:ext cx="76971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72983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1160373" y="2194560"/>
        <a:ext cx="72983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76971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88900" rIns="88900" bIns="88900" numCol="1" spcCol="1270" anchor="ctr" anchorCtr="0">
          <a:noAutofit/>
        </a:bodyPr>
        <a:lstStyle/>
        <a:p>
          <a:pPr marL="0" lvl="0" indent="0" algn="l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500" kern="1200"/>
            <a:t>Click to edit Master subtitle style</a:t>
          </a:r>
        </a:p>
      </dsp:txBody>
      <dsp:txXfrm>
        <a:off x="761512" y="3840480"/>
        <a:ext cx="76971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9/8/2025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9225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51E1165-2D5E-A8BA-AD01-59C2367A01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8534400" cy="2209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1068C6B-C94E-547A-7102-71442E874B5D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304800" y="3124200"/>
            <a:ext cx="8534400" cy="2667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2" descr="xdgdfgdfg">
            <a:extLst>
              <a:ext uri="{FF2B5EF4-FFF2-40B4-BE49-F238E27FC236}">
                <a16:creationId xmlns:a16="http://schemas.microsoft.com/office/drawing/2014/main" id="{11BF4596-49BD-5DCB-711C-47030A443E0E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1"/>
          </p:nvPr>
        </p:nvSpPr>
        <p:spPr>
          <a:xfrm>
            <a:off x="304800" y="1058219"/>
            <a:ext cx="8534400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C2FC120C-B1CB-16E5-B00E-55E88FB1592E}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304800" y="3524730"/>
            <a:ext cx="8534400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5B05C1E4-0ADA-E143-5454-47ACE69FE9D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B3C4B1-5703-0FC3-7F3A-467B71334E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88573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288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54102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867400" y="914400"/>
            <a:ext cx="2971800" cy="51816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182880" rIns="274320" bIns="18288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EC87C22B-ECB6-24C9-CA51-802C0CC5A9A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C902CBC-1565-53AF-76EE-5EA87EAAEDC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1" y="1066800"/>
            <a:ext cx="8534400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1" y="3574374"/>
            <a:ext cx="8534400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AF8B1A1-8352-B98E-3C78-48C46BD8F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040D7F8C-7E87-E617-9858-400C5F8AC2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304800" y="762000"/>
            <a:ext cx="421005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0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762000"/>
            <a:ext cx="38862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F6FD2C47-F578-2F9E-22DF-DA95B857A3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2ED327A-7496-0E17-F5C8-2E5C3BB9611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3810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4005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3200400" y="1240594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219916" y="1926394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6000284" y="1237099"/>
            <a:ext cx="27432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0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6019800" y="1922899"/>
            <a:ext cx="2743200" cy="3941006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0B85CC8-6F83-6404-ACAA-F1FA4529AE6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9AE8A331-9F84-084C-7267-CFE65AA7774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304800" y="762000"/>
          <a:ext cx="85344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DA8C3691-EDE4-B07C-F114-E502244790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C7B83F30-EC1D-F71C-95D7-1B5BC9FD203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70951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066800"/>
            <a:ext cx="8534400" cy="4853233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299284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</a:p>
        </p:txBody>
      </p:sp>
      <p:sp>
        <p:nvSpPr>
          <p:cNvPr id="10" name="Slide Number Placeholder 5"/>
          <p:cNvSpPr txBox="1">
            <a:spLocks/>
          </p:cNvSpPr>
          <p:nvPr userDrawn="1"/>
        </p:nvSpPr>
        <p:spPr>
          <a:xfrm>
            <a:off x="8534400" y="6324600"/>
            <a:ext cx="6096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2995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130429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52418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61D9533-CB1D-41E2-A7CA-83FDF6B751C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D418E-9C88-65C3-7644-3BFD9E325C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2438404"/>
            <a:ext cx="8005618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1F378818-BDFE-F884-8C6C-4CCC2735F49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441FCBFE-0DE4-6F22-6E66-AE772DD05E9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545B7A48-1656-2C3F-0296-FBEF4281ABE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866302B-9158-11F4-3B77-9F86EAAEC23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762001"/>
            <a:ext cx="85344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166858FE-C979-8B8E-03D2-C3C16DE57A6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AC82599C-5AEF-12A9-5E15-1FCCC1DE3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304800" y="762000"/>
            <a:ext cx="8534400" cy="2080570"/>
          </a:xfrm>
          <a:prstGeom prst="rect">
            <a:avLst/>
          </a:prstGeom>
          <a:noFill/>
          <a:ln w="15875" cap="rnd" cmpd="sng">
            <a:noFill/>
            <a:miter lim="800000"/>
          </a:ln>
          <a:effectLst/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256E5B54-4089-96A7-2D9D-9DE3B556DE6C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304800" y="4283179"/>
            <a:ext cx="8534400" cy="172354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274320" tIns="274320" rIns="274320" bIns="274320" numCol="1" spcCol="0">
            <a:spAutoFit/>
          </a:bodyPr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56C41BB5-1EEC-FCDB-01DA-7245FD308E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EDE784D3-CB7A-BC89-24C2-BFB1A76006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657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4864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55758650-6057-27BA-3042-74E6ED3D25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5F3A14D9-11BE-48EC-BFD4-7B66ECAF99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E2DD23C-49EE-C657-D737-13CB53F52F7D}"/>
              </a:ext>
            </a:extLst>
          </p:cNvPr>
          <p:cNvSpPr txBox="1"/>
          <p:nvPr userDrawn="1"/>
        </p:nvSpPr>
        <p:spPr>
          <a:xfrm>
            <a:off x="5638800" y="914400"/>
            <a:ext cx="3124200" cy="129266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>
            <a:solidFill>
              <a:srgbClr val="00AEC7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rtlCol="0">
            <a:spAutoFit/>
          </a:bodyPr>
          <a:lstStyle/>
          <a:p>
            <a:pPr lvl="0"/>
            <a:r>
              <a:rPr lang="en-US" sz="1600">
                <a:solidFill>
                  <a:schemeClr val="tx1"/>
                </a:solidFill>
              </a:rPr>
              <a:t>Click to edit Master text styles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1400">
                <a:solidFill>
                  <a:schemeClr val="tx1"/>
                </a:solidFill>
              </a:rPr>
              <a:t>Second level</a:t>
            </a:r>
          </a:p>
          <a:p>
            <a:pPr marL="1085850" lvl="2" indent="-171450">
              <a:buFont typeface="Arial" panose="020B0604020202020204" pitchFamily="34" charset="0"/>
              <a:buChar char="•"/>
            </a:pPr>
            <a:r>
              <a:rPr lang="en-US" sz="1200">
                <a:solidFill>
                  <a:schemeClr val="tx1"/>
                </a:solidFill>
              </a:rPr>
              <a:t>Third level</a:t>
            </a:r>
          </a:p>
          <a:p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51560" rIns="274320" bIns="7315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304800" y="762000"/>
            <a:ext cx="5181600" cy="52578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4FB953F4-81A3-8A2B-DF43-0A159C2AA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10" name="Slide Number Placeholder 5">
            <a:extLst>
              <a:ext uri="{FF2B5EF4-FFF2-40B4-BE49-F238E27FC236}">
                <a16:creationId xmlns:a16="http://schemas.microsoft.com/office/drawing/2014/main" id="{FF00FF52-E6F1-3C2A-4808-5A12AA3953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E560A137-FB98-0536-3809-C26CC3FAD50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62000"/>
            <a:ext cx="45720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  <a:latin typeface="+mj-lt"/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15AB1D34-51BB-4778-251A-21036E98CE5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5486400" y="0"/>
            <a:ext cx="3657600" cy="6318504"/>
          </a:xfrm>
          <a:prstGeom prst="rect">
            <a:avLst/>
          </a:prstGeom>
          <a:solidFill>
            <a:srgbClr val="E6EBF0"/>
          </a:solidFill>
        </p:spPr>
        <p:txBody>
          <a:bodyPr lIns="274320" tIns="1005840" rIns="274320" bIns="731520"/>
          <a:lstStyle>
            <a:lvl1pPr marL="0" indent="0">
              <a:buNone/>
              <a:defRPr sz="2000" b="0">
                <a:solidFill>
                  <a:schemeClr val="accent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400">
                <a:solidFill>
                  <a:schemeClr val="tx1"/>
                </a:solidFill>
              </a:defRPr>
            </a:lvl4pPr>
            <a:lvl5pPr>
              <a:defRPr sz="1200">
                <a:solidFill>
                  <a:schemeClr val="tx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Footer Placeholder 4">
            <a:extLst>
              <a:ext uri="{FF2B5EF4-FFF2-40B4-BE49-F238E27FC236}">
                <a16:creationId xmlns:a16="http://schemas.microsoft.com/office/drawing/2014/main" id="{08A006D7-B111-59A0-C107-A7629026341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25D1E40-D3DE-D4F4-AD78-7AD3CD8F1D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657600" y="0"/>
            <a:ext cx="54864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50800" dir="114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9014" y="2876281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8534402" y="6324604"/>
            <a:ext cx="533399" cy="533396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9019630" y="6324600"/>
            <a:ext cx="124369" cy="533396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4008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3246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324604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096000"/>
            <a:ext cx="1181868" cy="457200"/>
          </a:xfrm>
          <a:prstGeom prst="rect">
            <a:avLst/>
          </a:prstGeom>
        </p:spPr>
      </p:pic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534402" y="64087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D58BBB7-4F61-67AB-A4FB-BF4DCCE49743}"/>
              </a:ext>
            </a:extLst>
          </p:cNvPr>
          <p:cNvSpPr txBox="1"/>
          <p:nvPr userDrawn="1"/>
        </p:nvSpPr>
        <p:spPr>
          <a:xfrm>
            <a:off x="54675" y="6324600"/>
            <a:ext cx="284092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endParaRPr lang="en-US" sz="1000" b="0" baseline="0">
              <a:solidFill>
                <a:schemeClr val="tx1"/>
              </a:solidFill>
            </a:endParaRPr>
          </a:p>
          <a:p>
            <a:pPr algn="l"/>
            <a:r>
              <a:rPr lang="en-US" sz="1000" b="0" baseline="0">
                <a:solidFill>
                  <a:schemeClr val="tx1"/>
                </a:solidFill>
              </a:rPr>
              <a:t>Public</a:t>
            </a:r>
            <a:endParaRPr lang="en-US" sz="1000" b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38" r:id="rId4"/>
    <p:sldLayoutId id="2147483739" r:id="rId5"/>
    <p:sldLayoutId id="2147483719" r:id="rId6"/>
    <p:sldLayoutId id="2147483713" r:id="rId7"/>
    <p:sldLayoutId id="2147483714" r:id="rId8"/>
    <p:sldLayoutId id="2147483716" r:id="rId9"/>
    <p:sldLayoutId id="2147483740" r:id="rId10"/>
    <p:sldLayoutId id="2147483717" r:id="rId11"/>
    <p:sldLayoutId id="2147483720" r:id="rId12"/>
    <p:sldLayoutId id="2147483666" r:id="rId13"/>
    <p:sldLayoutId id="2147483737" r:id="rId14"/>
    <p:sldLayoutId id="2147483721" r:id="rId15"/>
    <p:sldLayoutId id="2147483755" r:id="rId16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7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mailto:RTCB@ercot.com" TargetMode="External"/><Relationship Id="rId2" Type="http://schemas.openxmlformats.org/officeDocument/2006/relationships/hyperlink" Target="https://mis.ercot.com/ndcrc/TestRequestSummaryAction.do" TargetMode="External"/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mailto:RTCB@ercot.com" TargetMode="External"/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committees/tac/rtcbt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mailto:RTCB@ercot.com" TargetMode="External"/><Relationship Id="rId2" Type="http://schemas.openxmlformats.org/officeDocument/2006/relationships/hyperlink" Target="https://www.ercot.com/calendar/09082025-RTCB-Market-Trials-Weekly" TargetMode="Externa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rcot.com/files/docs/2025/04/28/RTCB_Market_Trials_Handbook_5_ClosedLoop_LFC_06132025_FINAL.docx" TargetMode="Externa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rcot.com/files/docs/2025/04/28/RTCB_Market_Trials_Handbook_5_ClosedLoop_LFC_06132025_FINAL.docx" TargetMode="External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918751" y="1910252"/>
            <a:ext cx="5410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solidFill>
                  <a:schemeClr val="tx2"/>
                </a:solidFill>
              </a:rPr>
              <a:t>RTC+B – LFC/SCED Closed Loop Testing –Cutover and Cutback Plan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Sreenivas Badri</a:t>
            </a:r>
          </a:p>
          <a:p>
            <a:r>
              <a:rPr lang="en-US" dirty="0">
                <a:solidFill>
                  <a:schemeClr val="tx2"/>
                </a:solidFill>
              </a:rPr>
              <a:t>Matt Mereness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</a:rPr>
              <a:t>September 04, 2025</a:t>
            </a:r>
          </a:p>
          <a:p>
            <a:endParaRPr lang="en-US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433FF9-67E1-E3F8-8FFB-EAB8638FDC3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498DA5-6DCB-3A3C-FAFB-5AF6E940C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FAQ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D38EA-CB2D-14DB-5A53-05241F1D63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Offer cap for Energy:  </a:t>
            </a:r>
          </a:p>
          <a:p>
            <a:pPr lvl="1"/>
            <a:r>
              <a:rPr lang="en-US" sz="1600" dirty="0"/>
              <a:t>All Current/PROD energy offer MWs above $2,000/MWh should be offered at $2,000/MWh in RTCB.</a:t>
            </a:r>
          </a:p>
          <a:p>
            <a:endParaRPr lang="en-US" sz="2000" dirty="0"/>
          </a:p>
          <a:p>
            <a:r>
              <a:rPr lang="en-US" sz="2000" dirty="0"/>
              <a:t>For ESRs:</a:t>
            </a:r>
          </a:p>
          <a:p>
            <a:pPr lvl="1"/>
            <a:r>
              <a:rPr lang="en-US" sz="1600" dirty="0"/>
              <a:t>The current system has GEN/LD with 10 P/Q pairs each, whereas the RTC system will only allow 10 P/Q pairs for the ESR. How do we handle situations where we may have more than 10 P/Q pairs amongst our GEN/LD battery resource?   </a:t>
            </a:r>
          </a:p>
          <a:p>
            <a:pPr lvl="2"/>
            <a:r>
              <a:rPr lang="en-US" sz="1200" dirty="0"/>
              <a:t>ANSWER: Provide the ESR curve the best you can with the 10 P/Q pairs to match what is reflected with the Combo Model approach currently in PROD</a:t>
            </a:r>
          </a:p>
          <a:p>
            <a:pPr lvl="1"/>
            <a:endParaRPr lang="en-US" sz="1600" dirty="0"/>
          </a:p>
          <a:p>
            <a:endParaRPr lang="en-US" sz="1600" dirty="0"/>
          </a:p>
          <a:p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F3B907-070C-B33D-7377-D4C7046B52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8920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F8158A-2893-2452-24AF-E89412AE2CF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Picture 39">
            <a:extLst>
              <a:ext uri="{FF2B5EF4-FFF2-40B4-BE49-F238E27FC236}">
                <a16:creationId xmlns:a16="http://schemas.microsoft.com/office/drawing/2014/main" id="{1A354A58-4C3F-F7F6-1198-3B4D762B40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46" y="3640176"/>
            <a:ext cx="4881054" cy="2483344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8C95C0-C821-A577-CC65-9F3E14A5E9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604" y="899432"/>
            <a:ext cx="8308521" cy="621893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sz="1800" dirty="0">
                <a:solidFill>
                  <a:schemeClr val="tx2"/>
                </a:solidFill>
                <a:ea typeface="+mn-lt"/>
                <a:cs typeface="+mn-lt"/>
              </a:rPr>
              <a:t>In RTC+B, Offline ECRS that is offered and awarded in the DAM has to be re-offered as online ECRS if it is to be awarded in RTM.</a:t>
            </a:r>
          </a:p>
          <a:p>
            <a:pPr lvl="1"/>
            <a:r>
              <a:rPr lang="en-US" sz="1600" dirty="0">
                <a:solidFill>
                  <a:schemeClr val="tx2"/>
                </a:solidFill>
                <a:ea typeface="+mn-lt"/>
                <a:cs typeface="+mn-lt"/>
              </a:rPr>
              <a:t>                                                                                  </a:t>
            </a:r>
          </a:p>
          <a:p>
            <a:pPr lvl="1"/>
            <a:endParaRPr lang="en-US" sz="1600" dirty="0">
              <a:solidFill>
                <a:srgbClr val="C00000"/>
              </a:solidFill>
              <a:ea typeface="+mn-lt"/>
              <a:cs typeface="+mn-lt"/>
            </a:endParaRPr>
          </a:p>
          <a:p>
            <a:endParaRPr lang="en-US" sz="2000" dirty="0">
              <a:solidFill>
                <a:schemeClr val="tx2"/>
              </a:solidFill>
              <a:highlight>
                <a:srgbClr val="FFFF00"/>
              </a:highlight>
              <a:ea typeface="+mn-lt"/>
              <a:cs typeface="+mn-lt"/>
            </a:endParaRPr>
          </a:p>
          <a:p>
            <a:pPr marL="0" indent="0">
              <a:buNone/>
            </a:pPr>
            <a:endParaRPr lang="en-US" sz="2000" dirty="0">
              <a:solidFill>
                <a:schemeClr val="tx2"/>
              </a:solidFill>
              <a:cs typeface="Arial"/>
            </a:endParaRPr>
          </a:p>
          <a:p>
            <a:pPr>
              <a:buFont typeface="Calibri"/>
              <a:buChar char="-"/>
            </a:pPr>
            <a:endParaRPr lang="en-US" sz="2000" dirty="0">
              <a:solidFill>
                <a:schemeClr val="tx2"/>
              </a:solidFill>
              <a:cs typeface="Arial"/>
            </a:endParaRPr>
          </a:p>
          <a:p>
            <a:pPr lvl="2">
              <a:buFont typeface="Arial"/>
              <a:buChar char="-"/>
            </a:pPr>
            <a:endParaRPr lang="en-US" sz="1600" dirty="0">
              <a:solidFill>
                <a:schemeClr val="tx2"/>
              </a:solidFill>
              <a:cs typeface="Arial"/>
            </a:endParaRPr>
          </a:p>
          <a:p>
            <a:pPr lvl="1">
              <a:buFontTx/>
              <a:buChar char="-"/>
            </a:pPr>
            <a:endParaRPr lang="en-US" sz="1800" dirty="0">
              <a:solidFill>
                <a:schemeClr val="tx2"/>
              </a:solidFill>
              <a:cs typeface="Arial"/>
            </a:endParaRPr>
          </a:p>
          <a:p>
            <a:pPr>
              <a:buFontTx/>
              <a:buChar char="-"/>
            </a:pPr>
            <a:endParaRPr lang="en-US" sz="2000" dirty="0">
              <a:solidFill>
                <a:schemeClr val="tx2"/>
              </a:solidFill>
              <a:cs typeface="Arial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0FCFF70-8612-9DC2-C004-27BE90CC7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cs typeface="Arial"/>
              </a:rPr>
              <a:t>FAQ – Offline ECRS in RTC+B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094769-9D45-DF08-EA8D-C4310E2FBF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66200220-E3E7-D69C-0CC9-E5EFAEBC75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47975" y="2609155"/>
            <a:ext cx="5848350" cy="1471581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72570978-1CCC-E000-C341-A126E168DA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7675" y="1503639"/>
            <a:ext cx="4467225" cy="1476730"/>
          </a:xfrm>
          <a:prstGeom prst="rect">
            <a:avLst/>
          </a:prstGeom>
        </p:spPr>
      </p:pic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FF37F43B-7C25-F66F-EDBC-0C29E3EF01D5}"/>
              </a:ext>
            </a:extLst>
          </p:cNvPr>
          <p:cNvCxnSpPr>
            <a:cxnSpLocks/>
          </p:cNvCxnSpPr>
          <p:nvPr/>
        </p:nvCxnSpPr>
        <p:spPr>
          <a:xfrm>
            <a:off x="4686564" y="2362046"/>
            <a:ext cx="1478558" cy="44923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6F11D92F-3EA5-4EBB-3134-8F3A9F843295}"/>
              </a:ext>
            </a:extLst>
          </p:cNvPr>
          <p:cNvCxnSpPr>
            <a:cxnSpLocks/>
          </p:cNvCxnSpPr>
          <p:nvPr/>
        </p:nvCxnSpPr>
        <p:spPr>
          <a:xfrm flipH="1">
            <a:off x="3552825" y="3205198"/>
            <a:ext cx="2752725" cy="995327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Content Placeholder 2">
            <a:extLst>
              <a:ext uri="{FF2B5EF4-FFF2-40B4-BE49-F238E27FC236}">
                <a16:creationId xmlns:a16="http://schemas.microsoft.com/office/drawing/2014/main" id="{2381ECFD-7432-4EEA-33DF-91A514AC233F}"/>
              </a:ext>
            </a:extLst>
          </p:cNvPr>
          <p:cNvSpPr txBox="1">
            <a:spLocks/>
          </p:cNvSpPr>
          <p:nvPr/>
        </p:nvSpPr>
        <p:spPr>
          <a:xfrm>
            <a:off x="4448175" y="4474651"/>
            <a:ext cx="4695825" cy="1759419"/>
          </a:xfrm>
          <a:prstGeom prst="rect">
            <a:avLst/>
          </a:prstGeom>
        </p:spPr>
        <p:txBody>
          <a:bodyPr lIns="91440" tIns="45720" rIns="91440" bIns="45720" anchor="t"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457200" lvl="1" indent="0">
              <a:buNone/>
            </a:pPr>
            <a:r>
              <a:rPr lang="en-US" sz="1600" dirty="0">
                <a:solidFill>
                  <a:schemeClr val="tx2"/>
                </a:solidFill>
                <a:ea typeface="+mn-lt"/>
                <a:cs typeface="+mn-lt"/>
              </a:rPr>
              <a:t>Offline ECRS can’t be awarded in RTC+B Real-Time Market. To represent an Offline ECRS Award, resource must:</a:t>
            </a:r>
          </a:p>
          <a:p>
            <a:pPr marL="800100" lvl="1" indent="-342900">
              <a:buAutoNum type="arabicPeriod"/>
            </a:pPr>
            <a:r>
              <a:rPr lang="en-US" sz="1600" dirty="0">
                <a:solidFill>
                  <a:schemeClr val="tx2"/>
                </a:solidFill>
                <a:ea typeface="+mn-lt"/>
                <a:cs typeface="+mn-lt"/>
              </a:rPr>
              <a:t>Telemeter ‘OFFQS’ status </a:t>
            </a:r>
          </a:p>
          <a:p>
            <a:pPr marL="800100" lvl="1" indent="-342900">
              <a:buAutoNum type="arabicPeriod"/>
            </a:pPr>
            <a:r>
              <a:rPr lang="en-US" sz="1600" dirty="0">
                <a:solidFill>
                  <a:schemeClr val="tx2"/>
                </a:solidFill>
                <a:ea typeface="+mn-lt"/>
                <a:cs typeface="+mn-lt"/>
              </a:rPr>
              <a:t>Have On-line ECRS AS Offer submitted.                                                                    </a:t>
            </a:r>
          </a:p>
          <a:p>
            <a:pPr lvl="1"/>
            <a:endParaRPr lang="en-US" sz="1600" dirty="0">
              <a:solidFill>
                <a:srgbClr val="C00000"/>
              </a:solidFill>
              <a:ea typeface="+mn-lt"/>
              <a:cs typeface="+mn-lt"/>
            </a:endParaRPr>
          </a:p>
          <a:p>
            <a:endParaRPr lang="en-US" sz="2000" dirty="0">
              <a:solidFill>
                <a:schemeClr val="tx2"/>
              </a:solidFill>
              <a:highlight>
                <a:srgbClr val="FFFF00"/>
              </a:highlight>
              <a:ea typeface="+mn-lt"/>
              <a:cs typeface="+mn-lt"/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en-US" sz="2000" dirty="0">
              <a:solidFill>
                <a:schemeClr val="tx2"/>
              </a:solidFill>
              <a:cs typeface="Arial"/>
            </a:endParaRPr>
          </a:p>
          <a:p>
            <a:pPr>
              <a:buFont typeface="Calibri"/>
              <a:buChar char="-"/>
            </a:pPr>
            <a:endParaRPr lang="en-US" sz="2000" dirty="0">
              <a:solidFill>
                <a:schemeClr val="tx2"/>
              </a:solidFill>
              <a:cs typeface="Arial"/>
            </a:endParaRPr>
          </a:p>
          <a:p>
            <a:pPr lvl="2">
              <a:buFont typeface="Arial"/>
              <a:buChar char="-"/>
            </a:pPr>
            <a:endParaRPr lang="en-US" sz="1600" dirty="0">
              <a:solidFill>
                <a:schemeClr val="tx2"/>
              </a:solidFill>
              <a:cs typeface="Arial"/>
            </a:endParaRPr>
          </a:p>
          <a:p>
            <a:pPr lvl="1">
              <a:buFontTx/>
              <a:buChar char="-"/>
            </a:pPr>
            <a:endParaRPr lang="en-US" sz="1800" dirty="0">
              <a:solidFill>
                <a:schemeClr val="tx2"/>
              </a:solidFill>
              <a:cs typeface="Arial"/>
            </a:endParaRPr>
          </a:p>
          <a:p>
            <a:pPr>
              <a:buFontTx/>
              <a:buChar char="-"/>
            </a:pPr>
            <a:endParaRPr lang="en-US" sz="2000" dirty="0">
              <a:solidFill>
                <a:schemeClr val="tx2"/>
              </a:solidFill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741889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A6C57D3-A6FC-1EF5-D36B-759CBA5E2D3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2196C4-C1F6-CE8B-57EF-CAF9E0D8AB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604" y="899432"/>
            <a:ext cx="8458200" cy="5025118"/>
          </a:xfrm>
        </p:spPr>
        <p:txBody>
          <a:bodyPr lIns="91440" tIns="45720" rIns="91440" bIns="45720" anchor="t"/>
          <a:lstStyle/>
          <a:p>
            <a:pPr marL="457200" lvl="1" indent="0">
              <a:buNone/>
            </a:pP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For the LFC Practice and LFC cutover on 9/11, to represent your off-line ECRS awards/responsibility from Production in RTC+B, please submit online ECRS offers into the RTC+B system with $0.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tx2"/>
              </a:solidFill>
              <a:ea typeface="+mn-lt"/>
              <a:cs typeface="+mn-lt"/>
            </a:endParaRPr>
          </a:p>
          <a:p>
            <a:pPr marL="457200" lvl="1" indent="0">
              <a:buNone/>
            </a:pP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In RTC+B, SCED can not award AS Offers for OFFEC. The correct telemetered status for providing ECRS from an offline resource is ‘OFFQS’, however this status is seen as an online status. </a:t>
            </a:r>
          </a:p>
          <a:p>
            <a:pPr marL="457200" lvl="1" indent="0">
              <a:buNone/>
            </a:pPr>
            <a:endParaRPr lang="en-US" sz="2000" dirty="0">
              <a:solidFill>
                <a:schemeClr val="tx2"/>
              </a:solidFill>
              <a:ea typeface="+mn-lt"/>
              <a:cs typeface="+mn-lt"/>
            </a:endParaRPr>
          </a:p>
          <a:p>
            <a:pPr marL="457200" lvl="1" indent="0">
              <a:buNone/>
            </a:pPr>
            <a:r>
              <a:rPr lang="en-US" sz="2000" dirty="0">
                <a:solidFill>
                  <a:schemeClr val="tx2"/>
                </a:solidFill>
                <a:ea typeface="+mn-lt"/>
                <a:cs typeface="+mn-lt"/>
              </a:rPr>
              <a:t>Since SCED sees ‘OFFQS’ resources as online, an online AS Offer of ECRS is needed to be awarded ECRS in the RTM.</a:t>
            </a:r>
          </a:p>
          <a:p>
            <a:endParaRPr lang="en-US" sz="2000" dirty="0">
              <a:solidFill>
                <a:schemeClr val="tx2"/>
              </a:solidFill>
              <a:highlight>
                <a:srgbClr val="FFFF00"/>
              </a:highlight>
              <a:ea typeface="+mn-lt"/>
              <a:cs typeface="+mn-lt"/>
            </a:endParaRPr>
          </a:p>
          <a:p>
            <a:pPr marL="0" indent="0">
              <a:buNone/>
            </a:pPr>
            <a:endParaRPr lang="en-US" sz="2000" dirty="0">
              <a:solidFill>
                <a:schemeClr val="tx2"/>
              </a:solidFill>
              <a:cs typeface="Arial"/>
            </a:endParaRPr>
          </a:p>
          <a:p>
            <a:pPr>
              <a:buFont typeface="Calibri"/>
              <a:buChar char="-"/>
            </a:pPr>
            <a:endParaRPr lang="en-US" sz="2000" dirty="0">
              <a:solidFill>
                <a:schemeClr val="tx2"/>
              </a:solidFill>
              <a:cs typeface="Arial"/>
            </a:endParaRPr>
          </a:p>
          <a:p>
            <a:pPr lvl="2">
              <a:buFont typeface="Arial"/>
              <a:buChar char="-"/>
            </a:pPr>
            <a:endParaRPr lang="en-US" sz="1600" dirty="0">
              <a:solidFill>
                <a:schemeClr val="tx2"/>
              </a:solidFill>
              <a:cs typeface="Arial"/>
            </a:endParaRPr>
          </a:p>
          <a:p>
            <a:pPr lvl="1">
              <a:buFontTx/>
              <a:buChar char="-"/>
            </a:pPr>
            <a:endParaRPr lang="en-US" sz="1800" dirty="0">
              <a:solidFill>
                <a:schemeClr val="tx2"/>
              </a:solidFill>
              <a:cs typeface="Arial"/>
            </a:endParaRPr>
          </a:p>
          <a:p>
            <a:pPr>
              <a:buFontTx/>
              <a:buChar char="-"/>
            </a:pPr>
            <a:endParaRPr lang="en-US" sz="2000" dirty="0">
              <a:solidFill>
                <a:schemeClr val="tx2"/>
              </a:solidFill>
              <a:cs typeface="Arial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A3104C5-27AB-FC7A-DCC7-0BC2361F6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cs typeface="Arial"/>
              </a:rPr>
              <a:t>FAQ – Offline ECRS in RTC+B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4348FD-1B34-8B1E-8513-2A2FB5BF3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1399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100C18-506B-3C1D-A154-9C0421A865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Exemption for RTC+B Resources not ready for  September 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D3D60F-CCF7-A595-38AD-F3895C56BC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1143000"/>
            <a:ext cx="8534400" cy="4853233"/>
          </a:xfrm>
        </p:spPr>
        <p:txBody>
          <a:bodyPr/>
          <a:lstStyle/>
          <a:p>
            <a:r>
              <a:rPr lang="en-US" sz="1600" dirty="0"/>
              <a:t>Some QSEs have indicated not all Resources can follow RTC+B dispatch signals</a:t>
            </a:r>
          </a:p>
          <a:p>
            <a:endParaRPr lang="en-US" sz="1600" dirty="0"/>
          </a:p>
          <a:p>
            <a:r>
              <a:rPr lang="en-US" sz="1600" dirty="0"/>
              <a:t>To mitigate risk to the test and to preserve full control of the grid for the system-wide test, ERCOT is allowing QSEs to submit an exception request if a subset of Resources cannot follow RTC+B SCED/LFC Dispatch (will be placed in ONTEST status during test)</a:t>
            </a:r>
          </a:p>
          <a:p>
            <a:endParaRPr lang="en-US" sz="1600" dirty="0"/>
          </a:p>
          <a:p>
            <a:r>
              <a:rPr lang="en-US" sz="1600" dirty="0"/>
              <a:t>To be excused from the test, QSEs will need to submit a test request for each Resource using the "QSE Test Request" form available at the ERCOT NDCRC application (</a:t>
            </a:r>
            <a:r>
              <a:rPr lang="en-US" sz="1600" dirty="0">
                <a:hlinkClick r:id="rId2"/>
              </a:rPr>
              <a:t>https://mis.ercot.com/ndcrc/TestRequestSummaryAction.do</a:t>
            </a:r>
            <a:r>
              <a:rPr lang="en-US" sz="1600" dirty="0"/>
              <a:t>). </a:t>
            </a:r>
          </a:p>
          <a:p>
            <a:pPr lvl="1"/>
            <a:r>
              <a:rPr lang="en-US" sz="1400" dirty="0"/>
              <a:t>Please ensure that the test requests are submitted within a 7-day window from the closed loop test date, preferably before 9/9/25. This will allow the ERCOT control room ample time to review and approve the requests.</a:t>
            </a:r>
          </a:p>
          <a:p>
            <a:pPr lvl="1"/>
            <a:r>
              <a:rPr lang="en-US" sz="1400" dirty="0"/>
              <a:t>These </a:t>
            </a:r>
            <a:r>
              <a:rPr lang="en-US" sz="1400" dirty="0" err="1"/>
              <a:t>Resourcces</a:t>
            </a:r>
            <a:r>
              <a:rPr lang="en-US" sz="1400" dirty="0"/>
              <a:t> will need to telemeter RST = ONTEST(8) in the current production system and RSTR = ONTEST(4) in the RTCB system. </a:t>
            </a:r>
          </a:p>
          <a:p>
            <a:pPr lvl="1"/>
            <a:r>
              <a:rPr lang="en-US" sz="1400" dirty="0"/>
              <a:t>This should be done between 9:00 AM and 2:00 PM on 9/11/25. Additionally, these Resources should refrain from offering any Ancillary Services in the DAM on 9/10/25 for this window and should not carry any Ancillary Services in the current production system throughout this period.</a:t>
            </a:r>
          </a:p>
          <a:p>
            <a:pPr lvl="1"/>
            <a:r>
              <a:rPr lang="en-US" sz="1400" dirty="0"/>
              <a:t>Addition questions can be directed to </a:t>
            </a:r>
            <a:r>
              <a:rPr lang="en-US" sz="1400" dirty="0">
                <a:hlinkClick r:id="rId3"/>
              </a:rPr>
              <a:t>RTCB@ercot.com</a:t>
            </a:r>
            <a:r>
              <a:rPr lang="en-US" sz="1400" dirty="0"/>
              <a:t> mailbox</a:t>
            </a:r>
          </a:p>
          <a:p>
            <a:endParaRPr lang="en-US" sz="1600" dirty="0"/>
          </a:p>
          <a:p>
            <a:pPr marL="0" indent="0">
              <a:buNone/>
            </a:pPr>
            <a:endParaRPr lang="en-US" sz="16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93CEA60-F24F-8360-9A38-D57C66B26E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79713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41C14-3B2A-C2E5-2D1C-586125EFE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AC397-8EFF-9A01-A29E-190FB0E211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Deeper Dive into Technical Details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323D66E-26A5-A6F5-A87E-B07CC20E5B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27248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34F27D1-78D0-29BA-FD29-55187B92D4C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3670C7-FE62-071E-3817-57047C91C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RTC+B – Parallel Operations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175531-28A1-1686-89C4-C31CBB35AA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3163" y="330555"/>
            <a:ext cx="8534400" cy="5417297"/>
          </a:xfrm>
        </p:spPr>
        <p:txBody>
          <a:bodyPr/>
          <a:lstStyle/>
          <a:p>
            <a:pPr marL="0" indent="0">
              <a:buNone/>
            </a:pPr>
            <a:endParaRPr lang="en-US" sz="1600" b="1" u="sng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Currently we are in </a:t>
            </a:r>
            <a:r>
              <a:rPr lang="en-US" sz="14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“Parallel Operations”</a:t>
            </a: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, will continue to be in this state until Go-Live.</a:t>
            </a:r>
          </a:p>
          <a:p>
            <a:pPr marL="0" indent="0">
              <a:buNone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Parallel Operations expectations: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should continue to send </a:t>
            </a:r>
            <a:r>
              <a:rPr lang="en-US" sz="12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Production Quality and Consistent Telemetry </a:t>
            </a:r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to ERCOT RTC+B ICCP system in parallel to current production.</a:t>
            </a:r>
          </a:p>
          <a:p>
            <a:pPr marL="457200" lvl="1" indent="0">
              <a:buNone/>
            </a:pPr>
            <a:endParaRPr lang="en-US" sz="12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control room operators should perform the dual entry of telemetry manual overrides etc. based on grid conditions.</a:t>
            </a:r>
          </a:p>
          <a:p>
            <a:pPr marL="457200" lvl="1" indent="0">
              <a:buNone/>
            </a:pPr>
            <a:endParaRPr lang="en-US" sz="12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should continue to make Production quality real-time Market submissions to ERCOT RTC+B market systems in parallel to current production.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2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2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High volume of Telemetry issues were fixed by 08/22/2025, remaining QSE Telemetry issues</a:t>
            </a:r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(identified by ERCOT and communicated to QSEs) should be fixed </a:t>
            </a:r>
            <a:r>
              <a:rPr lang="en-US" sz="12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no later than 09/08/2025</a:t>
            </a:r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endParaRPr lang="en-US" sz="1200" b="1" u="sng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200" b="1" u="sng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ERCOT will continue to validate RTC+B telemetry and Market Submissions and communicate issues to QSEs.</a:t>
            </a:r>
          </a:p>
          <a:p>
            <a:pPr marL="400050" lvl="1" indent="0">
              <a:buNone/>
            </a:pPr>
            <a:endParaRPr lang="en-US" sz="12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685800" lvl="1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ERCOT will continue to validate RTC+B EMS and SCED applications results based on RTC+B telemetry and market submissions and send UDSP, AS Awards etc. through ICCP and post SCED prices.</a:t>
            </a:r>
          </a:p>
          <a:p>
            <a:pPr marL="685800" lvl="1">
              <a:buFont typeface="Courier New" panose="02070309020205020404" pitchFamily="49" charset="0"/>
              <a:buChar char="o"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If these expectations are not met by QSEs, ERCOT EMS/SCED solution quality can not be validated consistently. This creates a risk for Closed Loop Testing on September 11th and overall program delivery on December 5th.</a:t>
            </a:r>
          </a:p>
          <a:p>
            <a:pPr marL="685800" lvl="1">
              <a:buFont typeface="Courier New" panose="02070309020205020404" pitchFamily="49" charset="0"/>
              <a:buChar char="o"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685800" lvl="1">
              <a:buFont typeface="Courier New" panose="02070309020205020404" pitchFamily="49" charset="0"/>
              <a:buChar char="o"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7AE8455-AA39-4B1A-977A-EC0709640B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76645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66916FF-94D1-3BFA-5290-181469C01CD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14EBAC-6B53-0C32-00E1-22255E47F5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1700" dirty="0"/>
              <a:t>RTC+B – Parallel Operations – Current State of ERCOT and QSE Systems Setup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01DE5E7-5793-A7B9-0979-EB1261A5DC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4BFE6F-7A86-3996-F3EB-568E968FEC9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4800" y="850790"/>
            <a:ext cx="8322365" cy="45879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9478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634010C-CAE1-9C80-D195-1191857FB7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71EBEF-4203-A1A7-E71C-6662831073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RTC+B – Parallel Operations – Telemetry Issues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1BC62-DE5E-AB0F-487A-8F50738262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0277" y="76455"/>
            <a:ext cx="8534400" cy="5280822"/>
          </a:xfrm>
        </p:spPr>
        <p:txBody>
          <a:bodyPr/>
          <a:lstStyle/>
          <a:p>
            <a:pPr marL="0" indent="0">
              <a:buNone/>
            </a:pPr>
            <a:endParaRPr lang="en-US" sz="1600" b="1" u="sng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400" dirty="0">
              <a:solidFill>
                <a:srgbClr val="5B677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ERCOT identified telemetry issues and met with QSEs that had lower telemetry pass% to discuss the issues.</a:t>
            </a:r>
          </a:p>
          <a:p>
            <a:pPr marL="0" indent="0">
              <a:buNone/>
            </a:pPr>
            <a:r>
              <a:rPr lang="en-US" sz="1600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Based on the discussions with QSEs, telemetry issues can be broadly categorized into two buckets.</a:t>
            </a:r>
          </a:p>
          <a:p>
            <a:pPr marL="0" indent="0">
              <a:buNone/>
            </a:pPr>
            <a:endParaRPr lang="en-US" sz="1400" dirty="0">
              <a:solidFill>
                <a:srgbClr val="5B677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Resource Status Telemetry issues due to not being able to convert correctly from Current Production to RTC+B</a:t>
            </a:r>
          </a:p>
          <a:p>
            <a:pPr marL="457200" lvl="1" indent="0">
              <a:buNone/>
            </a:pPr>
            <a:endParaRPr lang="en-US" sz="1400" dirty="0">
              <a:solidFill>
                <a:srgbClr val="5B677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Resource Status and AS Capabilities Telemetry issues</a:t>
            </a:r>
            <a:endParaRPr lang="en-US" sz="1200" dirty="0">
              <a:solidFill>
                <a:srgbClr val="5B677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Due to setup/mapping issue within </a:t>
            </a:r>
            <a:r>
              <a:rPr lang="en-US" sz="1200" b="1" u="sng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QSEs RTC+B COP Interface </a:t>
            </a:r>
            <a:r>
              <a:rPr lang="en-US" sz="1200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that gets the COP data from RTC+B market system and feed into EMS AGC/SCADA. </a:t>
            </a:r>
          </a:p>
          <a:p>
            <a:pPr marL="914400" lvl="2" indent="0">
              <a:buNone/>
            </a:pPr>
            <a:endParaRPr lang="en-US" sz="1200" dirty="0">
              <a:solidFill>
                <a:srgbClr val="5B6770"/>
              </a:solidFill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ESR specific telemetry issues directly from plants.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b="1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We are still seeing lot of batteries are not telemetry –</a:t>
            </a:r>
            <a:r>
              <a:rPr lang="en-US" sz="1200" b="1" dirty="0" err="1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ve</a:t>
            </a:r>
            <a:r>
              <a:rPr lang="en-US" sz="1200" b="1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MW when charging, it is severely impacting state estimator and LFC/SCED solution </a:t>
            </a:r>
          </a:p>
          <a:p>
            <a:pPr marL="0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ERCOT requests all QSEs to proactively look at the telemetry mismatches between RTC+B and current production and implement fixes in RTC+B </a:t>
            </a:r>
            <a:r>
              <a:rPr lang="en-US" sz="1600" b="1" u="sng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no later than</a:t>
            </a:r>
            <a:r>
              <a:rPr lang="en-US" sz="1600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600" b="1" u="sng" dirty="0">
                <a:solidFill>
                  <a:srgbClr val="5B677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09/08/2025.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ERCOT can share the list of telemetry issues upon QSE request through </a:t>
            </a:r>
            <a:r>
              <a:rPr lang="en-US" sz="1400" dirty="0">
                <a:solidFill>
                  <a:srgbClr val="5B6770"/>
                </a:solidFill>
                <a:ea typeface="Calibri" panose="020F0502020204030204" pitchFamily="34" charset="0"/>
                <a:cs typeface="Calibri" panose="020F0502020204030204" pitchFamily="34" charset="0"/>
                <a:hlinkClick r:id="rId2"/>
              </a:rPr>
              <a:t>RTCB@ercot.com</a:t>
            </a:r>
            <a:r>
              <a:rPr lang="en-US" sz="1400" dirty="0">
                <a:solidFill>
                  <a:srgbClr val="5B6770"/>
                </a:solidFill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  <a:p>
            <a:pPr indent="-285750"/>
            <a:endParaRPr lang="en-US" sz="1600" dirty="0">
              <a:solidFill>
                <a:srgbClr val="5B6770"/>
              </a:solidFill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7200" lvl="1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685800" lvl="1">
              <a:buFont typeface="Courier New" panose="02070309020205020404" pitchFamily="49" charset="0"/>
              <a:buChar char="o"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u="sng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457200" lvl="1" indent="0">
              <a:buNone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FCAE7BA-6FCA-7212-5602-DB66267F805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87136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4A348E-EA3F-10FB-B806-EDFA0C09CFD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F7F70-5630-14F1-3D6A-EF55E90570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Closed Loop LFC/SCED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44D14-A171-5CB8-CEB1-FDC7BC03BC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2370" y="612725"/>
            <a:ext cx="8534400" cy="5280822"/>
          </a:xfrm>
        </p:spPr>
        <p:txBody>
          <a:bodyPr/>
          <a:lstStyle/>
          <a:p>
            <a:pPr marL="0" indent="0">
              <a:buNone/>
            </a:pPr>
            <a:endParaRPr lang="en-US" sz="1600" b="1" u="sng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6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One of the key goal </a:t>
            </a: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of the Closed Loop Testing is to ensure that QSEs RTC+B ICCP/SCADA/EMS/Interfaces system changes are designed and setup correctly to respond to RTC+B UDSP signals.</a:t>
            </a:r>
          </a:p>
          <a:p>
            <a:pPr marL="0" indent="0">
              <a:buNone/>
            </a:pPr>
            <a:endParaRPr lang="en-US" sz="16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Although it is called </a:t>
            </a:r>
            <a:r>
              <a:rPr lang="en-US" sz="16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“Test”, It is a Live Production Closed Loop Test.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</a:t>
            </a:r>
            <a:r>
              <a:rPr lang="en-US" sz="14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must cutover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all their resources operating in current production to RTC+B and control the Grid for 2 hours following RTC+B UDSP signal. </a:t>
            </a: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This means ERCOT and QSEs RTC+B systems will be Live for 2 hours on 09/11/2025.</a:t>
            </a:r>
          </a:p>
          <a:p>
            <a:pPr>
              <a:buFont typeface="Symbol" panose="05050102010706020507" pitchFamily="18" charset="2"/>
              <a:buChar char="·"/>
            </a:pPr>
            <a:endParaRPr lang="en-US" sz="16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are expected to develop </a:t>
            </a:r>
            <a:r>
              <a:rPr lang="en-US" sz="16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their own internal Closed Loop Testing cutover/cutback plan and checklist </a:t>
            </a: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to ensure smooth transition of QSEs EMS systems/applications to RTC+B and back to current production. This cutover plan and checklist should be updated with any lessons learned from closed loop testing and is </a:t>
            </a:r>
            <a:r>
              <a:rPr lang="en-US" sz="16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expected to be used for Go-Live.</a:t>
            </a:r>
          </a:p>
          <a:p>
            <a:pPr marL="0" indent="0">
              <a:buNone/>
            </a:pPr>
            <a:endParaRPr lang="en-US" sz="1600" b="1" u="sng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6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A36DF9-F2AF-F48B-9DB5-E2B6051695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987016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3303DA4-6859-5BB4-1CA3-33EC985166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606610-4D4C-98ED-35DF-DEF3F77B0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1800" dirty="0"/>
              <a:t>Closed Loop LFC/SCED Testing – Current Production EMS/SCED State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ED6C4A6-25BA-C943-B1CA-4EC1446C92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-190143" y="485810"/>
            <a:ext cx="8534400" cy="5280822"/>
          </a:xfrm>
        </p:spPr>
        <p:txBody>
          <a:bodyPr/>
          <a:lstStyle/>
          <a:p>
            <a:pPr marL="457200" lvl="1" indent="0">
              <a:buNone/>
            </a:pPr>
            <a:endParaRPr lang="en-US" sz="12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During Closed Loop Testing, ERCOT Current Production EMS and SCED will continue to run normally without any down time </a:t>
            </a:r>
            <a:r>
              <a:rPr lang="en-US" sz="16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(except UDBP, Regulation Signals and other Non-RTC Outbound telemetry will NOT be sent out to QSEs)</a:t>
            </a: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. It ensures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smooth transition back to current production at the end of closed loop testing and </a:t>
            </a:r>
          </a:p>
          <a:p>
            <a:pPr lvl="2">
              <a:buFont typeface="Wingdings" panose="05000000000000000000" pitchFamily="2" charset="2"/>
              <a:buChar char="§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current production SCED can continue to create prices during closed loop testing.</a:t>
            </a:r>
          </a:p>
          <a:p>
            <a:pPr marL="457200" lvl="1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6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It is critical for Market participants to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continue to send production quality telemetry to current production ICCP/EMS (</a:t>
            </a: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e.g.  Current production resource status codes, Regulation participation factors, combo model telemetry for batteries etc.</a:t>
            </a: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) and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4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continue to submit real-time market submissions into current production Market System before and during closed loop testing without any down time.</a:t>
            </a:r>
          </a:p>
          <a:p>
            <a:pPr lvl="2">
              <a:buFont typeface="Courier New" panose="02070309020205020404" pitchFamily="49" charset="0"/>
              <a:buChar char="o"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914400" lvl="2" indent="0">
              <a:buNone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B5DBB6-57A4-2ADD-0808-83FE6412AD1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48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886B34-339C-0B07-8327-4696CBB31E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14A07E-EB71-FA12-FA5E-3D35593249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Preparing for the LFC Test </a:t>
            </a:r>
          </a:p>
          <a:p>
            <a:pPr lvl="1"/>
            <a:r>
              <a:rPr lang="en-US" dirty="0"/>
              <a:t>New FAQ</a:t>
            </a:r>
          </a:p>
          <a:p>
            <a:pPr lvl="1"/>
            <a:r>
              <a:rPr lang="en-US" dirty="0"/>
              <a:t>Exemption from Production Testing</a:t>
            </a:r>
          </a:p>
          <a:p>
            <a:r>
              <a:rPr lang="en-US" dirty="0"/>
              <a:t>Expectations for Parallel Operations</a:t>
            </a:r>
          </a:p>
          <a:p>
            <a:r>
              <a:rPr lang="en-US" dirty="0"/>
              <a:t>QSEs RTC+B System Configurations</a:t>
            </a:r>
          </a:p>
          <a:p>
            <a:r>
              <a:rPr lang="en-US" dirty="0"/>
              <a:t>Closed Loop LFC/SCED Testing - Cutover and Cutback plan review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D7546C-4F28-B7E1-3C54-5DB9B79826C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06094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A0648C-99E6-FED5-1A6B-98C113B2DCE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26A150-3911-6BDB-8AE2-03225CE6FD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QSEs RTC+B Systems configurations for Closed Loop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80DEA7-2A9D-C1F0-69D9-4089F9F337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" y="346232"/>
            <a:ext cx="8534400" cy="5280822"/>
          </a:xfrm>
        </p:spPr>
        <p:txBody>
          <a:bodyPr/>
          <a:lstStyle/>
          <a:p>
            <a:pPr marL="457200" lvl="1" indent="0">
              <a:buNone/>
            </a:pPr>
            <a:endParaRPr lang="en-US" sz="12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r>
              <a:rPr lang="en-US" sz="1800" b="1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Closed Loop Testing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EMS/AGC/SCADA Calc/Scripts </a:t>
            </a:r>
          </a:p>
          <a:p>
            <a:pPr lvl="2"/>
            <a:r>
              <a:rPr lang="en-US" sz="12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will utilize </a:t>
            </a:r>
            <a:r>
              <a:rPr lang="en-US" sz="12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System level switch </a:t>
            </a:r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of their </a:t>
            </a:r>
            <a:r>
              <a:rPr lang="en-US" sz="12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EMS/AGC/SCADA Calc/Scripts to </a:t>
            </a:r>
            <a:r>
              <a:rPr lang="en-US" sz="1200" b="1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switchover</a:t>
            </a:r>
            <a:r>
              <a:rPr lang="en-US" sz="12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their entire system to RTC+B mode. Switchover time </a:t>
            </a:r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must</a:t>
            </a:r>
            <a:r>
              <a:rPr lang="en-US" sz="1200" dirty="0">
                <a:solidFill>
                  <a:srgbClr val="5B6770"/>
                </a:solidFill>
                <a:effectLst/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 be within 30-60 seconds.</a:t>
            </a:r>
          </a:p>
          <a:p>
            <a:pPr marL="914400" lvl="2" indent="0">
              <a:buNone/>
            </a:pPr>
            <a:endParaRPr lang="en-US" sz="1200" dirty="0">
              <a:solidFill>
                <a:srgbClr val="5B6770"/>
              </a:solidFill>
              <a:effectLst/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2"/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At the end of  the closed loop testing, QSEs must switchback to current production mode by turning off the system level switch. Switchback time must be within 30-60 seconds.</a:t>
            </a:r>
          </a:p>
          <a:p>
            <a:pPr marL="914400" lvl="2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Market Submissions and Notifications </a:t>
            </a:r>
          </a:p>
          <a:p>
            <a:pPr lvl="2"/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are utilizing parallel RTC+B Market Systems Production system to submit real-time market submissions into ERCOT RTC+B Market Trial Production System in parallel to current production. </a:t>
            </a:r>
            <a:r>
              <a:rPr lang="en-US" sz="1200" b="1" dirty="0">
                <a:solidFill>
                  <a:srgbClr val="5B6770"/>
                </a:solidFill>
                <a:highlight>
                  <a:srgbClr val="00FF00"/>
                </a:highlight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No systems switchover is required.</a:t>
            </a:r>
          </a:p>
          <a:p>
            <a:pPr marL="914400" lvl="2" indent="0">
              <a:buNone/>
            </a:pPr>
            <a:endParaRPr lang="en-US" sz="12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2"/>
            <a:r>
              <a:rPr lang="en-US" sz="12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Some QSEs are using current production to support dual real-time market submissions into ERCOT RTC+B Market Trial Production System in parallel to Current Production starting from Open Loop Testing till Go Live. </a:t>
            </a:r>
            <a:r>
              <a:rPr lang="en-US" sz="1200" b="1" dirty="0">
                <a:solidFill>
                  <a:srgbClr val="5B6770"/>
                </a:solidFill>
                <a:highlight>
                  <a:srgbClr val="00FF00"/>
                </a:highlight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No systems switchover is required.</a:t>
            </a:r>
          </a:p>
          <a:p>
            <a:pPr lvl="2"/>
            <a:endParaRPr lang="en-US" sz="1200" b="1" dirty="0">
              <a:solidFill>
                <a:srgbClr val="5B6770"/>
              </a:solidFill>
              <a:highlight>
                <a:srgbClr val="00FF00"/>
              </a:highlight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For the Closed Loop Testing, QSEs are expected to perform dual real-time market submissions from 5:00PM (or from current production DRUC completion) of the day prior to the closed loop testing day (09/11/2025) until the completion of the test. 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US" sz="12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Dual real-time market submissions should be made for all hours of the closed loop testing day (09/11/2025)</a:t>
            </a:r>
          </a:p>
          <a:p>
            <a:pPr lvl="1">
              <a:buFont typeface="Courier New" panose="02070309020205020404" pitchFamily="49" charset="0"/>
              <a:buChar char="o"/>
            </a:pPr>
            <a:endParaRPr lang="en-US" sz="1400" b="1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Dual submissions of Outages is not required for Closed Loop Testing.</a:t>
            </a:r>
          </a:p>
          <a:p>
            <a:pPr marL="914400" lvl="2" indent="0">
              <a:buNone/>
            </a:pPr>
            <a:endParaRPr lang="en-US" sz="10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5EBDE23-83C6-CA74-20ED-8F8477B311D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92500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9968F9-E065-93DA-EB29-9BEA86583D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961F66-B055-95D5-B6D7-BBAFEF60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Closed Loop LFC/SCED Testing – EMS/ICCP Cutover Plan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4C426B-4374-B124-5CF5-0C47556A20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7E530BBA-80E5-99A0-94E9-B5A20B74FE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1371" y="786213"/>
            <a:ext cx="8861258" cy="49480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860883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F918285-88E2-EC5F-B944-BBDB3A1F84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04613F-A69E-8466-B246-E3885FAE8D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1800" dirty="0"/>
              <a:t>Closed Loop LFC/SCED Testing Cutover/Cutback - Communication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A9C019-C870-D1A8-C2DE-78061F210FA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D947878-2CE0-EF43-66A6-B8AE159441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471" y="830693"/>
            <a:ext cx="7904762" cy="51966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457677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E767AC-5724-E3D6-BFA4-A18550D170A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BAD189-1898-601E-3308-9522F24818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962818"/>
          </a:xfrm>
        </p:spPr>
        <p:txBody>
          <a:bodyPr/>
          <a:lstStyle/>
          <a:p>
            <a:r>
              <a:rPr lang="en-US" sz="2000" dirty="0"/>
              <a:t>Closed Loop LFC/SCED Testing – Cutover &amp; Cutback Plan Review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659D5A-78B0-A11B-B9A0-4BF33CEDF2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0A753B2-CD3B-CF55-296E-B699905920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Closed Loop LFC/SCED Testing detailed cutover/cutback plan spreadsheet is available on RTCBTF site under Technical RTC+B Details section.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sz="1600" dirty="0">
                <a:hlinkClick r:id="rId3"/>
              </a:rPr>
              <a:t>https://www.ercot.com/committees/tac/rtcbtf</a:t>
            </a:r>
            <a:endParaRPr lang="en-US" sz="1600" dirty="0"/>
          </a:p>
          <a:p>
            <a:pPr marL="0" indent="0">
              <a:buNone/>
            </a:pPr>
            <a:endParaRPr lang="en-US" dirty="0"/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QSEs with resources should follow this Cutover and Cutback plan along with their Internal Procedures during Closed Loop LFC/SCED Testing on 09/11/2025.</a:t>
            </a:r>
          </a:p>
          <a:p>
            <a:pPr lvl="1">
              <a:buFont typeface="Symbol" panose="05050102010706020507" pitchFamily="18" charset="2"/>
              <a:buChar char="·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It is important for QSEs to line up vendor support as required for closed loop testing to get support immediately on any potential critical issues during cutover/cutback.</a:t>
            </a:r>
          </a:p>
          <a:p>
            <a:pPr marL="0" indent="0">
              <a:buNone/>
            </a:pPr>
            <a:endParaRPr lang="en-US" dirty="0"/>
          </a:p>
          <a:p>
            <a:pPr>
              <a:buFont typeface="Symbol" panose="05050102010706020507" pitchFamily="18" charset="2"/>
              <a:buChar char="·"/>
            </a:pP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ERCOT Control room makes final </a:t>
            </a:r>
            <a:r>
              <a:rPr lang="en-US" sz="16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Go/No-Go decision </a:t>
            </a:r>
            <a:r>
              <a:rPr lang="en-US" sz="1600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few minutes before start of the Closed Loop Testing </a:t>
            </a:r>
            <a:r>
              <a:rPr lang="en-US" sz="1600" b="1" u="sng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based on Grid Conditions. </a:t>
            </a:r>
          </a:p>
          <a:p>
            <a:pPr marL="0" indent="0">
              <a:buNone/>
            </a:pPr>
            <a:endParaRPr lang="en-US" sz="1400" dirty="0">
              <a:solidFill>
                <a:srgbClr val="5B6770"/>
              </a:solidFill>
              <a:latin typeface="Arial" panose="020B0604020202020204" pitchFamily="34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lvl="1">
              <a:buFont typeface="Courier New" panose="02070309020205020404" pitchFamily="49" charset="0"/>
              <a:buChar char="o"/>
            </a:pPr>
            <a:r>
              <a:rPr lang="en-US" sz="1400" b="1" dirty="0">
                <a:solidFill>
                  <a:srgbClr val="5B6770"/>
                </a:solidFill>
                <a:latin typeface="Arial" panose="020B0604020202020204" pitchFamily="34" charset="0"/>
                <a:ea typeface="MS Mincho" panose="02020609040205080304" pitchFamily="49" charset="-128"/>
                <a:cs typeface="Times New Roman" panose="02020603050405020304" pitchFamily="18" charset="0"/>
              </a:rPr>
              <a:t>Start &amp; End Times of Closed Loop Testing is subjected to change based on Grid conditions.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8615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12595B6-2D8E-DBE5-E258-567E879BE4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7962765-4D11-9045-5504-52F568C94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E6279E-A23E-6D78-A165-C95CA5ABD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Deeper Dive Timeline/Details</a:t>
            </a:r>
          </a:p>
          <a:p>
            <a:pPr lvl="1"/>
            <a:r>
              <a:rPr lang="en-US" dirty="0"/>
              <a:t>Review posted spreadsheet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C6ADB5-53D4-4D03-B279-2648AB17FF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98620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5AE52E-C55F-29C3-5E2A-94FABCADE5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Wrap-Up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EC470FC-1281-ACEE-2D26-D0F743846F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Questions and Answers</a:t>
            </a:r>
          </a:p>
          <a:p>
            <a:endParaRPr lang="en-US" sz="2000" dirty="0"/>
          </a:p>
          <a:p>
            <a:r>
              <a:rPr lang="en-US" sz="2000" dirty="0"/>
              <a:t>Encourage more discussion on Monday </a:t>
            </a:r>
            <a:r>
              <a:rPr lang="en-US" sz="2000" dirty="0">
                <a:hlinkClick r:id="rId2"/>
              </a:rPr>
              <a:t>Trials Call </a:t>
            </a:r>
            <a:r>
              <a:rPr lang="en-US" sz="2000" dirty="0"/>
              <a:t>as needed </a:t>
            </a:r>
          </a:p>
          <a:p>
            <a:endParaRPr lang="en-US" sz="2000" dirty="0"/>
          </a:p>
          <a:p>
            <a:r>
              <a:rPr lang="en-US" sz="2000" dirty="0"/>
              <a:t>Can always email : </a:t>
            </a:r>
            <a:r>
              <a:rPr lang="en-US" sz="2000" dirty="0">
                <a:hlinkClick r:id="rId3"/>
              </a:rPr>
              <a:t>RTCB@ercot.com</a:t>
            </a:r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09D93E7-EB96-EDB1-5C8E-97630DF4588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531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656AF33-F71D-197A-1BE9-91F04A0A3C1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F11C1A-9583-2614-97BF-C09B911031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8" name="Content Placeholder 7" descr="Graphical user interface, text, application&#10;&#10;AI-generated content may be incorrect.">
            <a:extLst>
              <a:ext uri="{FF2B5EF4-FFF2-40B4-BE49-F238E27FC236}">
                <a16:creationId xmlns:a16="http://schemas.microsoft.com/office/drawing/2014/main" id="{D1747901-7D00-631B-D2A7-9798DF9B988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457200"/>
            <a:ext cx="7467600" cy="3517496"/>
          </a:xfrm>
          <a:ln>
            <a:solidFill>
              <a:schemeClr val="accent1"/>
            </a:solidFill>
          </a:ln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id="{108E3D3E-5670-4482-47A0-AE189C3339A0}"/>
              </a:ext>
            </a:extLst>
          </p:cNvPr>
          <p:cNvSpPr txBox="1"/>
          <p:nvPr/>
        </p:nvSpPr>
        <p:spPr>
          <a:xfrm>
            <a:off x="685800" y="4419600"/>
            <a:ext cx="7467600" cy="147732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err="1">
                <a:solidFill>
                  <a:schemeClr val="tx2"/>
                </a:solidFill>
              </a:rPr>
              <a:t>WebEx</a:t>
            </a:r>
            <a:r>
              <a:rPr lang="en-US">
                <a:solidFill>
                  <a:schemeClr val="tx2"/>
                </a:solidFill>
              </a:rPr>
              <a:t> Meeting reminders (same as other ERCOT forums):</a:t>
            </a:r>
          </a:p>
          <a:p>
            <a:pPr marL="285750" indent="-285750">
              <a:buFontTx/>
              <a:buChar char="-"/>
            </a:pPr>
            <a:r>
              <a:rPr lang="en-US">
                <a:solidFill>
                  <a:schemeClr val="tx2"/>
                </a:solidFill>
              </a:rPr>
              <a:t>Please keep line muted</a:t>
            </a:r>
          </a:p>
          <a:p>
            <a:pPr marL="285750" indent="-285750">
              <a:buFontTx/>
              <a:buChar char="-"/>
            </a:pPr>
            <a:r>
              <a:rPr lang="en-US">
                <a:solidFill>
                  <a:schemeClr val="tx2"/>
                </a:solidFill>
              </a:rPr>
              <a:t>If you have a question, </a:t>
            </a:r>
            <a:r>
              <a:rPr lang="en-US" i="1" u="sng">
                <a:solidFill>
                  <a:srgbClr val="C00000"/>
                </a:solidFill>
              </a:rPr>
              <a:t>please use the chat feature</a:t>
            </a:r>
            <a:r>
              <a:rPr lang="en-US">
                <a:solidFill>
                  <a:srgbClr val="C00000"/>
                </a:solidFill>
              </a:rPr>
              <a:t> </a:t>
            </a:r>
            <a:r>
              <a:rPr lang="en-US">
                <a:solidFill>
                  <a:schemeClr val="tx2"/>
                </a:solidFill>
              </a:rPr>
              <a:t>to either:</a:t>
            </a:r>
          </a:p>
          <a:p>
            <a:pPr marL="742950" lvl="1" indent="-285750">
              <a:buFontTx/>
              <a:buChar char="-"/>
            </a:pPr>
            <a:r>
              <a:rPr lang="en-US">
                <a:solidFill>
                  <a:schemeClr val="tx2"/>
                </a:solidFill>
              </a:rPr>
              <a:t>Type in your question, or </a:t>
            </a:r>
          </a:p>
          <a:p>
            <a:pPr marL="742950" lvl="1" indent="-285750">
              <a:buFontTx/>
              <a:buChar char="-"/>
            </a:pPr>
            <a:r>
              <a:rPr lang="en-US">
                <a:solidFill>
                  <a:schemeClr val="tx2"/>
                </a:solidFill>
              </a:rPr>
              <a:t>Type in “Question” and wait to be recognized to state question</a:t>
            </a:r>
          </a:p>
        </p:txBody>
      </p:sp>
    </p:spTree>
    <p:extLst>
      <p:ext uri="{BB962C8B-B14F-4D97-AF65-F5344CB8AC3E}">
        <p14:creationId xmlns:p14="http://schemas.microsoft.com/office/powerpoint/2010/main" val="21682109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5B394-B79B-3BDC-2383-D7E464AEA4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ERCOT confirmed Sept 11 Production Test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1A5141-EE31-FC27-7C84-F313B59AAB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6" name="Picture 5" descr="Graphical user interface, text, application, email&#10;&#10;AI-generated content may be incorrect.">
            <a:extLst>
              <a:ext uri="{FF2B5EF4-FFF2-40B4-BE49-F238E27FC236}">
                <a16:creationId xmlns:a16="http://schemas.microsoft.com/office/drawing/2014/main" id="{8851E0D9-AD9B-4305-291C-BE56CFEDDF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96853"/>
            <a:ext cx="9144000" cy="44642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15851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hart, table&#10;&#10;AI-generated content may be incorrect.">
            <a:extLst>
              <a:ext uri="{FF2B5EF4-FFF2-40B4-BE49-F238E27FC236}">
                <a16:creationId xmlns:a16="http://schemas.microsoft.com/office/drawing/2014/main" id="{2FABA2B2-96A3-EC9C-BEBE-C3C2B0EB731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5448" y="707825"/>
            <a:ext cx="6473103" cy="5616775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377D2C5-6A82-40E9-EA1A-7F657A028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Market Trials Calendar and Transition to September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05204A-4AC1-4782-5F76-809AC2D9CA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id="{A716DC61-44BB-F660-89C1-B454D2A9F2D6}"/>
              </a:ext>
            </a:extLst>
          </p:cNvPr>
          <p:cNvSpPr/>
          <p:nvPr/>
        </p:nvSpPr>
        <p:spPr>
          <a:xfrm>
            <a:off x="5786442" y="3558233"/>
            <a:ext cx="226142" cy="255639"/>
          </a:xfrm>
          <a:prstGeom prst="star5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230B3F0-89A7-7082-5A33-D5F7946C0EE0}"/>
              </a:ext>
            </a:extLst>
          </p:cNvPr>
          <p:cNvSpPr txBox="1"/>
          <p:nvPr/>
        </p:nvSpPr>
        <p:spPr>
          <a:xfrm>
            <a:off x="140930" y="2600120"/>
            <a:ext cx="143458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We are here….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B5297A6-00DF-7C59-1D63-6C31C93154A3}"/>
              </a:ext>
            </a:extLst>
          </p:cNvPr>
          <p:cNvCxnSpPr>
            <a:cxnSpLocks/>
            <a:endCxn id="7" idx="1"/>
          </p:cNvCxnSpPr>
          <p:nvPr/>
        </p:nvCxnSpPr>
        <p:spPr>
          <a:xfrm>
            <a:off x="1005840" y="2972197"/>
            <a:ext cx="4780602" cy="6836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721887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282FBDE-B759-01A5-8050-A05FCE88058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235745-9B57-85B3-7409-06EE5F605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91440" tIns="45720" rIns="91440" bIns="45720" anchor="t"/>
          <a:lstStyle/>
          <a:p>
            <a:r>
              <a:rPr lang="en-US" dirty="0">
                <a:cs typeface="Arial"/>
              </a:rPr>
              <a:t>Current Focus- Sep 11 Live LFC Production Test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6528A2-1605-47CB-D5AC-AE4F7DE1C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11604" y="899432"/>
            <a:ext cx="8534400" cy="5425168"/>
          </a:xfrm>
        </p:spPr>
        <p:txBody>
          <a:bodyPr lIns="91440" tIns="45720" rIns="91440" bIns="45720" anchor="t"/>
          <a:lstStyle/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  <a:cs typeface="Arial"/>
              </a:rPr>
              <a:t>Objective this week is to prepare for Closed Loop LFC Test next week</a:t>
            </a:r>
          </a:p>
          <a:p>
            <a:pPr lvl="1"/>
            <a:r>
              <a:rPr lang="en-US" sz="1600" dirty="0">
                <a:solidFill>
                  <a:schemeClr val="tx2"/>
                </a:solidFill>
                <a:cs typeface="Arial"/>
              </a:rPr>
              <a:t>ERCOT continues outreach on Telemetry</a:t>
            </a:r>
          </a:p>
          <a:p>
            <a:pPr lvl="1"/>
            <a:r>
              <a:rPr lang="en-US" sz="1600" dirty="0">
                <a:solidFill>
                  <a:schemeClr val="tx2"/>
                </a:solidFill>
                <a:cs typeface="Arial"/>
              </a:rPr>
              <a:t>ERCOT outreach on Market Submissions</a:t>
            </a:r>
          </a:p>
          <a:p>
            <a:pPr marL="0" indent="0">
              <a:buNone/>
            </a:pPr>
            <a:endParaRPr lang="en-US" sz="2000" dirty="0">
              <a:solidFill>
                <a:schemeClr val="tx2"/>
              </a:solidFill>
              <a:cs typeface="Arial"/>
            </a:endParaRPr>
          </a:p>
          <a:p>
            <a:pPr marL="0" indent="0">
              <a:buNone/>
            </a:pPr>
            <a:r>
              <a:rPr lang="en-US" sz="2000" dirty="0">
                <a:solidFill>
                  <a:schemeClr val="tx2"/>
                </a:solidFill>
                <a:cs typeface="Arial"/>
              </a:rPr>
              <a:t>What is expected?</a:t>
            </a:r>
          </a:p>
          <a:p>
            <a:pPr lvl="1"/>
            <a:r>
              <a:rPr lang="en-US" sz="1800" dirty="0">
                <a:solidFill>
                  <a:srgbClr val="C00000"/>
                </a:solidFill>
                <a:cs typeface="Arial"/>
              </a:rPr>
              <a:t>Support increase: </a:t>
            </a:r>
          </a:p>
          <a:p>
            <a:pPr lvl="2"/>
            <a:r>
              <a:rPr lang="en-US" sz="1600" dirty="0">
                <a:solidFill>
                  <a:srgbClr val="C00000"/>
                </a:solidFill>
                <a:cs typeface="Arial"/>
              </a:rPr>
              <a:t>QSEs being required for submission for </a:t>
            </a:r>
            <a:r>
              <a:rPr lang="en-US" sz="1600" u="sng" dirty="0">
                <a:solidFill>
                  <a:srgbClr val="C00000"/>
                </a:solidFill>
                <a:cs typeface="Arial"/>
              </a:rPr>
              <a:t>all hours</a:t>
            </a:r>
            <a:r>
              <a:rPr lang="en-US" sz="1600" dirty="0">
                <a:solidFill>
                  <a:srgbClr val="C00000"/>
                </a:solidFill>
                <a:cs typeface="Arial"/>
              </a:rPr>
              <a:t> of highlighted Operating Days for September 3-5, 8-11</a:t>
            </a:r>
          </a:p>
          <a:p>
            <a:pPr lvl="1"/>
            <a:r>
              <a:rPr lang="en-US" sz="1800" dirty="0">
                <a:solidFill>
                  <a:srgbClr val="C00000"/>
                </a:solidFill>
                <a:cs typeface="Arial"/>
              </a:rPr>
              <a:t>Scripted offer requirement: Adhere to offers per </a:t>
            </a:r>
            <a:r>
              <a:rPr lang="en-US" sz="1800" dirty="0">
                <a:solidFill>
                  <a:srgbClr val="C00000"/>
                </a:solidFill>
                <a:cs typeface="Arial"/>
                <a:hlinkClick r:id="rId2"/>
              </a:rPr>
              <a:t>LFC Handbook 5 </a:t>
            </a:r>
            <a:endParaRPr lang="en-US" sz="1800" dirty="0">
              <a:solidFill>
                <a:srgbClr val="C00000"/>
              </a:solidFill>
              <a:cs typeface="Arial"/>
            </a:endParaRPr>
          </a:p>
          <a:p>
            <a:pPr lvl="2"/>
            <a:r>
              <a:rPr lang="en-US" sz="1600" dirty="0">
                <a:solidFill>
                  <a:srgbClr val="C00000"/>
                </a:solidFill>
                <a:highlight>
                  <a:srgbClr val="FFFF00"/>
                </a:highlight>
                <a:cs typeface="Arial"/>
              </a:rPr>
              <a:t>Energy offers match production </a:t>
            </a:r>
          </a:p>
          <a:p>
            <a:pPr lvl="2"/>
            <a:r>
              <a:rPr lang="en-US" sz="1600" dirty="0">
                <a:solidFill>
                  <a:srgbClr val="C00000"/>
                </a:solidFill>
                <a:highlight>
                  <a:srgbClr val="FFFF00"/>
                </a:highlight>
                <a:cs typeface="Arial"/>
              </a:rPr>
              <a:t>AS Offers should be offered at $0 if responsible in current production, remaining AS offer at $2,000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DE0DF6-CB76-135A-F6B9-DFADA3B9221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4779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C5B97B-223B-0365-F061-94133FD204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LFC Handbook Reminders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DA3F69-144D-2E0E-E4FB-0B4C60B8253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0C09E2F-8668-9B70-5D98-97EBC27A5D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943" y="1818064"/>
            <a:ext cx="8474114" cy="1866183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243D1703-4E67-3D31-D7D0-686B6102C76D}"/>
              </a:ext>
            </a:extLst>
          </p:cNvPr>
          <p:cNvSpPr txBox="1"/>
          <p:nvPr/>
        </p:nvSpPr>
        <p:spPr>
          <a:xfrm>
            <a:off x="265176" y="1051560"/>
            <a:ext cx="54589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Excerpt from </a:t>
            </a:r>
            <a:r>
              <a:rPr lang="en-US" dirty="0">
                <a:hlinkClick r:id="rId3"/>
              </a:rPr>
              <a:t>Handbook #5 LFC Closed Loop Test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99574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616AA68-FF4F-2838-EC20-39DB1697373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FC7D5D-A702-050A-4EA1-F4A14DA501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LFC Handbook Reminders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5D87DF-92B2-8672-CE0C-EFDAE5E36F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A249524-107F-E059-8861-11D8A510FC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0290" y="706132"/>
            <a:ext cx="6502578" cy="5439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2298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7DB95F-7005-34F3-DB5A-B1A800A28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LFC Handbook Reminders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547077-FA41-6943-079A-02343C320E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6" name="Picture 5" descr="Text&#10;&#10;AI-generated content may be incorrect.">
            <a:extLst>
              <a:ext uri="{FF2B5EF4-FFF2-40B4-BE49-F238E27FC236}">
                <a16:creationId xmlns:a16="http://schemas.microsoft.com/office/drawing/2014/main" id="{1170216B-B43B-EC0F-53DF-35BBD9E2F5D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3695" y="1094385"/>
            <a:ext cx="7566113" cy="33202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1245417"/>
      </p:ext>
    </p:extLst>
  </p:cSld>
  <p:clrMapOvr>
    <a:masterClrMapping/>
  </p:clrMapOvr>
</p:sld>
</file>

<file path=ppt/theme/theme1.xml><?xml version="1.0" encoding="utf-8"?>
<a:theme xmlns:a="http://schemas.openxmlformats.org/drawingml/2006/main" name="Cover Slide">
  <a:themeElements>
    <a:clrScheme name="Custom 1">
      <a:dk1>
        <a:srgbClr val="2D3338"/>
      </a:dk1>
      <a:lt1>
        <a:srgbClr val="FFFFFF"/>
      </a:lt1>
      <a:dk2>
        <a:srgbClr val="2D3338"/>
      </a:dk2>
      <a:lt2>
        <a:srgbClr val="E6EBF0"/>
      </a:lt2>
      <a:accent1>
        <a:srgbClr val="00AEC7"/>
      </a:accent1>
      <a:accent2>
        <a:srgbClr val="7C858C"/>
      </a:accent2>
      <a:accent3>
        <a:srgbClr val="2BA565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cf8c9251-373f-4ee3-86cf-d97122226a81" xsi:nil="true"/>
    <lcf76f155ced4ddcb4097134ff3c332f xmlns="5f527160-b6a2-448e-b210-55bbe2178a90">
      <Terms xmlns="http://schemas.microsoft.com/office/infopath/2007/PartnerControls"/>
    </lcf76f155ced4ddcb4097134ff3c332f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AF51A5998F0944EA03AB587B5B58FD3" ma:contentTypeVersion="14" ma:contentTypeDescription="Create a new document." ma:contentTypeScope="" ma:versionID="5de53c7dd9d5e3dd48e81f15fe9d6d64">
  <xsd:schema xmlns:xsd="http://www.w3.org/2001/XMLSchema" xmlns:xs="http://www.w3.org/2001/XMLSchema" xmlns:p="http://schemas.microsoft.com/office/2006/metadata/properties" xmlns:ns2="5f527160-b6a2-448e-b210-55bbe2178a90" xmlns:ns3="cf8c9251-373f-4ee3-86cf-d97122226a81" targetNamespace="http://schemas.microsoft.com/office/2006/metadata/properties" ma:root="true" ma:fieldsID="b9ed68adcc3693f95084af8a9f0e3281" ns2:_="" ns3:_="">
    <xsd:import namespace="5f527160-b6a2-448e-b210-55bbe2178a90"/>
    <xsd:import namespace="cf8c9251-373f-4ee3-86cf-d97122226a8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f527160-b6a2-448e-b210-55bbe2178a9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2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1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8c9251-373f-4ee3-86cf-d97122226a81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87bce286-be28-47de-b9f7-94a506e34291}" ma:internalName="TaxCatchAll" ma:showField="CatchAllData" ma:web="cf8c9251-373f-4ee3-86cf-d97122226a8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5f527160-b6a2-448e-b210-55bbe2178a90"/>
    <ds:schemaRef ds:uri="8d5ee879-813f-4fb9-b7c2-a59846c21aeb"/>
    <ds:schemaRef ds:uri="c34af464-7aa1-4edd-9be4-83dffc1cb926"/>
    <ds:schemaRef ds:uri="cf8c9251-373f-4ee3-86cf-d97122226a81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5B39F2F4-47B2-4966-9217-61E5C243B270}">
  <ds:schemaRefs>
    <ds:schemaRef ds:uri="5f527160-b6a2-448e-b210-55bbe2178a90"/>
    <ds:schemaRef ds:uri="cf8c9251-373f-4ee3-86cf-d97122226a81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7691</TotalTime>
  <Words>1998</Words>
  <Application>Microsoft Office PowerPoint</Application>
  <PresentationFormat>On-screen Show (4:3)</PresentationFormat>
  <Paragraphs>215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2" baseType="lpstr">
      <vt:lpstr>Arial</vt:lpstr>
      <vt:lpstr>Calibri</vt:lpstr>
      <vt:lpstr>Courier New</vt:lpstr>
      <vt:lpstr>Symbol</vt:lpstr>
      <vt:lpstr>Wingdings</vt:lpstr>
      <vt:lpstr>Cover Slide</vt:lpstr>
      <vt:lpstr>Horizontal Theme</vt:lpstr>
      <vt:lpstr>PowerPoint Presentation</vt:lpstr>
      <vt:lpstr>Agenda</vt:lpstr>
      <vt:lpstr>PowerPoint Presentation</vt:lpstr>
      <vt:lpstr>ERCOT confirmed Sept 11 Production Test</vt:lpstr>
      <vt:lpstr>Market Trials Calendar and Transition to September</vt:lpstr>
      <vt:lpstr>Current Focus- Sep 11 Live LFC Production Test</vt:lpstr>
      <vt:lpstr>LFC Handbook Reminders</vt:lpstr>
      <vt:lpstr>LFC Handbook Reminders</vt:lpstr>
      <vt:lpstr>LFC Handbook Reminders</vt:lpstr>
      <vt:lpstr>New FAQ</vt:lpstr>
      <vt:lpstr>FAQ – Offline ECRS in RTC+B</vt:lpstr>
      <vt:lpstr>FAQ – Offline ECRS in RTC+B</vt:lpstr>
      <vt:lpstr>Exemption for RTC+B Resources not ready for  September 11</vt:lpstr>
      <vt:lpstr>PowerPoint Presentation</vt:lpstr>
      <vt:lpstr>RTC+B – Parallel Operations</vt:lpstr>
      <vt:lpstr>RTC+B – Parallel Operations – Current State of ERCOT and QSE Systems Setup</vt:lpstr>
      <vt:lpstr>RTC+B – Parallel Operations – Telemetry Issues</vt:lpstr>
      <vt:lpstr>Closed Loop LFC/SCED Testing</vt:lpstr>
      <vt:lpstr>Closed Loop LFC/SCED Testing – Current Production EMS/SCED State</vt:lpstr>
      <vt:lpstr>QSEs RTC+B Systems configurations for Closed Loop Testing</vt:lpstr>
      <vt:lpstr>Closed Loop LFC/SCED Testing – EMS/ICCP Cutover Plan</vt:lpstr>
      <vt:lpstr>Closed Loop LFC/SCED Testing Cutover/Cutback - Communication</vt:lpstr>
      <vt:lpstr>Closed Loop LFC/SCED Testing – Cutover &amp; Cutback Plan Review</vt:lpstr>
      <vt:lpstr>PowerPoint Presentation</vt:lpstr>
      <vt:lpstr>Wrap-Up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Badri, Sreenivas</cp:lastModifiedBy>
  <cp:revision>37</cp:revision>
  <cp:lastPrinted>2017-10-10T21:31:05Z</cp:lastPrinted>
  <dcterms:created xsi:type="dcterms:W3CDTF">2016-01-21T15:20:31Z</dcterms:created>
  <dcterms:modified xsi:type="dcterms:W3CDTF">2025-09-08T14:24:34Z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084cbda-52b8-46fb-a7b7-cb5bd465ed85_Enabled">
    <vt:lpwstr>true</vt:lpwstr>
  </property>
  <property fmtid="{D5CDD505-2E9C-101B-9397-08002B2CF9AE}" pid="3" name="MSIP_Label_7084cbda-52b8-46fb-a7b7-cb5bd465ed85_ActionId">
    <vt:lpwstr>c62e7908-7660-43a6-b1c8-5c5c95dc1f11</vt:lpwstr>
  </property>
  <property fmtid="{D5CDD505-2E9C-101B-9397-08002B2CF9AE}" pid="4" name="MSIP_Label_7084cbda-52b8-46fb-a7b7-cb5bd465ed85_SetDate">
    <vt:lpwstr>2023-05-09T20:19:39Z</vt:lpwstr>
  </property>
  <property fmtid="{D5CDD505-2E9C-101B-9397-08002B2CF9AE}" pid="5" name="MSIP_Label_7084cbda-52b8-46fb-a7b7-cb5bd465ed85_Name">
    <vt:lpwstr>Internal</vt:lpwstr>
  </property>
  <property fmtid="{D5CDD505-2E9C-101B-9397-08002B2CF9AE}" pid="6" name="MSIP_Label_7084cbda-52b8-46fb-a7b7-cb5bd465ed85_ContentBits">
    <vt:lpwstr>0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Method">
    <vt:lpwstr>Standard</vt:lpwstr>
  </property>
  <property fmtid="{D5CDD505-2E9C-101B-9397-08002B2CF9AE}" pid="9" name="ContentTypeId">
    <vt:lpwstr>0x0101009AF51A5998F0944EA03AB587B5B58FD3</vt:lpwstr>
  </property>
  <property fmtid="{D5CDD505-2E9C-101B-9397-08002B2CF9AE}" pid="10" name="MediaServiceImageTags">
    <vt:lpwstr/>
  </property>
</Properties>
</file>