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14"/>
  </p:notesMasterIdLst>
  <p:sldIdLst>
    <p:sldId id="256" r:id="rId4"/>
    <p:sldId id="264" r:id="rId5"/>
    <p:sldId id="259" r:id="rId6"/>
    <p:sldId id="260" r:id="rId7"/>
    <p:sldId id="265" r:id="rId8"/>
    <p:sldId id="262" r:id="rId9"/>
    <p:sldId id="261" r:id="rId10"/>
    <p:sldId id="266" r:id="rId11"/>
    <p:sldId id="267"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87267" autoAdjust="0"/>
  </p:normalViewPr>
  <p:slideViewPr>
    <p:cSldViewPr snapToGrid="0">
      <p:cViewPr varScale="1">
        <p:scale>
          <a:sx n="69" d="100"/>
          <a:sy n="69" d="100"/>
        </p:scale>
        <p:origin x="157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95559C-BCDA-4A1A-BE5B-8C4875F1EF1B}" type="datetimeFigureOut">
              <a:rPr lang="en-US" smtClean="0"/>
              <a:t>9/8/2025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FF2BF2-B7F3-466E-B634-9595EB53257C}" type="slidenum">
              <a:rPr lang="en-US" smtClean="0"/>
              <a:t>‹#›</a:t>
            </a:fld>
            <a:endParaRPr lang="en-US" dirty="0"/>
          </a:p>
        </p:txBody>
      </p:sp>
    </p:spTree>
    <p:extLst>
      <p:ext uri="{BB962C8B-B14F-4D97-AF65-F5344CB8AC3E}">
        <p14:creationId xmlns:p14="http://schemas.microsoft.com/office/powerpoint/2010/main" val="2724387071"/>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FF2BF2-B7F3-466E-B634-9595EB53257C}" type="slidenum">
              <a:rPr lang="en-US" smtClean="0"/>
              <a:t>1</a:t>
            </a:fld>
            <a:endParaRPr lang="en-US" dirty="0"/>
          </a:p>
        </p:txBody>
      </p:sp>
    </p:spTree>
    <p:extLst>
      <p:ext uri="{BB962C8B-B14F-4D97-AF65-F5344CB8AC3E}">
        <p14:creationId xmlns:p14="http://schemas.microsoft.com/office/powerpoint/2010/main" val="27896624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1AFF2BF2-B7F3-466E-B634-9595EB53257C}" type="slidenum">
              <a:rPr lang="en-US" smtClean="0"/>
              <a:t>10</a:t>
            </a:fld>
            <a:endParaRPr lang="en-US" dirty="0"/>
          </a:p>
        </p:txBody>
      </p:sp>
    </p:spTree>
    <p:extLst>
      <p:ext uri="{BB962C8B-B14F-4D97-AF65-F5344CB8AC3E}">
        <p14:creationId xmlns:p14="http://schemas.microsoft.com/office/powerpoint/2010/main" val="1598780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1AFF2BF2-B7F3-466E-B634-9595EB53257C}" type="slidenum">
              <a:rPr lang="en-US" smtClean="0"/>
              <a:t>2</a:t>
            </a:fld>
            <a:endParaRPr lang="en-US" dirty="0"/>
          </a:p>
        </p:txBody>
      </p:sp>
    </p:spTree>
    <p:extLst>
      <p:ext uri="{BB962C8B-B14F-4D97-AF65-F5344CB8AC3E}">
        <p14:creationId xmlns:p14="http://schemas.microsoft.com/office/powerpoint/2010/main" val="881451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FF2BF2-B7F3-466E-B634-9595EB53257C}" type="slidenum">
              <a:rPr lang="en-US" smtClean="0"/>
              <a:t>3</a:t>
            </a:fld>
            <a:endParaRPr lang="en-US" dirty="0"/>
          </a:p>
        </p:txBody>
      </p:sp>
    </p:spTree>
    <p:extLst>
      <p:ext uri="{BB962C8B-B14F-4D97-AF65-F5344CB8AC3E}">
        <p14:creationId xmlns:p14="http://schemas.microsoft.com/office/powerpoint/2010/main" val="3551058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FF2BF2-B7F3-466E-B634-9595EB53257C}" type="slidenum">
              <a:rPr lang="en-US" smtClean="0"/>
              <a:t>4</a:t>
            </a:fld>
            <a:endParaRPr lang="en-US" dirty="0"/>
          </a:p>
        </p:txBody>
      </p:sp>
    </p:spTree>
    <p:extLst>
      <p:ext uri="{BB962C8B-B14F-4D97-AF65-F5344CB8AC3E}">
        <p14:creationId xmlns:p14="http://schemas.microsoft.com/office/powerpoint/2010/main" val="705898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1AFF2BF2-B7F3-466E-B634-9595EB53257C}" type="slidenum">
              <a:rPr lang="en-US" smtClean="0"/>
              <a:t>5</a:t>
            </a:fld>
            <a:endParaRPr lang="en-US" dirty="0"/>
          </a:p>
        </p:txBody>
      </p:sp>
    </p:spTree>
    <p:extLst>
      <p:ext uri="{BB962C8B-B14F-4D97-AF65-F5344CB8AC3E}">
        <p14:creationId xmlns:p14="http://schemas.microsoft.com/office/powerpoint/2010/main" val="671985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FF2BF2-B7F3-466E-B634-9595EB53257C}" type="slidenum">
              <a:rPr lang="en-US" smtClean="0"/>
              <a:t>6</a:t>
            </a:fld>
            <a:endParaRPr lang="en-US" dirty="0"/>
          </a:p>
        </p:txBody>
      </p:sp>
    </p:spTree>
    <p:extLst>
      <p:ext uri="{BB962C8B-B14F-4D97-AF65-F5344CB8AC3E}">
        <p14:creationId xmlns:p14="http://schemas.microsoft.com/office/powerpoint/2010/main" val="27268729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FF2BF2-B7F3-466E-B634-9595EB53257C}" type="slidenum">
              <a:rPr lang="en-US" smtClean="0"/>
              <a:t>7</a:t>
            </a:fld>
            <a:endParaRPr lang="en-US" dirty="0"/>
          </a:p>
        </p:txBody>
      </p:sp>
    </p:spTree>
    <p:extLst>
      <p:ext uri="{BB962C8B-B14F-4D97-AF65-F5344CB8AC3E}">
        <p14:creationId xmlns:p14="http://schemas.microsoft.com/office/powerpoint/2010/main" val="1159438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FF2BF2-B7F3-466E-B634-9595EB53257C}" type="slidenum">
              <a:rPr lang="en-US" smtClean="0"/>
              <a:t>8</a:t>
            </a:fld>
            <a:endParaRPr lang="en-US" dirty="0"/>
          </a:p>
        </p:txBody>
      </p:sp>
    </p:spTree>
    <p:extLst>
      <p:ext uri="{BB962C8B-B14F-4D97-AF65-F5344CB8AC3E}">
        <p14:creationId xmlns:p14="http://schemas.microsoft.com/office/powerpoint/2010/main" val="3984700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FF2BF2-B7F3-466E-B634-9595EB53257C}" type="slidenum">
              <a:rPr lang="en-US" smtClean="0"/>
              <a:t>9</a:t>
            </a:fld>
            <a:endParaRPr lang="en-US" dirty="0"/>
          </a:p>
        </p:txBody>
      </p:sp>
    </p:spTree>
    <p:extLst>
      <p:ext uri="{BB962C8B-B14F-4D97-AF65-F5344CB8AC3E}">
        <p14:creationId xmlns:p14="http://schemas.microsoft.com/office/powerpoint/2010/main" val="1809947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B1FC9-FFD7-6E34-4A85-7863D51A35F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B3648BA-DD66-217F-F897-5B0767759E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2EF44A4-A01F-E036-B2E7-C805E87D5399}"/>
              </a:ext>
            </a:extLst>
          </p:cNvPr>
          <p:cNvSpPr>
            <a:spLocks noGrp="1"/>
          </p:cNvSpPr>
          <p:nvPr>
            <p:ph type="dt" sz="half" idx="10"/>
          </p:nvPr>
        </p:nvSpPr>
        <p:spPr/>
        <p:txBody>
          <a:bodyPr/>
          <a:lstStyle/>
          <a:p>
            <a:fld id="{ED16E5E2-5900-486E-BE25-48B61F262A9B}" type="datetimeFigureOut">
              <a:rPr lang="en-US" smtClean="0"/>
              <a:t>9/8/2025</a:t>
            </a:fld>
            <a:endParaRPr lang="en-US" dirty="0"/>
          </a:p>
        </p:txBody>
      </p:sp>
      <p:sp>
        <p:nvSpPr>
          <p:cNvPr id="5" name="Footer Placeholder 4">
            <a:extLst>
              <a:ext uri="{FF2B5EF4-FFF2-40B4-BE49-F238E27FC236}">
                <a16:creationId xmlns:a16="http://schemas.microsoft.com/office/drawing/2014/main" id="{03FE3EF2-5779-548B-F28F-B7BD189D42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2F354E5-6F2D-259F-2CB0-CAC924DC3250}"/>
              </a:ext>
            </a:extLst>
          </p:cNvPr>
          <p:cNvSpPr>
            <a:spLocks noGrp="1"/>
          </p:cNvSpPr>
          <p:nvPr>
            <p:ph type="sldNum" sz="quarter" idx="12"/>
          </p:nvPr>
        </p:nvSpPr>
        <p:spPr/>
        <p:txBody>
          <a:bodyPr/>
          <a:lstStyle/>
          <a:p>
            <a:fld id="{37A87BFC-E8D0-44BE-8A18-13B3AB4890F5}" type="slidenum">
              <a:rPr lang="en-US" smtClean="0"/>
              <a:t>‹#›</a:t>
            </a:fld>
            <a:endParaRPr lang="en-US" dirty="0"/>
          </a:p>
        </p:txBody>
      </p:sp>
    </p:spTree>
    <p:extLst>
      <p:ext uri="{BB962C8B-B14F-4D97-AF65-F5344CB8AC3E}">
        <p14:creationId xmlns:p14="http://schemas.microsoft.com/office/powerpoint/2010/main" val="1653883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08F1F-6CA2-3E38-C505-A058C6A93AC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044FD4-29B1-9E39-C6A3-96871FD2AC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3896FD-83C9-E6F7-FB4C-C2DE944BE762}"/>
              </a:ext>
            </a:extLst>
          </p:cNvPr>
          <p:cNvSpPr>
            <a:spLocks noGrp="1"/>
          </p:cNvSpPr>
          <p:nvPr>
            <p:ph type="dt" sz="half" idx="10"/>
          </p:nvPr>
        </p:nvSpPr>
        <p:spPr/>
        <p:txBody>
          <a:bodyPr/>
          <a:lstStyle/>
          <a:p>
            <a:fld id="{ED16E5E2-5900-486E-BE25-48B61F262A9B}" type="datetimeFigureOut">
              <a:rPr lang="en-US" smtClean="0"/>
              <a:t>9/8/2025</a:t>
            </a:fld>
            <a:endParaRPr lang="en-US" dirty="0"/>
          </a:p>
        </p:txBody>
      </p:sp>
      <p:sp>
        <p:nvSpPr>
          <p:cNvPr id="5" name="Footer Placeholder 4">
            <a:extLst>
              <a:ext uri="{FF2B5EF4-FFF2-40B4-BE49-F238E27FC236}">
                <a16:creationId xmlns:a16="http://schemas.microsoft.com/office/drawing/2014/main" id="{14440B68-9E59-1F9B-3D6D-1F91AFF4B17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774DE7D-1F30-32CD-A4D4-4B5A4D8713BF}"/>
              </a:ext>
            </a:extLst>
          </p:cNvPr>
          <p:cNvSpPr>
            <a:spLocks noGrp="1"/>
          </p:cNvSpPr>
          <p:nvPr>
            <p:ph type="sldNum" sz="quarter" idx="12"/>
          </p:nvPr>
        </p:nvSpPr>
        <p:spPr/>
        <p:txBody>
          <a:bodyPr/>
          <a:lstStyle/>
          <a:p>
            <a:fld id="{37A87BFC-E8D0-44BE-8A18-13B3AB4890F5}" type="slidenum">
              <a:rPr lang="en-US" smtClean="0"/>
              <a:t>‹#›</a:t>
            </a:fld>
            <a:endParaRPr lang="en-US" dirty="0"/>
          </a:p>
        </p:txBody>
      </p:sp>
    </p:spTree>
    <p:extLst>
      <p:ext uri="{BB962C8B-B14F-4D97-AF65-F5344CB8AC3E}">
        <p14:creationId xmlns:p14="http://schemas.microsoft.com/office/powerpoint/2010/main" val="736919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713503-5E2B-C79C-5A6F-014CFFE8C51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F0B7598-5405-F4B7-7C00-970D57EBA3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A10D7E-C235-7147-EE04-5E5F591D9B92}"/>
              </a:ext>
            </a:extLst>
          </p:cNvPr>
          <p:cNvSpPr>
            <a:spLocks noGrp="1"/>
          </p:cNvSpPr>
          <p:nvPr>
            <p:ph type="dt" sz="half" idx="10"/>
          </p:nvPr>
        </p:nvSpPr>
        <p:spPr/>
        <p:txBody>
          <a:bodyPr/>
          <a:lstStyle/>
          <a:p>
            <a:fld id="{ED16E5E2-5900-486E-BE25-48B61F262A9B}" type="datetimeFigureOut">
              <a:rPr lang="en-US" smtClean="0"/>
              <a:t>9/8/2025</a:t>
            </a:fld>
            <a:endParaRPr lang="en-US" dirty="0"/>
          </a:p>
        </p:txBody>
      </p:sp>
      <p:sp>
        <p:nvSpPr>
          <p:cNvPr id="5" name="Footer Placeholder 4">
            <a:extLst>
              <a:ext uri="{FF2B5EF4-FFF2-40B4-BE49-F238E27FC236}">
                <a16:creationId xmlns:a16="http://schemas.microsoft.com/office/drawing/2014/main" id="{932DBD3E-1FEF-00FF-2BE3-026F57E719A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30F0A61-8279-1D33-88A1-960939072493}"/>
              </a:ext>
            </a:extLst>
          </p:cNvPr>
          <p:cNvSpPr>
            <a:spLocks noGrp="1"/>
          </p:cNvSpPr>
          <p:nvPr>
            <p:ph type="sldNum" sz="quarter" idx="12"/>
          </p:nvPr>
        </p:nvSpPr>
        <p:spPr/>
        <p:txBody>
          <a:bodyPr/>
          <a:lstStyle/>
          <a:p>
            <a:fld id="{37A87BFC-E8D0-44BE-8A18-13B3AB4890F5}" type="slidenum">
              <a:rPr lang="en-US" smtClean="0"/>
              <a:t>‹#›</a:t>
            </a:fld>
            <a:endParaRPr lang="en-US" dirty="0"/>
          </a:p>
        </p:txBody>
      </p:sp>
    </p:spTree>
    <p:extLst>
      <p:ext uri="{BB962C8B-B14F-4D97-AF65-F5344CB8AC3E}">
        <p14:creationId xmlns:p14="http://schemas.microsoft.com/office/powerpoint/2010/main" val="2129776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16526-AECC-0CA6-FAB1-54AB3619D1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530628-BEF3-B4D0-C28D-E46DB99196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6748BD-22B7-2FCE-B979-985140AA1388}"/>
              </a:ext>
            </a:extLst>
          </p:cNvPr>
          <p:cNvSpPr>
            <a:spLocks noGrp="1"/>
          </p:cNvSpPr>
          <p:nvPr>
            <p:ph type="dt" sz="half" idx="10"/>
          </p:nvPr>
        </p:nvSpPr>
        <p:spPr/>
        <p:txBody>
          <a:bodyPr/>
          <a:lstStyle/>
          <a:p>
            <a:fld id="{ED16E5E2-5900-486E-BE25-48B61F262A9B}" type="datetimeFigureOut">
              <a:rPr lang="en-US" smtClean="0"/>
              <a:t>9/8/2025</a:t>
            </a:fld>
            <a:endParaRPr lang="en-US" dirty="0"/>
          </a:p>
        </p:txBody>
      </p:sp>
      <p:sp>
        <p:nvSpPr>
          <p:cNvPr id="5" name="Footer Placeholder 4">
            <a:extLst>
              <a:ext uri="{FF2B5EF4-FFF2-40B4-BE49-F238E27FC236}">
                <a16:creationId xmlns:a16="http://schemas.microsoft.com/office/drawing/2014/main" id="{838504AA-BCB6-B9C8-ABB8-77927503A0A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ABD1E89-0E80-AF1A-6990-F2DC7F980C5A}"/>
              </a:ext>
            </a:extLst>
          </p:cNvPr>
          <p:cNvSpPr>
            <a:spLocks noGrp="1"/>
          </p:cNvSpPr>
          <p:nvPr>
            <p:ph type="sldNum" sz="quarter" idx="12"/>
          </p:nvPr>
        </p:nvSpPr>
        <p:spPr/>
        <p:txBody>
          <a:bodyPr/>
          <a:lstStyle/>
          <a:p>
            <a:fld id="{37A87BFC-E8D0-44BE-8A18-13B3AB4890F5}" type="slidenum">
              <a:rPr lang="en-US" smtClean="0"/>
              <a:t>‹#›</a:t>
            </a:fld>
            <a:endParaRPr lang="en-US" dirty="0"/>
          </a:p>
        </p:txBody>
      </p:sp>
    </p:spTree>
    <p:extLst>
      <p:ext uri="{BB962C8B-B14F-4D97-AF65-F5344CB8AC3E}">
        <p14:creationId xmlns:p14="http://schemas.microsoft.com/office/powerpoint/2010/main" val="3268524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8898-2144-4417-668C-15A17A99AA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00401FD-6AC3-0A48-453A-7112B5DBAF1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B2FEF7-E6E2-0E7C-CCBB-385D9B89055B}"/>
              </a:ext>
            </a:extLst>
          </p:cNvPr>
          <p:cNvSpPr>
            <a:spLocks noGrp="1"/>
          </p:cNvSpPr>
          <p:nvPr>
            <p:ph type="dt" sz="half" idx="10"/>
          </p:nvPr>
        </p:nvSpPr>
        <p:spPr/>
        <p:txBody>
          <a:bodyPr/>
          <a:lstStyle/>
          <a:p>
            <a:fld id="{ED16E5E2-5900-486E-BE25-48B61F262A9B}" type="datetimeFigureOut">
              <a:rPr lang="en-US" smtClean="0"/>
              <a:t>9/8/2025</a:t>
            </a:fld>
            <a:endParaRPr lang="en-US" dirty="0"/>
          </a:p>
        </p:txBody>
      </p:sp>
      <p:sp>
        <p:nvSpPr>
          <p:cNvPr id="5" name="Footer Placeholder 4">
            <a:extLst>
              <a:ext uri="{FF2B5EF4-FFF2-40B4-BE49-F238E27FC236}">
                <a16:creationId xmlns:a16="http://schemas.microsoft.com/office/drawing/2014/main" id="{24EE66E6-A00C-EB83-3204-B083BAC41EB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61F262F-5DB0-55C2-1587-9C0AFA85D2C6}"/>
              </a:ext>
            </a:extLst>
          </p:cNvPr>
          <p:cNvSpPr>
            <a:spLocks noGrp="1"/>
          </p:cNvSpPr>
          <p:nvPr>
            <p:ph type="sldNum" sz="quarter" idx="12"/>
          </p:nvPr>
        </p:nvSpPr>
        <p:spPr/>
        <p:txBody>
          <a:bodyPr/>
          <a:lstStyle/>
          <a:p>
            <a:fld id="{37A87BFC-E8D0-44BE-8A18-13B3AB4890F5}" type="slidenum">
              <a:rPr lang="en-US" smtClean="0"/>
              <a:t>‹#›</a:t>
            </a:fld>
            <a:endParaRPr lang="en-US" dirty="0"/>
          </a:p>
        </p:txBody>
      </p:sp>
    </p:spTree>
    <p:extLst>
      <p:ext uri="{BB962C8B-B14F-4D97-AF65-F5344CB8AC3E}">
        <p14:creationId xmlns:p14="http://schemas.microsoft.com/office/powerpoint/2010/main" val="1641591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4C533-A429-00D2-9729-10CD6E576C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5D080D-C43D-61D6-3A50-BDAD1526102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4A77C4F-0E41-560A-32CE-DAB8F401885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9A4D3B-8CAD-85E7-8A4B-D4BCF6A4DA0C}"/>
              </a:ext>
            </a:extLst>
          </p:cNvPr>
          <p:cNvSpPr>
            <a:spLocks noGrp="1"/>
          </p:cNvSpPr>
          <p:nvPr>
            <p:ph type="dt" sz="half" idx="10"/>
          </p:nvPr>
        </p:nvSpPr>
        <p:spPr/>
        <p:txBody>
          <a:bodyPr/>
          <a:lstStyle/>
          <a:p>
            <a:fld id="{ED16E5E2-5900-486E-BE25-48B61F262A9B}" type="datetimeFigureOut">
              <a:rPr lang="en-US" smtClean="0"/>
              <a:t>9/8/2025</a:t>
            </a:fld>
            <a:endParaRPr lang="en-US" dirty="0"/>
          </a:p>
        </p:txBody>
      </p:sp>
      <p:sp>
        <p:nvSpPr>
          <p:cNvPr id="6" name="Footer Placeholder 5">
            <a:extLst>
              <a:ext uri="{FF2B5EF4-FFF2-40B4-BE49-F238E27FC236}">
                <a16:creationId xmlns:a16="http://schemas.microsoft.com/office/drawing/2014/main" id="{D659D9E6-A135-F5AC-2A6C-CA2A885E4D9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C628A97-9748-1B1B-2B88-4A6D06983179}"/>
              </a:ext>
            </a:extLst>
          </p:cNvPr>
          <p:cNvSpPr>
            <a:spLocks noGrp="1"/>
          </p:cNvSpPr>
          <p:nvPr>
            <p:ph type="sldNum" sz="quarter" idx="12"/>
          </p:nvPr>
        </p:nvSpPr>
        <p:spPr/>
        <p:txBody>
          <a:bodyPr/>
          <a:lstStyle/>
          <a:p>
            <a:fld id="{37A87BFC-E8D0-44BE-8A18-13B3AB4890F5}" type="slidenum">
              <a:rPr lang="en-US" smtClean="0"/>
              <a:t>‹#›</a:t>
            </a:fld>
            <a:endParaRPr lang="en-US" dirty="0"/>
          </a:p>
        </p:txBody>
      </p:sp>
    </p:spTree>
    <p:extLst>
      <p:ext uri="{BB962C8B-B14F-4D97-AF65-F5344CB8AC3E}">
        <p14:creationId xmlns:p14="http://schemas.microsoft.com/office/powerpoint/2010/main" val="652969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CC85B-3EF8-B829-9265-54AFAF62C00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062D8F8-1E22-C7C0-5D49-7DE07D7B8D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F27B4D2-6D49-82F0-D2A8-70CCCB9238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C9BA64-B198-CE24-13ED-1167EEE53D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3B1373-4064-A43F-F11A-9B757C2B01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C4716C-2541-6FE9-C387-63D02F5ADA41}"/>
              </a:ext>
            </a:extLst>
          </p:cNvPr>
          <p:cNvSpPr>
            <a:spLocks noGrp="1"/>
          </p:cNvSpPr>
          <p:nvPr>
            <p:ph type="dt" sz="half" idx="10"/>
          </p:nvPr>
        </p:nvSpPr>
        <p:spPr/>
        <p:txBody>
          <a:bodyPr/>
          <a:lstStyle/>
          <a:p>
            <a:fld id="{ED16E5E2-5900-486E-BE25-48B61F262A9B}" type="datetimeFigureOut">
              <a:rPr lang="en-US" smtClean="0"/>
              <a:t>9/8/2025</a:t>
            </a:fld>
            <a:endParaRPr lang="en-US" dirty="0"/>
          </a:p>
        </p:txBody>
      </p:sp>
      <p:sp>
        <p:nvSpPr>
          <p:cNvPr id="8" name="Footer Placeholder 7">
            <a:extLst>
              <a:ext uri="{FF2B5EF4-FFF2-40B4-BE49-F238E27FC236}">
                <a16:creationId xmlns:a16="http://schemas.microsoft.com/office/drawing/2014/main" id="{BE1EFC06-D0DB-CFEC-D9C7-BADC4917787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7FDCD72-A3B8-9AD4-CA82-B94F7BDE53F9}"/>
              </a:ext>
            </a:extLst>
          </p:cNvPr>
          <p:cNvSpPr>
            <a:spLocks noGrp="1"/>
          </p:cNvSpPr>
          <p:nvPr>
            <p:ph type="sldNum" sz="quarter" idx="12"/>
          </p:nvPr>
        </p:nvSpPr>
        <p:spPr/>
        <p:txBody>
          <a:bodyPr/>
          <a:lstStyle/>
          <a:p>
            <a:fld id="{37A87BFC-E8D0-44BE-8A18-13B3AB4890F5}" type="slidenum">
              <a:rPr lang="en-US" smtClean="0"/>
              <a:t>‹#›</a:t>
            </a:fld>
            <a:endParaRPr lang="en-US" dirty="0"/>
          </a:p>
        </p:txBody>
      </p:sp>
    </p:spTree>
    <p:extLst>
      <p:ext uri="{BB962C8B-B14F-4D97-AF65-F5344CB8AC3E}">
        <p14:creationId xmlns:p14="http://schemas.microsoft.com/office/powerpoint/2010/main" val="1856112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12AC9-2EA0-A442-5AAB-4751E87BE2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FF385C2-B597-1241-BEE1-BA171876AF02}"/>
              </a:ext>
            </a:extLst>
          </p:cNvPr>
          <p:cNvSpPr>
            <a:spLocks noGrp="1"/>
          </p:cNvSpPr>
          <p:nvPr>
            <p:ph type="dt" sz="half" idx="10"/>
          </p:nvPr>
        </p:nvSpPr>
        <p:spPr/>
        <p:txBody>
          <a:bodyPr/>
          <a:lstStyle/>
          <a:p>
            <a:fld id="{ED16E5E2-5900-486E-BE25-48B61F262A9B}" type="datetimeFigureOut">
              <a:rPr lang="en-US" smtClean="0"/>
              <a:t>9/8/2025</a:t>
            </a:fld>
            <a:endParaRPr lang="en-US" dirty="0"/>
          </a:p>
        </p:txBody>
      </p:sp>
      <p:sp>
        <p:nvSpPr>
          <p:cNvPr id="4" name="Footer Placeholder 3">
            <a:extLst>
              <a:ext uri="{FF2B5EF4-FFF2-40B4-BE49-F238E27FC236}">
                <a16:creationId xmlns:a16="http://schemas.microsoft.com/office/drawing/2014/main" id="{03E9A223-8BEB-0464-1DE8-506536608E2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13DFCE3-EF58-31CD-8E4F-BD43BACC621C}"/>
              </a:ext>
            </a:extLst>
          </p:cNvPr>
          <p:cNvSpPr>
            <a:spLocks noGrp="1"/>
          </p:cNvSpPr>
          <p:nvPr>
            <p:ph type="sldNum" sz="quarter" idx="12"/>
          </p:nvPr>
        </p:nvSpPr>
        <p:spPr/>
        <p:txBody>
          <a:bodyPr/>
          <a:lstStyle/>
          <a:p>
            <a:fld id="{37A87BFC-E8D0-44BE-8A18-13B3AB4890F5}" type="slidenum">
              <a:rPr lang="en-US" smtClean="0"/>
              <a:t>‹#›</a:t>
            </a:fld>
            <a:endParaRPr lang="en-US" dirty="0"/>
          </a:p>
        </p:txBody>
      </p:sp>
    </p:spTree>
    <p:extLst>
      <p:ext uri="{BB962C8B-B14F-4D97-AF65-F5344CB8AC3E}">
        <p14:creationId xmlns:p14="http://schemas.microsoft.com/office/powerpoint/2010/main" val="1266020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6C7D51-A448-96AA-0694-E1A407C5EA1A}"/>
              </a:ext>
            </a:extLst>
          </p:cNvPr>
          <p:cNvSpPr>
            <a:spLocks noGrp="1"/>
          </p:cNvSpPr>
          <p:nvPr>
            <p:ph type="dt" sz="half" idx="10"/>
          </p:nvPr>
        </p:nvSpPr>
        <p:spPr/>
        <p:txBody>
          <a:bodyPr/>
          <a:lstStyle/>
          <a:p>
            <a:fld id="{ED16E5E2-5900-486E-BE25-48B61F262A9B}" type="datetimeFigureOut">
              <a:rPr lang="en-US" smtClean="0"/>
              <a:t>9/8/2025</a:t>
            </a:fld>
            <a:endParaRPr lang="en-US" dirty="0"/>
          </a:p>
        </p:txBody>
      </p:sp>
      <p:sp>
        <p:nvSpPr>
          <p:cNvPr id="3" name="Footer Placeholder 2">
            <a:extLst>
              <a:ext uri="{FF2B5EF4-FFF2-40B4-BE49-F238E27FC236}">
                <a16:creationId xmlns:a16="http://schemas.microsoft.com/office/drawing/2014/main" id="{656F63D3-5819-E817-D5B6-045EACA93F1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FE478A5C-E0CA-2D79-C5AF-B1CCCE21CEBE}"/>
              </a:ext>
            </a:extLst>
          </p:cNvPr>
          <p:cNvSpPr>
            <a:spLocks noGrp="1"/>
          </p:cNvSpPr>
          <p:nvPr>
            <p:ph type="sldNum" sz="quarter" idx="12"/>
          </p:nvPr>
        </p:nvSpPr>
        <p:spPr/>
        <p:txBody>
          <a:bodyPr/>
          <a:lstStyle/>
          <a:p>
            <a:fld id="{37A87BFC-E8D0-44BE-8A18-13B3AB4890F5}" type="slidenum">
              <a:rPr lang="en-US" smtClean="0"/>
              <a:t>‹#›</a:t>
            </a:fld>
            <a:endParaRPr lang="en-US" dirty="0"/>
          </a:p>
        </p:txBody>
      </p:sp>
    </p:spTree>
    <p:extLst>
      <p:ext uri="{BB962C8B-B14F-4D97-AF65-F5344CB8AC3E}">
        <p14:creationId xmlns:p14="http://schemas.microsoft.com/office/powerpoint/2010/main" val="3492573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BACEE-EC86-8F6C-E997-4EC9FC31C6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6976236-6997-E579-8E20-37DD805176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57FA94-DD43-856C-1C6E-D01ACEFA4E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B2860E-4245-9714-48BF-846EBF5D74B5}"/>
              </a:ext>
            </a:extLst>
          </p:cNvPr>
          <p:cNvSpPr>
            <a:spLocks noGrp="1"/>
          </p:cNvSpPr>
          <p:nvPr>
            <p:ph type="dt" sz="half" idx="10"/>
          </p:nvPr>
        </p:nvSpPr>
        <p:spPr/>
        <p:txBody>
          <a:bodyPr/>
          <a:lstStyle/>
          <a:p>
            <a:fld id="{ED16E5E2-5900-486E-BE25-48B61F262A9B}" type="datetimeFigureOut">
              <a:rPr lang="en-US" smtClean="0"/>
              <a:t>9/8/2025</a:t>
            </a:fld>
            <a:endParaRPr lang="en-US" dirty="0"/>
          </a:p>
        </p:txBody>
      </p:sp>
      <p:sp>
        <p:nvSpPr>
          <p:cNvPr id="6" name="Footer Placeholder 5">
            <a:extLst>
              <a:ext uri="{FF2B5EF4-FFF2-40B4-BE49-F238E27FC236}">
                <a16:creationId xmlns:a16="http://schemas.microsoft.com/office/drawing/2014/main" id="{981F3C29-09B2-2638-6C74-4497E78A979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505B58B-AC61-4C68-77E6-AFEE96A2AED5}"/>
              </a:ext>
            </a:extLst>
          </p:cNvPr>
          <p:cNvSpPr>
            <a:spLocks noGrp="1"/>
          </p:cNvSpPr>
          <p:nvPr>
            <p:ph type="sldNum" sz="quarter" idx="12"/>
          </p:nvPr>
        </p:nvSpPr>
        <p:spPr/>
        <p:txBody>
          <a:bodyPr/>
          <a:lstStyle/>
          <a:p>
            <a:fld id="{37A87BFC-E8D0-44BE-8A18-13B3AB4890F5}" type="slidenum">
              <a:rPr lang="en-US" smtClean="0"/>
              <a:t>‹#›</a:t>
            </a:fld>
            <a:endParaRPr lang="en-US" dirty="0"/>
          </a:p>
        </p:txBody>
      </p:sp>
    </p:spTree>
    <p:extLst>
      <p:ext uri="{BB962C8B-B14F-4D97-AF65-F5344CB8AC3E}">
        <p14:creationId xmlns:p14="http://schemas.microsoft.com/office/powerpoint/2010/main" val="718837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43587-0B54-3A5E-CA23-97E798D388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67F0BFD-FFD5-1F7E-C892-8EEADD1626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8D0130E-068E-E39B-9706-F63808D9AD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F52ACF-B61F-2E42-39F7-0FAA3637AD8C}"/>
              </a:ext>
            </a:extLst>
          </p:cNvPr>
          <p:cNvSpPr>
            <a:spLocks noGrp="1"/>
          </p:cNvSpPr>
          <p:nvPr>
            <p:ph type="dt" sz="half" idx="10"/>
          </p:nvPr>
        </p:nvSpPr>
        <p:spPr/>
        <p:txBody>
          <a:bodyPr/>
          <a:lstStyle/>
          <a:p>
            <a:fld id="{ED16E5E2-5900-486E-BE25-48B61F262A9B}" type="datetimeFigureOut">
              <a:rPr lang="en-US" smtClean="0"/>
              <a:t>9/8/2025</a:t>
            </a:fld>
            <a:endParaRPr lang="en-US" dirty="0"/>
          </a:p>
        </p:txBody>
      </p:sp>
      <p:sp>
        <p:nvSpPr>
          <p:cNvPr id="6" name="Footer Placeholder 5">
            <a:extLst>
              <a:ext uri="{FF2B5EF4-FFF2-40B4-BE49-F238E27FC236}">
                <a16:creationId xmlns:a16="http://schemas.microsoft.com/office/drawing/2014/main" id="{9EFCC59C-2A6B-6CA9-67D1-8F05511F54E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E07D63A-66B5-CFB4-362A-C03600175D99}"/>
              </a:ext>
            </a:extLst>
          </p:cNvPr>
          <p:cNvSpPr>
            <a:spLocks noGrp="1"/>
          </p:cNvSpPr>
          <p:nvPr>
            <p:ph type="sldNum" sz="quarter" idx="12"/>
          </p:nvPr>
        </p:nvSpPr>
        <p:spPr/>
        <p:txBody>
          <a:bodyPr/>
          <a:lstStyle/>
          <a:p>
            <a:fld id="{37A87BFC-E8D0-44BE-8A18-13B3AB4890F5}" type="slidenum">
              <a:rPr lang="en-US" smtClean="0"/>
              <a:t>‹#›</a:t>
            </a:fld>
            <a:endParaRPr lang="en-US" dirty="0"/>
          </a:p>
        </p:txBody>
      </p:sp>
    </p:spTree>
    <p:extLst>
      <p:ext uri="{BB962C8B-B14F-4D97-AF65-F5344CB8AC3E}">
        <p14:creationId xmlns:p14="http://schemas.microsoft.com/office/powerpoint/2010/main" val="1026440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104405-6925-0364-D14C-668D70E965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433E5B-AAC8-C165-E1F9-B3920B7FAD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79B2C8-6DD4-C2B9-01F7-FAB22A93DB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D16E5E2-5900-486E-BE25-48B61F262A9B}" type="datetimeFigureOut">
              <a:rPr lang="en-US" smtClean="0"/>
              <a:t>9/8/2025</a:t>
            </a:fld>
            <a:endParaRPr lang="en-US" dirty="0"/>
          </a:p>
        </p:txBody>
      </p:sp>
      <p:sp>
        <p:nvSpPr>
          <p:cNvPr id="5" name="Footer Placeholder 4">
            <a:extLst>
              <a:ext uri="{FF2B5EF4-FFF2-40B4-BE49-F238E27FC236}">
                <a16:creationId xmlns:a16="http://schemas.microsoft.com/office/drawing/2014/main" id="{61EF1314-E2C1-86A4-2AA3-6D3BF448D3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E9B274C5-7260-C856-EF50-D1CEDB35FE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7A87BFC-E8D0-44BE-8A18-13B3AB4890F5}" type="slidenum">
              <a:rPr lang="en-US" smtClean="0"/>
              <a:t>‹#›</a:t>
            </a:fld>
            <a:endParaRPr lang="en-US" dirty="0"/>
          </a:p>
        </p:txBody>
      </p:sp>
    </p:spTree>
    <p:extLst>
      <p:ext uri="{BB962C8B-B14F-4D97-AF65-F5344CB8AC3E}">
        <p14:creationId xmlns:p14="http://schemas.microsoft.com/office/powerpoint/2010/main" val="3241173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943CAA20-3569-4189-9E48-239A229A8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28E97C3-E778-C3F3-7FAF-DCE6A019D33A}"/>
              </a:ext>
            </a:extLst>
          </p:cNvPr>
          <p:cNvSpPr>
            <a:spLocks noGrp="1"/>
          </p:cNvSpPr>
          <p:nvPr>
            <p:ph type="ctrTitle"/>
          </p:nvPr>
        </p:nvSpPr>
        <p:spPr>
          <a:xfrm>
            <a:off x="838200" y="451381"/>
            <a:ext cx="10512552" cy="4066540"/>
          </a:xfrm>
        </p:spPr>
        <p:txBody>
          <a:bodyPr anchor="b">
            <a:normAutofit/>
          </a:bodyPr>
          <a:lstStyle/>
          <a:p>
            <a:pPr algn="l"/>
            <a:r>
              <a:rPr lang="en-US" sz="6600" dirty="0"/>
              <a:t>August PLWG Update</a:t>
            </a:r>
          </a:p>
        </p:txBody>
      </p:sp>
      <p:sp>
        <p:nvSpPr>
          <p:cNvPr id="3" name="Subtitle 2">
            <a:extLst>
              <a:ext uri="{FF2B5EF4-FFF2-40B4-BE49-F238E27FC236}">
                <a16:creationId xmlns:a16="http://schemas.microsoft.com/office/drawing/2014/main" id="{5C305B1D-E78C-D580-1CB3-7945DFEF4DCD}"/>
              </a:ext>
            </a:extLst>
          </p:cNvPr>
          <p:cNvSpPr>
            <a:spLocks noGrp="1"/>
          </p:cNvSpPr>
          <p:nvPr>
            <p:ph type="subTitle" idx="1"/>
          </p:nvPr>
        </p:nvSpPr>
        <p:spPr>
          <a:xfrm>
            <a:off x="838199" y="4983276"/>
            <a:ext cx="10512552" cy="1126680"/>
          </a:xfrm>
        </p:spPr>
        <p:txBody>
          <a:bodyPr>
            <a:normAutofit fontScale="92500" lnSpcReduction="20000"/>
          </a:bodyPr>
          <a:lstStyle/>
          <a:p>
            <a:pPr algn="l"/>
            <a:r>
              <a:rPr lang="en-US" sz="2400" dirty="0"/>
              <a:t>Mina Turner, PLWG Chair</a:t>
            </a:r>
          </a:p>
          <a:p>
            <a:pPr algn="l"/>
            <a:r>
              <a:rPr lang="en-US" sz="2400" dirty="0"/>
              <a:t>Kristin Cook, PLWG Vice-Chair</a:t>
            </a:r>
          </a:p>
          <a:p>
            <a:pPr algn="l"/>
            <a:r>
              <a:rPr lang="en-US" dirty="0"/>
              <a:t>September 11</a:t>
            </a:r>
            <a:r>
              <a:rPr lang="en-US" baseline="30000" dirty="0"/>
              <a:t>th</a:t>
            </a:r>
            <a:r>
              <a:rPr lang="en-US" dirty="0"/>
              <a:t> 2025</a:t>
            </a:r>
            <a:endParaRPr lang="en-US" sz="2400" dirty="0"/>
          </a:p>
        </p:txBody>
      </p:sp>
      <p:sp>
        <p:nvSpPr>
          <p:cNvPr id="34" name="sketch line">
            <a:extLst>
              <a:ext uri="{FF2B5EF4-FFF2-40B4-BE49-F238E27FC236}">
                <a16:creationId xmlns:a16="http://schemas.microsoft.com/office/drawing/2014/main" id="{DA542B6D-E775-4832-91DC-2D20F85781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18595"/>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69723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EEEDE-776B-A351-B35D-59A1A255CFF0}"/>
              </a:ext>
            </a:extLst>
          </p:cNvPr>
          <p:cNvSpPr>
            <a:spLocks noGrp="1"/>
          </p:cNvSpPr>
          <p:nvPr>
            <p:ph type="title"/>
          </p:nvPr>
        </p:nvSpPr>
        <p:spPr>
          <a:xfrm>
            <a:off x="702013" y="2485755"/>
            <a:ext cx="10515600" cy="1325563"/>
          </a:xfrm>
        </p:spPr>
        <p:txBody>
          <a:bodyPr/>
          <a:lstStyle/>
          <a:p>
            <a:r>
              <a:rPr lang="en-US" dirty="0"/>
              <a:t>Questions ?</a:t>
            </a:r>
          </a:p>
        </p:txBody>
      </p:sp>
    </p:spTree>
    <p:extLst>
      <p:ext uri="{BB962C8B-B14F-4D97-AF65-F5344CB8AC3E}">
        <p14:creationId xmlns:p14="http://schemas.microsoft.com/office/powerpoint/2010/main" val="3845491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1A5D37-21B4-2CA7-D445-AD58AEAC4B91}"/>
              </a:ext>
            </a:extLst>
          </p:cNvPr>
          <p:cNvSpPr>
            <a:spLocks noGrp="1"/>
          </p:cNvSpPr>
          <p:nvPr>
            <p:ph idx="1"/>
          </p:nvPr>
        </p:nvSpPr>
        <p:spPr>
          <a:xfrm>
            <a:off x="540745" y="420404"/>
            <a:ext cx="10515600" cy="5701475"/>
          </a:xfrm>
        </p:spPr>
        <p:txBody>
          <a:bodyPr/>
          <a:lstStyle/>
          <a:p>
            <a:pPr marL="0" indent="0">
              <a:spcBef>
                <a:spcPts val="2400"/>
              </a:spcBef>
              <a:spcAft>
                <a:spcPts val="1200"/>
              </a:spcAft>
              <a:buNone/>
            </a:pPr>
            <a:r>
              <a:rPr lang="en-US" sz="2400" b="1" dirty="0">
                <a:cs typeface="Times New Roman" panose="02020603050405020304" pitchFamily="18" charset="0"/>
              </a:rPr>
              <a:t>NPRR 1280, Establish Process for Permanent Bypass of Series Capacitors</a:t>
            </a:r>
          </a:p>
          <a:p>
            <a:pPr lvl="1"/>
            <a:r>
              <a:rPr lang="en-US" sz="2100" dirty="0"/>
              <a:t>Review of ERCOT comments in response to the TIEC and AEP/LST Joint comments. </a:t>
            </a:r>
          </a:p>
          <a:p>
            <a:pPr lvl="1"/>
            <a:r>
              <a:rPr lang="en-US" sz="2100" dirty="0"/>
              <a:t>ERCOT revised language to include economic analysis for this type of project. </a:t>
            </a:r>
          </a:p>
          <a:p>
            <a:pPr lvl="1"/>
            <a:r>
              <a:rPr lang="en-US" sz="2100" dirty="0"/>
              <a:t>LST suggested modifying language to add “for informational purpose only”. ERCOT indicated that this is implied since it was in the comment section of the NPRR comments. </a:t>
            </a:r>
          </a:p>
          <a:p>
            <a:pPr lvl="1"/>
            <a:r>
              <a:rPr lang="en-US" sz="2100" dirty="0"/>
              <a:t>PLWG achieved consensus and NPRR 1280 moved to ROS for a vote.</a:t>
            </a:r>
          </a:p>
          <a:p>
            <a:endParaRPr lang="en-US" dirty="0"/>
          </a:p>
          <a:p>
            <a:pPr marL="0" indent="0">
              <a:lnSpc>
                <a:spcPct val="80000"/>
              </a:lnSpc>
              <a:spcBef>
                <a:spcPts val="2400"/>
              </a:spcBef>
              <a:spcAft>
                <a:spcPts val="1200"/>
              </a:spcAft>
              <a:buNone/>
            </a:pPr>
            <a:r>
              <a:rPr lang="en-US" sz="2400" b="1" dirty="0">
                <a:cs typeface="Times New Roman" panose="02020603050405020304" pitchFamily="18" charset="0"/>
              </a:rPr>
              <a:t>NPRR 1274, RPG Estimated Capital Cost Thresholds of Proposed Transmission Projects</a:t>
            </a:r>
          </a:p>
          <a:p>
            <a:pPr lvl="1"/>
            <a:r>
              <a:rPr lang="en-US" sz="2100" dirty="0"/>
              <a:t>ERCOT reported they have sent an RFI to TSPs and are still waiting for feedback.</a:t>
            </a:r>
          </a:p>
          <a:p>
            <a:pPr lvl="1"/>
            <a:r>
              <a:rPr lang="en-US" sz="2100" dirty="0"/>
              <a:t>Expecting to address the issue in September PLWG. ERCOT plans to finalize and potentially present to Board by December. </a:t>
            </a:r>
          </a:p>
          <a:p>
            <a:pPr lvl="1"/>
            <a:r>
              <a:rPr lang="en-US" sz="2100" dirty="0"/>
              <a:t>NPRR remains tabled at PLWG at the request of ERCOT.</a:t>
            </a:r>
          </a:p>
          <a:p>
            <a:pPr marL="0" indent="0">
              <a:buNone/>
            </a:pPr>
            <a:endParaRPr lang="en-US" dirty="0"/>
          </a:p>
        </p:txBody>
      </p:sp>
    </p:spTree>
    <p:extLst>
      <p:ext uri="{BB962C8B-B14F-4D97-AF65-F5344CB8AC3E}">
        <p14:creationId xmlns:p14="http://schemas.microsoft.com/office/powerpoint/2010/main" val="1724520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491F8B-B7C8-4631-EAF9-65D8FB1F4C59}"/>
              </a:ext>
            </a:extLst>
          </p:cNvPr>
          <p:cNvSpPr>
            <a:spLocks noGrp="1"/>
          </p:cNvSpPr>
          <p:nvPr>
            <p:ph idx="1"/>
          </p:nvPr>
        </p:nvSpPr>
        <p:spPr>
          <a:xfrm>
            <a:off x="490537" y="439355"/>
            <a:ext cx="11210925" cy="5545810"/>
          </a:xfrm>
        </p:spPr>
        <p:txBody>
          <a:bodyPr>
            <a:normAutofit/>
          </a:bodyPr>
          <a:lstStyle/>
          <a:p>
            <a:pPr marL="0" indent="0">
              <a:spcBef>
                <a:spcPts val="2400"/>
              </a:spcBef>
              <a:spcAft>
                <a:spcPts val="1200"/>
              </a:spcAft>
              <a:buNone/>
            </a:pPr>
            <a:r>
              <a:rPr lang="en-US" sz="2400" b="1" dirty="0">
                <a:cs typeface="Times New Roman" panose="02020603050405020304" pitchFamily="18" charset="0"/>
              </a:rPr>
              <a:t>PGRR 122 - Reliability Performance Criteria for Loss of Load</a:t>
            </a:r>
            <a:endParaRPr lang="en-US" sz="2400" dirty="0">
              <a:latin typeface="Calibri" panose="020F0502020204030204" pitchFamily="34" charset="0"/>
              <a:ea typeface="Calibri" panose="020F0502020204030204" pitchFamily="34" charset="0"/>
              <a:cs typeface="Calibri" panose="020F0502020204030204" pitchFamily="34" charset="0"/>
            </a:endParaRPr>
          </a:p>
          <a:p>
            <a:pPr lvl="1"/>
            <a:r>
              <a:rPr lang="en-US" sz="2100" dirty="0"/>
              <a:t>ERCOT is conducting additional analysis related to PGRR122.</a:t>
            </a:r>
          </a:p>
          <a:p>
            <a:pPr lvl="1"/>
            <a:r>
              <a:rPr lang="en-US" sz="2100" dirty="0"/>
              <a:t>Discussions have occurred at the Large Load Working Group (LLWG).</a:t>
            </a:r>
          </a:p>
          <a:p>
            <a:pPr lvl="1"/>
            <a:r>
              <a:rPr lang="en-US" sz="2100" dirty="0"/>
              <a:t>The decision on PGRR122 will be delayed until the analysis results are reviewed.</a:t>
            </a:r>
          </a:p>
          <a:p>
            <a:pPr lvl="1"/>
            <a:r>
              <a:rPr lang="en-US" sz="2100" dirty="0"/>
              <a:t>PLWG agreed to table the agenda item for two to three months.</a:t>
            </a:r>
          </a:p>
          <a:p>
            <a:pPr marL="457200" lvl="1" indent="0">
              <a:buNone/>
            </a:pPr>
            <a:endParaRPr lang="en-US" b="1" dirty="0">
              <a:latin typeface="Calibri" panose="020F0502020204030204" pitchFamily="34" charset="0"/>
              <a:ea typeface="Calibri" panose="020F0502020204030204" pitchFamily="34" charset="0"/>
              <a:cs typeface="Calibri" panose="020F0502020204030204" pitchFamily="34" charset="0"/>
            </a:endParaRPr>
          </a:p>
          <a:p>
            <a:pPr marL="0" indent="0">
              <a:spcBef>
                <a:spcPts val="2400"/>
              </a:spcBef>
              <a:spcAft>
                <a:spcPts val="1200"/>
              </a:spcAft>
              <a:buNone/>
            </a:pPr>
            <a:r>
              <a:rPr lang="en-US" sz="2400" b="1" dirty="0">
                <a:cs typeface="Times New Roman" panose="02020603050405020304" pitchFamily="18" charset="0"/>
              </a:rPr>
              <a:t>PGRR 124 - ESR Maintenance Exception to Modifications</a:t>
            </a:r>
          </a:p>
          <a:p>
            <a:pPr lvl="1"/>
            <a:r>
              <a:rPr lang="en-US" sz="2100" dirty="0"/>
              <a:t>Tesla has had multiple conversations with ERCOT staff focusing on advanced grid services. </a:t>
            </a:r>
          </a:p>
          <a:p>
            <a:pPr lvl="1"/>
            <a:r>
              <a:rPr lang="en-US" sz="2100" dirty="0"/>
              <a:t>Overlapping language in requirements that has led Tesla to decide to keep this tabled to see how related items are progressing.</a:t>
            </a:r>
          </a:p>
          <a:p>
            <a:pPr lvl="1"/>
            <a:r>
              <a:rPr lang="en-US" sz="2100" dirty="0"/>
              <a:t>PLWG agreed to table the PGRR and move down the agenda.</a:t>
            </a:r>
          </a:p>
          <a:p>
            <a:pPr lvl="1"/>
            <a:endParaRPr lang="en-US" dirty="0"/>
          </a:p>
        </p:txBody>
      </p:sp>
    </p:spTree>
    <p:extLst>
      <p:ext uri="{BB962C8B-B14F-4D97-AF65-F5344CB8AC3E}">
        <p14:creationId xmlns:p14="http://schemas.microsoft.com/office/powerpoint/2010/main" val="1243922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491F8B-B7C8-4631-EAF9-65D8FB1F4C59}"/>
              </a:ext>
            </a:extLst>
          </p:cNvPr>
          <p:cNvSpPr>
            <a:spLocks noGrp="1"/>
          </p:cNvSpPr>
          <p:nvPr>
            <p:ph idx="1"/>
          </p:nvPr>
        </p:nvSpPr>
        <p:spPr>
          <a:xfrm>
            <a:off x="397525" y="413758"/>
            <a:ext cx="10744200" cy="5535694"/>
          </a:xfrm>
        </p:spPr>
        <p:txBody>
          <a:bodyPr>
            <a:normAutofit/>
          </a:bodyPr>
          <a:lstStyle/>
          <a:p>
            <a:pPr marL="0" indent="0">
              <a:spcBef>
                <a:spcPts val="2400"/>
              </a:spcBef>
              <a:spcAft>
                <a:spcPts val="1200"/>
              </a:spcAft>
              <a:buNone/>
            </a:pPr>
            <a:r>
              <a:rPr lang="en-US" sz="2400" b="1" dirty="0">
                <a:cs typeface="Times New Roman" panose="02020603050405020304" pitchFamily="18" charset="0"/>
              </a:rPr>
              <a:t>PGRR 126, - Related to NPRR1284, Guaranteed Reliability Load Process – waiting on NOGRR submission</a:t>
            </a:r>
          </a:p>
          <a:p>
            <a:pPr lvl="1"/>
            <a:r>
              <a:rPr lang="en-US" sz="2100" dirty="0"/>
              <a:t>Clayton Greer had conversations with ERCOT and feel that this PGRR and NPRR may not be needed. May have the LLs into SCED as a CLR already. Received comments from Google that they like the provisional load interconnection with a limitation of 100 operational hours per year.</a:t>
            </a:r>
          </a:p>
          <a:p>
            <a:pPr lvl="1"/>
            <a:r>
              <a:rPr lang="en-US" sz="2100" dirty="0"/>
              <a:t>Eric Goff mentioned has a client that thinks the CLR approach is not sufficient. Need tie into operational component. </a:t>
            </a:r>
          </a:p>
          <a:p>
            <a:pPr lvl="1"/>
            <a:r>
              <a:rPr lang="en-US" sz="2100" dirty="0"/>
              <a:t>Discussion that SB 6 rulemaking may or may not incorporate this process. Differing opinions whether it will or not. How would an operational limit be incorporated into planning studies. </a:t>
            </a:r>
          </a:p>
          <a:p>
            <a:pPr lvl="1"/>
            <a:r>
              <a:rPr lang="en-US" sz="2100" dirty="0"/>
              <a:t>ERCOT suggested beneficial to keep this tabled and want to contemplate how to incorporate this into planning studies. </a:t>
            </a:r>
          </a:p>
          <a:p>
            <a:pPr lvl="1"/>
            <a:r>
              <a:rPr lang="en-US" sz="2100" dirty="0"/>
              <a:t>Clayton fine with tabling and may not need NOGRR due to CLR. </a:t>
            </a:r>
          </a:p>
          <a:p>
            <a:pPr lvl="1"/>
            <a:r>
              <a:rPr lang="en-US" sz="2100" dirty="0"/>
              <a:t>PLWG tabled to allow Sponsor to work with ERCOT on incorporating into Planning Studies. </a:t>
            </a:r>
          </a:p>
          <a:p>
            <a:pPr lvl="1"/>
            <a:endParaRPr lang="en-US" dirty="0"/>
          </a:p>
          <a:p>
            <a:pPr marL="457200" lvl="1" indent="0">
              <a:buNone/>
            </a:pPr>
            <a:endParaRPr lang="en-US" dirty="0"/>
          </a:p>
        </p:txBody>
      </p:sp>
    </p:spTree>
    <p:extLst>
      <p:ext uri="{BB962C8B-B14F-4D97-AF65-F5344CB8AC3E}">
        <p14:creationId xmlns:p14="http://schemas.microsoft.com/office/powerpoint/2010/main" val="3483789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34E07F-5D54-F862-4852-B377716A124E}"/>
              </a:ext>
            </a:extLst>
          </p:cNvPr>
          <p:cNvSpPr>
            <a:spLocks noGrp="1"/>
          </p:cNvSpPr>
          <p:nvPr>
            <p:ph idx="1"/>
          </p:nvPr>
        </p:nvSpPr>
        <p:spPr>
          <a:xfrm>
            <a:off x="407540" y="289358"/>
            <a:ext cx="10515600" cy="6279284"/>
          </a:xfrm>
        </p:spPr>
        <p:txBody>
          <a:bodyPr>
            <a:normAutofit lnSpcReduction="10000"/>
          </a:bodyPr>
          <a:lstStyle/>
          <a:p>
            <a:pPr marL="0" indent="0">
              <a:spcBef>
                <a:spcPts val="2400"/>
              </a:spcBef>
              <a:spcAft>
                <a:spcPts val="1200"/>
              </a:spcAft>
              <a:buNone/>
            </a:pPr>
            <a:r>
              <a:rPr lang="en-US" sz="2400" b="1" dirty="0">
                <a:cs typeface="Times New Roman" panose="02020603050405020304" pitchFamily="18" charset="0"/>
              </a:rPr>
              <a:t>NPRR 1284, Guaranteed Reliability Load Process</a:t>
            </a:r>
          </a:p>
          <a:p>
            <a:pPr lvl="1"/>
            <a:r>
              <a:rPr lang="en-US" sz="2100" dirty="0"/>
              <a:t>ERCOT working to see potential changes to planning guide language. </a:t>
            </a:r>
          </a:p>
          <a:p>
            <a:pPr lvl="1"/>
            <a:r>
              <a:rPr lang="en-US" sz="2100" dirty="0"/>
              <a:t>ERCOT asked to table the NPRR and Sponsor in agreement.</a:t>
            </a:r>
          </a:p>
          <a:p>
            <a:pPr lvl="1"/>
            <a:r>
              <a:rPr lang="en-US" sz="2100" dirty="0"/>
              <a:t>Need more definitive approach to operations integration and address questions on implementation.</a:t>
            </a:r>
          </a:p>
          <a:p>
            <a:pPr lvl="1"/>
            <a:r>
              <a:rPr lang="en-US" sz="2100" dirty="0"/>
              <a:t>PLWG tabled NPRR till next month.</a:t>
            </a:r>
            <a:endParaRPr lang="en-US" sz="2500" dirty="0"/>
          </a:p>
          <a:p>
            <a:endParaRPr lang="en-US" dirty="0"/>
          </a:p>
          <a:p>
            <a:pPr marL="0" indent="0">
              <a:spcBef>
                <a:spcPts val="2400"/>
              </a:spcBef>
              <a:spcAft>
                <a:spcPts val="1200"/>
              </a:spcAft>
              <a:buNone/>
            </a:pPr>
            <a:r>
              <a:rPr lang="en-US" sz="2400" b="1" dirty="0">
                <a:cs typeface="Times New Roman" panose="02020603050405020304" pitchFamily="18" charset="0"/>
              </a:rPr>
              <a:t>NPRR 1286, </a:t>
            </a:r>
            <a:r>
              <a:rPr lang="en-US" sz="2400" b="1" dirty="0">
                <a:effectLst/>
                <a:latin typeface="Aptos" panose="020B0004020202020204" pitchFamily="34" charset="0"/>
                <a:ea typeface="Aptos" panose="020B0004020202020204" pitchFamily="34" charset="0"/>
                <a:cs typeface="Times New Roman" panose="02020603050405020304" pitchFamily="18" charset="0"/>
              </a:rPr>
              <a:t>Establish Multi-Value Criteria for Resiliency-Related Transmission Project Evaluation</a:t>
            </a:r>
          </a:p>
          <a:p>
            <a:pPr lvl="1"/>
            <a:r>
              <a:rPr lang="en-US" sz="2100" dirty="0"/>
              <a:t>ERCOT spoke to comments to address the Joint commentors. Adopted Oncor recommendation from Oncor about relaxing voltage limit threshold.</a:t>
            </a:r>
          </a:p>
          <a:p>
            <a:pPr lvl="1"/>
            <a:r>
              <a:rPr lang="en-US" sz="2100" dirty="0"/>
              <a:t>ERCOT also mentioned that after internal review and reviewing Commission rules, ERCOT cannot endorse resiliency project identified in GRRA. Would need to be submitted as a economic or reliability project. </a:t>
            </a:r>
          </a:p>
          <a:p>
            <a:pPr lvl="1"/>
            <a:r>
              <a:rPr lang="en-US" sz="2100" dirty="0"/>
              <a:t>PLWG agreed to move NPRR 1286 with ERCOT comments to ROS for a vote.</a:t>
            </a:r>
          </a:p>
          <a:p>
            <a:pPr lvl="1"/>
            <a:r>
              <a:rPr lang="en-US" sz="2100" dirty="0"/>
              <a:t>9/8 Update- Received word that TIEC would like to discuss this NPRR at next PLWG meeting.</a:t>
            </a:r>
            <a:endParaRPr lang="en-US" sz="2500" dirty="0"/>
          </a:p>
          <a:p>
            <a:pPr marL="0" indent="0">
              <a:buNone/>
            </a:pPr>
            <a:endParaRPr lang="en-US" dirty="0"/>
          </a:p>
        </p:txBody>
      </p:sp>
    </p:spTree>
    <p:extLst>
      <p:ext uri="{BB962C8B-B14F-4D97-AF65-F5344CB8AC3E}">
        <p14:creationId xmlns:p14="http://schemas.microsoft.com/office/powerpoint/2010/main" val="1848368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491F8B-B7C8-4631-EAF9-65D8FB1F4C59}"/>
              </a:ext>
            </a:extLst>
          </p:cNvPr>
          <p:cNvSpPr>
            <a:spLocks noGrp="1"/>
          </p:cNvSpPr>
          <p:nvPr>
            <p:ph idx="1"/>
          </p:nvPr>
        </p:nvSpPr>
        <p:spPr>
          <a:xfrm>
            <a:off x="437462" y="314606"/>
            <a:ext cx="10744200" cy="5535694"/>
          </a:xfrm>
        </p:spPr>
        <p:txBody>
          <a:bodyPr>
            <a:normAutofit/>
          </a:bodyPr>
          <a:lstStyle/>
          <a:p>
            <a:pPr marL="0" indent="0">
              <a:lnSpc>
                <a:spcPct val="100000"/>
              </a:lnSpc>
              <a:spcBef>
                <a:spcPts val="2400"/>
              </a:spcBef>
              <a:spcAft>
                <a:spcPts val="1200"/>
              </a:spcAft>
              <a:buNone/>
            </a:pPr>
            <a:r>
              <a:rPr lang="en-US" sz="2400" b="1" dirty="0">
                <a:cs typeface="Times New Roman" panose="02020603050405020304" pitchFamily="18" charset="0"/>
              </a:rPr>
              <a:t>PGRR 127, Addition of Proposed Generation to the Planning Models </a:t>
            </a:r>
          </a:p>
          <a:p>
            <a:pPr lvl="1"/>
            <a:r>
              <a:rPr lang="en-US" sz="2100" dirty="0"/>
              <a:t>LCRA reviewed comments and advocated for a systematic procedure for adding generation. Would like to see a sub-categorization of the groups proposed in a, b and c. Suggested modeling by fuel type and consistent dispatch to avoid bias in transmission models. </a:t>
            </a:r>
          </a:p>
          <a:p>
            <a:pPr lvl="1"/>
            <a:r>
              <a:rPr lang="en-US" sz="2100" dirty="0"/>
              <a:t>ERCOT identified two key areas of concern -  whether adding the generators will mask any reliability issues; or if adding the generators introduces false reliability concerns.</a:t>
            </a:r>
          </a:p>
          <a:p>
            <a:pPr lvl="1"/>
            <a:r>
              <a:rPr lang="en-US" sz="2100" dirty="0"/>
              <a:t>LCRA indicated there is no requirement for ERCOT to incorporate stakeholder comments in the development of the RTP case and for selecting generation in the cases. Believes should be some guidelines written in the PGRR. </a:t>
            </a:r>
          </a:p>
          <a:p>
            <a:pPr lvl="1"/>
            <a:r>
              <a:rPr lang="en-US" sz="2100" dirty="0"/>
              <a:t>ERCOT does not want to be overly prescriptive but understands need for consistency.</a:t>
            </a:r>
          </a:p>
          <a:p>
            <a:pPr lvl="1"/>
            <a:r>
              <a:rPr lang="en-US" sz="2100" dirty="0"/>
              <a:t>Brazos agreed with LCRA. Large Loads have added complexity to this generation inclusion or exclusion issue.</a:t>
            </a:r>
          </a:p>
          <a:p>
            <a:pPr lvl="1"/>
            <a:r>
              <a:rPr lang="en-US" sz="2100" dirty="0"/>
              <a:t>ERCOT indicated PLWG may not be the appropriate venue for discussing methodology of what to include or not.</a:t>
            </a:r>
          </a:p>
          <a:p>
            <a:pPr lvl="1"/>
            <a:r>
              <a:rPr lang="en-US" sz="2100" dirty="0"/>
              <a:t>PGRR remains tabled at PLWG till next meeting.</a:t>
            </a:r>
          </a:p>
          <a:p>
            <a:pPr lvl="1"/>
            <a:endParaRPr lang="en-US" sz="2500" dirty="0"/>
          </a:p>
        </p:txBody>
      </p:sp>
    </p:spTree>
    <p:extLst>
      <p:ext uri="{BB962C8B-B14F-4D97-AF65-F5344CB8AC3E}">
        <p14:creationId xmlns:p14="http://schemas.microsoft.com/office/powerpoint/2010/main" val="2770043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491F8B-B7C8-4631-EAF9-65D8FB1F4C59}"/>
              </a:ext>
            </a:extLst>
          </p:cNvPr>
          <p:cNvSpPr>
            <a:spLocks noGrp="1"/>
          </p:cNvSpPr>
          <p:nvPr>
            <p:ph idx="1"/>
          </p:nvPr>
        </p:nvSpPr>
        <p:spPr>
          <a:xfrm>
            <a:off x="485661" y="330127"/>
            <a:ext cx="10515600" cy="5938471"/>
          </a:xfrm>
        </p:spPr>
        <p:txBody>
          <a:bodyPr>
            <a:normAutofit/>
          </a:bodyPr>
          <a:lstStyle/>
          <a:p>
            <a:pPr marL="0" indent="0">
              <a:lnSpc>
                <a:spcPct val="110000"/>
              </a:lnSpc>
              <a:spcBef>
                <a:spcPts val="2400"/>
              </a:spcBef>
              <a:spcAft>
                <a:spcPts val="1200"/>
              </a:spcAft>
              <a:buNone/>
            </a:pPr>
            <a:r>
              <a:rPr lang="en-US" sz="2400" b="1" dirty="0">
                <a:cs typeface="Times New Roman" panose="02020603050405020304" pitchFamily="18" charset="0"/>
              </a:rPr>
              <a:t>PGRR 128, Regional Transmission Plan Review of Grid Enhancing Technologies</a:t>
            </a:r>
          </a:p>
          <a:p>
            <a:pPr lvl="1"/>
            <a:r>
              <a:rPr lang="en-US" sz="2100" dirty="0"/>
              <a:t>Oncor reviewed comments outlining that the proposal would be overly burdensome and include delays. Concerns that ERCOT and TSP have to justify not using grid enhancing technologies and TSP are already exploring these technologies in project submissions. </a:t>
            </a:r>
          </a:p>
          <a:p>
            <a:pPr lvl="1"/>
            <a:r>
              <a:rPr lang="en-US" sz="2100" dirty="0"/>
              <a:t>Suggestion to provide more specific comments about the application of these technologies. TSPs mentioned technologies like dynamic line ratings and advanced conductors already being used. </a:t>
            </a:r>
          </a:p>
          <a:p>
            <a:pPr lvl="1"/>
            <a:r>
              <a:rPr lang="en-US" sz="2100" dirty="0"/>
              <a:t>Agreed to table the PGRR and if no further comments received to advance to ROS without consensus.  </a:t>
            </a:r>
          </a:p>
          <a:p>
            <a:pPr marL="457200" lvl="1" indent="0">
              <a:buNone/>
            </a:pPr>
            <a:endParaRPr lang="en-US" sz="2500" dirty="0"/>
          </a:p>
          <a:p>
            <a:pPr marL="457200" lvl="1" indent="0">
              <a:buNone/>
            </a:pPr>
            <a:endParaRPr lang="en-US" dirty="0"/>
          </a:p>
        </p:txBody>
      </p:sp>
    </p:spTree>
    <p:extLst>
      <p:ext uri="{BB962C8B-B14F-4D97-AF65-F5344CB8AC3E}">
        <p14:creationId xmlns:p14="http://schemas.microsoft.com/office/powerpoint/2010/main" val="1085470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491F8B-B7C8-4631-EAF9-65D8FB1F4C59}"/>
              </a:ext>
            </a:extLst>
          </p:cNvPr>
          <p:cNvSpPr>
            <a:spLocks noGrp="1"/>
          </p:cNvSpPr>
          <p:nvPr>
            <p:ph idx="1"/>
          </p:nvPr>
        </p:nvSpPr>
        <p:spPr>
          <a:xfrm>
            <a:off x="573796" y="330127"/>
            <a:ext cx="10515600" cy="5938471"/>
          </a:xfrm>
        </p:spPr>
        <p:txBody>
          <a:bodyPr>
            <a:normAutofit lnSpcReduction="10000"/>
          </a:bodyPr>
          <a:lstStyle/>
          <a:p>
            <a:pPr marL="0" indent="0">
              <a:lnSpc>
                <a:spcPct val="110000"/>
              </a:lnSpc>
              <a:spcBef>
                <a:spcPts val="2400"/>
              </a:spcBef>
              <a:spcAft>
                <a:spcPts val="1200"/>
              </a:spcAft>
              <a:buNone/>
            </a:pPr>
            <a:r>
              <a:rPr lang="en-US" sz="2400" b="1" dirty="0">
                <a:cs typeface="Times New Roman" panose="02020603050405020304" pitchFamily="18" charset="0"/>
              </a:rPr>
              <a:t>Open discussion to move PLWG to a separate day</a:t>
            </a:r>
          </a:p>
          <a:p>
            <a:pPr lvl="1"/>
            <a:r>
              <a:rPr lang="en-US" sz="2100" dirty="0"/>
              <a:t>There is a consideration to move the Planning Working Group (PLWG) to its own day for convenience and timing consistency.</a:t>
            </a:r>
          </a:p>
          <a:p>
            <a:pPr lvl="1"/>
            <a:r>
              <a:rPr lang="en-US" sz="2100" dirty="0"/>
              <a:t>There were difficulties scheduling PLWG at a definite start time due to variability in RPG meeting end times.</a:t>
            </a:r>
          </a:p>
          <a:p>
            <a:pPr lvl="1"/>
            <a:r>
              <a:rPr lang="en-US" sz="2100" dirty="0"/>
              <a:t>Suggestions were made to start the PLWG at a defined time after RPG, for instance from 12:30 or 1 PM. Other suggestions included starting RPG earlier.</a:t>
            </a:r>
          </a:p>
          <a:p>
            <a:pPr lvl="1"/>
            <a:r>
              <a:rPr lang="en-US" sz="2100" dirty="0"/>
              <a:t>There are worries that separating the meetings could reduce attendance as the same people attend both.</a:t>
            </a:r>
          </a:p>
          <a:p>
            <a:pPr lvl="1"/>
            <a:r>
              <a:rPr lang="en-US" sz="2100" dirty="0"/>
              <a:t>Participants value in-person meetings for effective interaction. Concerns raised about potential loss of engagement if shifted to virtual only.</a:t>
            </a:r>
          </a:p>
          <a:p>
            <a:pPr lvl="1"/>
            <a:r>
              <a:rPr lang="en-US" sz="2100" dirty="0"/>
              <a:t>Several participants expressed preferences for maintaining current meeting format and discussed issues with current scheduling practices.</a:t>
            </a:r>
          </a:p>
          <a:p>
            <a:pPr lvl="1"/>
            <a:r>
              <a:rPr lang="en-US" sz="2100" dirty="0"/>
              <a:t>PLWG will remain on the same day as RPG but with efforts to establish a more predictable start time. The idea of possibly shifting meetings to another day if RPG runs too long was considered.</a:t>
            </a:r>
          </a:p>
          <a:p>
            <a:pPr lvl="1"/>
            <a:r>
              <a:rPr lang="en-US" sz="2100" dirty="0"/>
              <a:t>Conclusion: The group agreed to keep PLWG on the same day as RPG and work on setting a clear start time.</a:t>
            </a:r>
          </a:p>
          <a:p>
            <a:pPr marL="457200" lvl="1" indent="0">
              <a:buNone/>
            </a:pPr>
            <a:endParaRPr lang="en-US" sz="2500" dirty="0"/>
          </a:p>
          <a:p>
            <a:pPr marL="457200" lvl="1" indent="0">
              <a:buNone/>
            </a:pPr>
            <a:endParaRPr lang="en-US" dirty="0"/>
          </a:p>
        </p:txBody>
      </p:sp>
    </p:spTree>
    <p:extLst>
      <p:ext uri="{BB962C8B-B14F-4D97-AF65-F5344CB8AC3E}">
        <p14:creationId xmlns:p14="http://schemas.microsoft.com/office/powerpoint/2010/main" val="2877337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491F8B-B7C8-4631-EAF9-65D8FB1F4C59}"/>
              </a:ext>
            </a:extLst>
          </p:cNvPr>
          <p:cNvSpPr>
            <a:spLocks noGrp="1"/>
          </p:cNvSpPr>
          <p:nvPr>
            <p:ph idx="1"/>
          </p:nvPr>
        </p:nvSpPr>
        <p:spPr>
          <a:xfrm>
            <a:off x="573796" y="330127"/>
            <a:ext cx="10515600" cy="5938471"/>
          </a:xfrm>
        </p:spPr>
        <p:txBody>
          <a:bodyPr>
            <a:normAutofit/>
          </a:bodyPr>
          <a:lstStyle/>
          <a:p>
            <a:pPr marL="0" indent="0">
              <a:lnSpc>
                <a:spcPct val="110000"/>
              </a:lnSpc>
              <a:spcBef>
                <a:spcPts val="2400"/>
              </a:spcBef>
              <a:spcAft>
                <a:spcPts val="1200"/>
              </a:spcAft>
              <a:buNone/>
            </a:pPr>
            <a:r>
              <a:rPr lang="en-US" sz="2400" b="1" dirty="0">
                <a:cs typeface="Times New Roman" panose="02020603050405020304" pitchFamily="18" charset="0"/>
              </a:rPr>
              <a:t>SSR mitigation timeline</a:t>
            </a:r>
          </a:p>
          <a:p>
            <a:pPr lvl="1"/>
            <a:r>
              <a:rPr lang="en-US" sz="2100" dirty="0"/>
              <a:t>Southern Power discussed that the SSR study process due to challenges in timing when developing new projects.</a:t>
            </a:r>
          </a:p>
          <a:p>
            <a:pPr lvl="1">
              <a:spcAft>
                <a:spcPts val="800"/>
              </a:spcAft>
            </a:pPr>
            <a:r>
              <a:rPr lang="en-US" sz="2100" dirty="0"/>
              <a:t>ROS sponsor has not made progress on coordinating with appropriate parties to review. Not an urgent/high priority item, so the plan is to start collecting feedback on current SSR timeline and if there are any potential improvements to the process later this fall. </a:t>
            </a:r>
          </a:p>
          <a:p>
            <a:pPr lvl="1">
              <a:spcAft>
                <a:spcPts val="800"/>
              </a:spcAft>
            </a:pPr>
            <a:r>
              <a:rPr lang="en-US" sz="2100" dirty="0"/>
              <a:t>Advised if there are interested stakeholders, please reach out to Kristin Cook or Chase Smith with Southern Power.</a:t>
            </a:r>
          </a:p>
          <a:p>
            <a:pPr marL="457200" lvl="1" indent="0">
              <a:buNone/>
            </a:pPr>
            <a:endParaRPr lang="en-US" dirty="0"/>
          </a:p>
        </p:txBody>
      </p:sp>
    </p:spTree>
    <p:extLst>
      <p:ext uri="{BB962C8B-B14F-4D97-AF65-F5344CB8AC3E}">
        <p14:creationId xmlns:p14="http://schemas.microsoft.com/office/powerpoint/2010/main" val="2708544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kzNmUyMmQ1LTQ1YTctNGNiNy05NWFiLTFhYThjN2M4ODc4OSIgdmFsdWU9IiIgeG1sbnM9Imh0dHA6Ly93d3cuYm9sZG9uamFtZXMuY29tLzIwMDgvMDEvc2llL2ludGVybmFsL2xhYmVsIiAvPjxlbGVtZW50IHVpZD0iZDE0ZjVjMzYtZjQ0YS00MzE1LWI0MzgtMDA1Y2ZlOGYwNjlmIiB2YWx1ZT0iIiB4bWxucz0iaHR0cDovL3d3dy5ib2xkb25qYW1lcy5jb20vMjAwOC8wMS9zaWUvaW50ZXJuYWwvbGFiZWwiIC8+PC9zaXNsPjxVc2VyTmFtZT5DT1JQXHMyNzExNDI8L1VzZXJOYW1lPjxEYXRlVGltZT44LzUvMjAyNSA5OjQ2OjQxIFBNPC9EYXRlVGltZT48TGFiZWxTdHJpbmc+VW5jYXRlZ29yaXplZDwvTGFiZWxTdHJpbmc+PC9pdGVtPjwvbGFiZWxIaXN0b3J5Pg==</Value>
</WrappedLabelHistory>
</file>

<file path=customXml/item2.xml><?xml version="1.0" encoding="utf-8"?>
<sisl xmlns:xsd="http://www.w3.org/2001/XMLSchema" xmlns:xsi="http://www.w3.org/2001/XMLSchema-instance" xmlns="http://www.boldonjames.com/2008/01/sie/internal/label" sislVersion="0" policy="e9c0b8d7-bdb4-4fd3-b62a-f50327aaefce" origin="userSelected">
  <element uid="936e22d5-45a7-4cb7-95ab-1aa8c7c88789" value=""/>
  <element uid="d14f5c36-f44a-4315-b438-005cfe8f069f" value=""/>
</sisl>
</file>

<file path=customXml/itemProps1.xml><?xml version="1.0" encoding="utf-8"?>
<ds:datastoreItem xmlns:ds="http://schemas.openxmlformats.org/officeDocument/2006/customXml" ds:itemID="{9A2CA960-9D1A-4FFC-9372-D5F4C712D7B0}">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F69476A7-9BEE-4446-80E9-B27EF6E87515}">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347</TotalTime>
  <Words>1158</Words>
  <Application>Microsoft Office PowerPoint</Application>
  <PresentationFormat>Widescreen</PresentationFormat>
  <Paragraphs>78</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Aptos</vt:lpstr>
      <vt:lpstr>Aptos Display</vt:lpstr>
      <vt:lpstr>Arial</vt:lpstr>
      <vt:lpstr>Calibri</vt:lpstr>
      <vt:lpstr>Times New Roman</vt:lpstr>
      <vt:lpstr>Office Theme</vt:lpstr>
      <vt:lpstr>August PLWG Update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 ?</vt:lpstr>
    </vt:vector>
  </TitlesOfParts>
  <Company>American Electric Power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Erin J Rasmussen</dc:creator>
  <cp:lastModifiedBy>Mina Y Turner</cp:lastModifiedBy>
  <cp:revision>14</cp:revision>
  <dcterms:created xsi:type="dcterms:W3CDTF">2025-08-05T21:34:12Z</dcterms:created>
  <dcterms:modified xsi:type="dcterms:W3CDTF">2025-09-08T22:37:24Z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1f4bbefc-9c7a-432d-a0fb-f215af837196</vt:lpwstr>
  </property>
  <property fmtid="{D5CDD505-2E9C-101B-9397-08002B2CF9AE}" pid="3" name="bjClsUserRVM">
    <vt:lpwstr>[]</vt:lpwstr>
  </property>
  <property fmtid="{D5CDD505-2E9C-101B-9397-08002B2CF9AE}" pid="4" name="bjSaver">
    <vt:lpwstr>qu1yRNhOSqe/tY/UzWUq4LhMNMFil54C</vt:lpwstr>
  </property>
  <property fmtid="{D5CDD505-2E9C-101B-9397-08002B2CF9AE}" pid="5" name="bjDocumentLabelXML">
    <vt:lpwstr>&lt;?xml version="1.0" encoding="us-ascii"?&gt;&lt;sisl xmlns:xsd="http://www.w3.org/2001/XMLSchema" xmlns:xsi="http://www.w3.org/2001/XMLSchema-instance" sislVersion="0" policy="e9c0b8d7-bdb4-4fd3-b62a-f50327aaefce" origin="userSelected" xmlns="http://www.boldonj</vt:lpwstr>
  </property>
  <property fmtid="{D5CDD505-2E9C-101B-9397-08002B2CF9AE}" pid="6" name="bjDocumentLabelXML-0">
    <vt:lpwstr>ames.com/2008/01/sie/internal/label"&gt;&lt;element uid="936e22d5-45a7-4cb7-95ab-1aa8c7c88789" value="" /&gt;&lt;element uid="d14f5c36-f44a-4315-b438-005cfe8f069f" value="" /&gt;&lt;/sisl&gt;</vt:lpwstr>
  </property>
  <property fmtid="{D5CDD505-2E9C-101B-9397-08002B2CF9AE}" pid="7" name="bjDocumentSecurityLabel">
    <vt:lpwstr>Uncategorized</vt:lpwstr>
  </property>
  <property fmtid="{D5CDD505-2E9C-101B-9397-08002B2CF9AE}" pid="8" name="MSIP_Label_574d496c-7ac4-4b13-81fd-698eca66b217_SiteId">
    <vt:lpwstr>15f3c881-6b03-4ff6-8559-77bf5177818f</vt:lpwstr>
  </property>
  <property fmtid="{D5CDD505-2E9C-101B-9397-08002B2CF9AE}" pid="9" name="MSIP_Label_574d496c-7ac4-4b13-81fd-698eca66b217_Name">
    <vt:lpwstr>Uncategorized</vt:lpwstr>
  </property>
  <property fmtid="{D5CDD505-2E9C-101B-9397-08002B2CF9AE}" pid="10" name="MSIP_Label_574d496c-7ac4-4b13-81fd-698eca66b217_Enabled">
    <vt:lpwstr>true</vt:lpwstr>
  </property>
  <property fmtid="{D5CDD505-2E9C-101B-9397-08002B2CF9AE}" pid="11" name="bjLabelHistoryID">
    <vt:lpwstr>{9A2CA960-9D1A-4FFC-9372-D5F4C712D7B0}</vt:lpwstr>
  </property>
</Properties>
</file>