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9"/>
  </p:notesMasterIdLst>
  <p:sldIdLst>
    <p:sldId id="256" r:id="rId4"/>
    <p:sldId id="262" r:id="rId5"/>
    <p:sldId id="265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9C5FE-54B9-4278-938F-067819BC7A04}" v="5" dt="2025-09-06T19:48:54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z, Tomas" userId="9c41e033-049c-4f08-a6fc-0bcff80b20c7" providerId="ADAL" clId="{66D9C5FE-54B9-4278-938F-067819BC7A04}"/>
    <pc:docChg chg="custSel modSld">
      <pc:chgData name="Fernandez, Tomas" userId="9c41e033-049c-4f08-a6fc-0bcff80b20c7" providerId="ADAL" clId="{66D9C5FE-54B9-4278-938F-067819BC7A04}" dt="2025-09-06T19:52:17.016" v="142" actId="20577"/>
      <pc:docMkLst>
        <pc:docMk/>
      </pc:docMkLst>
      <pc:sldChg chg="modSp mod">
        <pc:chgData name="Fernandez, Tomas" userId="9c41e033-049c-4f08-a6fc-0bcff80b20c7" providerId="ADAL" clId="{66D9C5FE-54B9-4278-938F-067819BC7A04}" dt="2025-09-06T19:52:17.016" v="142" actId="20577"/>
        <pc:sldMkLst>
          <pc:docMk/>
          <pc:sldMk cId="1268112373" sldId="262"/>
        </pc:sldMkLst>
        <pc:spChg chg="mod">
          <ac:chgData name="Fernandez, Tomas" userId="9c41e033-049c-4f08-a6fc-0bcff80b20c7" providerId="ADAL" clId="{66D9C5FE-54B9-4278-938F-067819BC7A04}" dt="2025-09-06T19:22:58.205" v="1" actId="113"/>
          <ac:spMkLst>
            <pc:docMk/>
            <pc:sldMk cId="1268112373" sldId="262"/>
            <ac:spMk id="2" creationId="{1CCDC56C-2888-46D3-BB25-354186FD1104}"/>
          </ac:spMkLst>
        </pc:spChg>
        <pc:spChg chg="mod">
          <ac:chgData name="Fernandez, Tomas" userId="9c41e033-049c-4f08-a6fc-0bcff80b20c7" providerId="ADAL" clId="{66D9C5FE-54B9-4278-938F-067819BC7A04}" dt="2025-09-06T19:52:17.016" v="142" actId="20577"/>
          <ac:spMkLst>
            <pc:docMk/>
            <pc:sldMk cId="1268112373" sldId="262"/>
            <ac:spMk id="4" creationId="{E07C0D84-6044-403B-9902-9B6275D153F8}"/>
          </ac:spMkLst>
        </pc:spChg>
      </pc:sldChg>
      <pc:sldChg chg="modSp mod">
        <pc:chgData name="Fernandez, Tomas" userId="9c41e033-049c-4f08-a6fc-0bcff80b20c7" providerId="ADAL" clId="{66D9C5FE-54B9-4278-938F-067819BC7A04}" dt="2025-09-06T19:48:45.984" v="80" actId="5793"/>
        <pc:sldMkLst>
          <pc:docMk/>
          <pc:sldMk cId="1243090763" sldId="265"/>
        </pc:sldMkLst>
        <pc:spChg chg="mod">
          <ac:chgData name="Fernandez, Tomas" userId="9c41e033-049c-4f08-a6fc-0bcff80b20c7" providerId="ADAL" clId="{66D9C5FE-54B9-4278-938F-067819BC7A04}" dt="2025-09-06T19:48:45.984" v="80" actId="5793"/>
          <ac:spMkLst>
            <pc:docMk/>
            <pc:sldMk cId="1243090763" sldId="265"/>
            <ac:spMk id="4" creationId="{E07C0D84-6044-403B-9902-9B6275D153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85356-11F8-418F-ACB8-1E55573A7E68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1F52F-893D-432C-BF4D-183992CF1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190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9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1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1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67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0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429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4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9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5896FD6-1930-47E7-933B-F393BD3F31E2}" type="datetimeFigureOut">
              <a:rPr lang="en-US" smtClean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training/courses/details?name=Texas-SET#schedu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training/courses/details?name=MarkeTrak-Part-1#schedule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rcot.com/services/training/courses/details?name=Retail-101#schedule" TargetMode="External"/><Relationship Id="rId5" Type="http://schemas.openxmlformats.org/officeDocument/2006/relationships/hyperlink" Target="https://www.ercot.com/services/training/courses/details?name=Texas-SET#schedule" TargetMode="External"/><Relationship Id="rId4" Type="http://schemas.openxmlformats.org/officeDocument/2006/relationships/hyperlink" Target="https://www.ercot.com/services/training/courses/details?name=MarkeTrak-or-IAG-Part-2#schedu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cusfitness.net/stock-photos/downloads/training-motivation-tex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h.mckeever@Oncor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dearnest@aep.com" TargetMode="External"/><Relationship Id="rId4" Type="http://schemas.openxmlformats.org/officeDocument/2006/relationships/hyperlink" Target="mailto:tomas.fernandez@nrg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2772-D825-D5CA-4A91-5BFBB6158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RMTTF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7A1F5-A867-2B78-1C53-1BC81166C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Tomas Fernandez	NRG</a:t>
            </a:r>
          </a:p>
          <a:p>
            <a:r>
              <a:rPr lang="en-US" dirty="0"/>
              <a:t>Debbie McKeever	ONCOR</a:t>
            </a:r>
          </a:p>
          <a:p>
            <a:r>
              <a:rPr lang="en-US" dirty="0"/>
              <a:t>Melinda Earnest	AEP Texas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C56C-2888-46D3-BB25-354186FD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2" y="60961"/>
            <a:ext cx="10127233" cy="537458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TxSet 5.0 Training via </a:t>
            </a:r>
            <a:r>
              <a:rPr lang="en-US" sz="2800" b="1" u="sng" dirty="0" err="1"/>
              <a:t>WebEx</a:t>
            </a:r>
            <a:r>
              <a:rPr lang="en-US" sz="2800" b="1" u="sng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C0D84-6044-403B-9902-9B6275D153F8}"/>
              </a:ext>
            </a:extLst>
          </p:cNvPr>
          <p:cNvSpPr txBox="1"/>
          <p:nvPr/>
        </p:nvSpPr>
        <p:spPr>
          <a:xfrm>
            <a:off x="112142" y="598419"/>
            <a:ext cx="69873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TxSet 5.0 training is being re-configured to deliver via </a:t>
            </a:r>
            <a:r>
              <a:rPr lang="en-US" b="1" dirty="0" err="1"/>
              <a:t>WebEx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an additional opportunity for market participants to engage and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Another option for those who cannot or were not able to travel to Houston or Dallas for in-person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scheduled for </a:t>
            </a:r>
            <a:r>
              <a:rPr lang="en-US" b="1" i="1" dirty="0"/>
              <a:t>Wednesday, October 29</a:t>
            </a:r>
            <a:r>
              <a:rPr lang="en-US" b="1" i="1" baseline="30000" dirty="0"/>
              <a:t>th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Sign-up</a:t>
            </a:r>
            <a:r>
              <a:rPr lang="en-US" dirty="0"/>
              <a:t> available now through LMS on Ercot.com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be limited to </a:t>
            </a:r>
            <a:r>
              <a:rPr lang="en-US"/>
              <a:t>50 participants</a:t>
            </a:r>
            <a:endParaRPr lang="en-US" dirty="0"/>
          </a:p>
          <a:p>
            <a:r>
              <a:rPr lang="en-US" dirty="0"/>
              <a:t>	</a:t>
            </a:r>
            <a:endParaRPr lang="en-US" b="1" u="sng" dirty="0"/>
          </a:p>
          <a:p>
            <a:r>
              <a:rPr lang="en-US" b="1" u="sng" dirty="0"/>
              <a:t>Survey Responses from the last training held in Dallas: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Provided tons of source material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Broke down the information very well. I felt like I gained a lot of knowledge from this course. Would recommend it to anyone. Glad I was recommended to this course. 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Great building from concepts to execution!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Keeping us engaged and great relevant building blocks to understanding the market !! Amazing job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D29C3C2B-84FA-E20A-B40B-29E9FED6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03" y="816889"/>
            <a:ext cx="3950851" cy="52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1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C56C-2888-46D3-BB25-354186FD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0" y="60961"/>
            <a:ext cx="10055135" cy="537458"/>
          </a:xfrm>
        </p:spPr>
        <p:txBody>
          <a:bodyPr>
            <a:normAutofit/>
          </a:bodyPr>
          <a:lstStyle/>
          <a:p>
            <a:r>
              <a:rPr lang="en-US" sz="2800" dirty="0"/>
              <a:t>Upcoming Retail Training Opportunities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C0D84-6044-403B-9902-9B6275D153F8}"/>
              </a:ext>
            </a:extLst>
          </p:cNvPr>
          <p:cNvSpPr txBox="1"/>
          <p:nvPr/>
        </p:nvSpPr>
        <p:spPr>
          <a:xfrm>
            <a:off x="69010" y="598419"/>
            <a:ext cx="109641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MarkeTrak</a:t>
            </a:r>
            <a:r>
              <a:rPr lang="en-US" b="1" u="sng" dirty="0"/>
              <a:t> Training – 2 Parts</a:t>
            </a:r>
            <a:endParaRPr lang="en-US" dirty="0"/>
          </a:p>
          <a:p>
            <a:r>
              <a:rPr lang="en-US" b="1" i="1" u="sng" dirty="0" err="1"/>
              <a:t>MarkeTrak</a:t>
            </a:r>
            <a:r>
              <a:rPr lang="en-US" b="1" i="1" u="sng" dirty="0"/>
              <a:t> Part 1-Overview </a:t>
            </a:r>
            <a:r>
              <a:rPr lang="en-US" b="1" i="1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Wednesday, September 24</a:t>
            </a:r>
            <a:r>
              <a:rPr lang="en-US" baseline="30000" dirty="0"/>
              <a:t>th</a:t>
            </a:r>
            <a:r>
              <a:rPr lang="en-US" dirty="0"/>
              <a:t> – </a:t>
            </a:r>
            <a:r>
              <a:rPr lang="en-US" dirty="0" err="1"/>
              <a:t>WebEx</a:t>
            </a:r>
            <a:r>
              <a:rPr lang="en-US" dirty="0"/>
              <a:t>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8:30 AM to 12:30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 for registration on ERCOT.com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err="1">
                <a:hlinkClick r:id="rId3"/>
              </a:rPr>
              <a:t>MarkeTrak</a:t>
            </a:r>
            <a:r>
              <a:rPr lang="en-US" dirty="0">
                <a:hlinkClick r:id="rId3"/>
              </a:rPr>
              <a:t> - Part 1</a:t>
            </a:r>
            <a:endParaRPr lang="en-US" dirty="0"/>
          </a:p>
          <a:p>
            <a:r>
              <a:rPr lang="en-US" b="1" i="1" u="sng" dirty="0" err="1"/>
              <a:t>MarkeTrak</a:t>
            </a:r>
            <a:r>
              <a:rPr lang="en-US" b="1" i="1" u="sng" dirty="0"/>
              <a:t> Part 2-Switch Holds and IAG</a:t>
            </a:r>
            <a:r>
              <a:rPr lang="en-US" b="1" i="1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Thursday, September 25</a:t>
            </a:r>
            <a:r>
              <a:rPr lang="en-US" baseline="30000" dirty="0"/>
              <a:t>th</a:t>
            </a:r>
            <a:r>
              <a:rPr lang="en-US" dirty="0"/>
              <a:t> – </a:t>
            </a:r>
            <a:r>
              <a:rPr lang="en-US" dirty="0" err="1"/>
              <a:t>WebEx</a:t>
            </a:r>
            <a:r>
              <a:rPr lang="en-US" dirty="0"/>
              <a:t>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8:30 AM to 12:30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 for registration on ERCOT.com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err="1">
                <a:hlinkClick r:id="rId4"/>
              </a:rPr>
              <a:t>MarkeTrak</a:t>
            </a:r>
            <a:r>
              <a:rPr lang="en-US" dirty="0">
                <a:hlinkClick r:id="rId4"/>
              </a:rPr>
              <a:t>/IAG - Part 2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TX SET 5.0 Training</a:t>
            </a:r>
            <a:r>
              <a:rPr lang="en-US" dirty="0"/>
              <a:t>					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Wednesday, October 29</a:t>
            </a:r>
            <a:r>
              <a:rPr lang="en-US" baseline="30000" dirty="0"/>
              <a:t>th</a:t>
            </a:r>
            <a:r>
              <a:rPr lang="en-US" dirty="0"/>
              <a:t>  – </a:t>
            </a:r>
            <a:r>
              <a:rPr lang="en-US" dirty="0" err="1"/>
              <a:t>WebEx</a:t>
            </a:r>
            <a:r>
              <a:rPr lang="en-US" dirty="0"/>
              <a:t> only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 for registration on ERCOT.com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Texas SET Standard Electronic Transactions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u="sng" dirty="0"/>
              <a:t>Retail 101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Wednesday, December 10</a:t>
            </a:r>
            <a:r>
              <a:rPr lang="en-US" baseline="30000" dirty="0"/>
              <a:t>th</a:t>
            </a:r>
            <a:r>
              <a:rPr lang="en-US" dirty="0"/>
              <a:t>  – </a:t>
            </a:r>
            <a:r>
              <a:rPr lang="en-US" dirty="0" err="1"/>
              <a:t>WebEx</a:t>
            </a:r>
            <a:r>
              <a:rPr lang="en-US" dirty="0"/>
              <a:t> only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 for registration on ERCOT.com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Retail 101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Person writing in planner">
            <a:extLst>
              <a:ext uri="{FF2B5EF4-FFF2-40B4-BE49-F238E27FC236}">
                <a16:creationId xmlns:a16="http://schemas.microsoft.com/office/drawing/2014/main" id="{84AA287E-6D51-9CBA-2FAF-B71C5AFE3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9" y="2022763"/>
            <a:ext cx="4842164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5172-7FF2-6622-E5C0-86053532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74" y="0"/>
            <a:ext cx="10495226" cy="7493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On-Demand ERCOT Retail Training Modules Available 24/7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DA1F-49B4-D33E-0E98-DF7D0449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9" y="758825"/>
            <a:ext cx="8426451" cy="6108700"/>
          </a:xfrm>
        </p:spPr>
        <p:txBody>
          <a:bodyPr>
            <a:normAutofit fontScale="92500" lnSpcReduction="10000"/>
          </a:bodyPr>
          <a:lstStyle/>
          <a:p>
            <a:pPr marL="548640" lvl="2" indent="0">
              <a:buClr>
                <a:srgbClr val="FF0000"/>
              </a:buClr>
              <a:buNone/>
            </a:pPr>
            <a:r>
              <a:rPr lang="en-US" sz="2000" b="1" dirty="0"/>
              <a:t>MarkeTrak Online Training Modules  -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MarkeTraks Overview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Switch Hold Removal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Cancel With/Without  Approvals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Inadvertent Gains/Losses &amp; Rescissions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Usage and Billing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Other D2D Subtypes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Bulk Insert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MarkeTrak Admin Functionality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Data Extract Variances (DEV) LSE Subtypes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Data Extract Variances (DEV) Non-LSE Subtypes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Emails and Notifications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Reporting – Background &amp; GUI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548640" lvl="2" indent="0">
              <a:buClr>
                <a:srgbClr val="FF0000"/>
              </a:buClr>
              <a:buNone/>
            </a:pPr>
            <a:r>
              <a:rPr lang="en-US" sz="2000" b="1" dirty="0"/>
              <a:t>Additional Retail Online Training Modules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Retail 101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TXSET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Mass Transition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hand writing on a glass board&#10;&#10;Description automatically generated">
            <a:extLst>
              <a:ext uri="{FF2B5EF4-FFF2-40B4-BE49-F238E27FC236}">
                <a16:creationId xmlns:a16="http://schemas.microsoft.com/office/drawing/2014/main" id="{5507ECF9-041E-0CD6-A2C4-CC404D074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11683" y="1845201"/>
            <a:ext cx="3772379" cy="29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62472-CEC0-B436-0A7B-73FAD9DB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247650"/>
            <a:ext cx="11036300" cy="649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+mj-lt"/>
              </a:rPr>
              <a:t>Upcoming RMTTF Meeting 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	 Wednesday</a:t>
            </a:r>
            <a:r>
              <a:rPr lang="en-US" dirty="0">
                <a:latin typeface="+mj-lt"/>
              </a:rPr>
              <a:t>, September 24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 1:30 PM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WebEx and In-person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Oncor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1616 Woodall Rogers Fwy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Dallas, TX 75202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If planning to attend in person, please email Debbie McKeever </a:t>
            </a:r>
            <a:r>
              <a:rPr lang="en-US" sz="2000" dirty="0">
                <a:latin typeface="+mj-lt"/>
                <a:hlinkClick r:id="rId3"/>
              </a:rPr>
              <a:t>deborah.mckeever@Oncor.com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If you have questions or suggestions for training, please contact one of the RMTTF           co-chairs listed below.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	Tomas Fernandez, NRG      </a:t>
            </a:r>
            <a:r>
              <a:rPr lang="en-US" sz="2000" dirty="0">
                <a:latin typeface="+mj-lt"/>
                <a:hlinkClick r:id="rId4"/>
              </a:rPr>
              <a:t>tomas.fernandez@nrg.com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	Melinda Earnest, AEP         </a:t>
            </a:r>
            <a:r>
              <a:rPr lang="en-US" sz="2000" dirty="0">
                <a:latin typeface="+mj-lt"/>
                <a:hlinkClick r:id="rId5"/>
              </a:rPr>
              <a:t>mdearnest@aep.com</a:t>
            </a:r>
            <a:r>
              <a:rPr lang="en-US" sz="2000" dirty="0">
                <a:latin typeface="+mj-lt"/>
              </a:rPr>
              <a:t>	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 	Debbie McKeever, Oncor     </a:t>
            </a:r>
            <a:r>
              <a:rPr lang="en-US" sz="2000" dirty="0">
                <a:latin typeface="+mj-lt"/>
                <a:hlinkClick r:id="rId3"/>
              </a:rPr>
              <a:t>deborah.mckeever@Oncor.com</a:t>
            </a:r>
            <a:br>
              <a:rPr lang="en-US" sz="20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					Thank you!</a:t>
            </a:r>
          </a:p>
        </p:txBody>
      </p:sp>
    </p:spTree>
    <p:extLst>
      <p:ext uri="{BB962C8B-B14F-4D97-AF65-F5344CB8AC3E}">
        <p14:creationId xmlns:p14="http://schemas.microsoft.com/office/powerpoint/2010/main" val="41000478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lOWMwYjhkNy1iZGI0LTRmZDMtYjYyYS1mNTAzMjdhYWVmY2UiIG9yaWdpbj0idXNlclNlbGVjdGVkIj48ZWxlbWVudCB1aWQ9IjkzNmUyMmQ1LTQ1YTctNGNiNy05NWFiLTFhYThjN2M4ODc4OSIgdmFsdWU9IiIgeG1sbnM9Imh0dHA6Ly93d3cuYm9sZG9uamFtZXMuY29tLzIwMDgvMDEvc2llL2ludGVybmFsL2xhYmVsIiAvPjxlbGVtZW50IHVpZD0iZDE0ZjVjMzYtZjQ0YS00MzE1LWI0MzgtMDA1Y2ZlOGYwNjlmIiB2YWx1ZT0iIiB4bWxucz0iaHR0cDovL3d3dy5ib2xkb25qYW1lcy5jb20vMjAwOC8wMS9zaWUvaW50ZXJuYWwvbGFiZWwiIC8+PC9zaXNsPjxVc2VyTmFtZT5DT1JQXGNjb25wMDE8L1VzZXJOYW1lPjxEYXRlVGltZT4xLzMvMjAyNCA0OjIyOjAyIEFNPC9EYXRlVGltZT48TGFiZWxTdHJpbmc+VW5jYXRlZ29yaXplZDwvTGFiZWxTdHJpbmc+PC9pdGVtPjwvbGFiZWxIaXN0b3J5Pg=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e9c0b8d7-bdb4-4fd3-b62a-f50327aaefce" origin="userSelected">
  <element uid="936e22d5-45a7-4cb7-95ab-1aa8c7c88789" value=""/>
  <element uid="d14f5c36-f44a-4315-b438-005cfe8f069f" value=""/>
</sisl>
</file>

<file path=customXml/itemProps1.xml><?xml version="1.0" encoding="utf-8"?>
<ds:datastoreItem xmlns:ds="http://schemas.openxmlformats.org/officeDocument/2006/customXml" ds:itemID="{CAD66A93-6198-475A-8C44-FCCA61BB2285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8C2BFAD6-C3E7-49D3-AB37-021922D38B9E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3618</TotalTime>
  <Words>469</Words>
  <Application>Microsoft Office PowerPoint</Application>
  <PresentationFormat>Widescreen</PresentationFormat>
  <Paragraphs>76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Schoolbook</vt:lpstr>
      <vt:lpstr>Wingdings</vt:lpstr>
      <vt:lpstr>Wingdings 2</vt:lpstr>
      <vt:lpstr>View</vt:lpstr>
      <vt:lpstr>RMTTF</vt:lpstr>
      <vt:lpstr>TxSet 5.0 Training via WebEx </vt:lpstr>
      <vt:lpstr>Upcoming Retail Training Opportunities </vt:lpstr>
      <vt:lpstr>On-Demand ERCOT Retail Training Modules Available 24/7</vt:lpstr>
      <vt:lpstr>PowerPoint Presentation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RMTTF</dc:title>
  <dc:creator>Melinda D Earnest</dc:creator>
  <cp:lastModifiedBy>Fernandez, Tomas</cp:lastModifiedBy>
  <cp:revision>102</cp:revision>
  <dcterms:created xsi:type="dcterms:W3CDTF">2024-01-03T03:56:24Z</dcterms:created>
  <dcterms:modified xsi:type="dcterms:W3CDTF">2025-09-06T19:52:18Z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985a6358-0b1a-47a5-a44f-1467ea07feb6</vt:lpwstr>
  </property>
  <property fmtid="{D5CDD505-2E9C-101B-9397-08002B2CF9AE}" pid="3" name="bjClsUserRVM">
    <vt:lpwstr>[]</vt:lpwstr>
  </property>
  <property fmtid="{D5CDD505-2E9C-101B-9397-08002B2CF9AE}" pid="4" name="bjSaver">
    <vt:lpwstr>uUToTmzl1WCvCveSySCN/8m65ke2qS6g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policy="e9c0b8d7-bdb4-4fd3-b62a-f50327aaefce" origin="userSelected" xmlns="http://www.boldonj</vt:lpwstr>
  </property>
  <property fmtid="{D5CDD505-2E9C-101B-9397-08002B2CF9AE}" pid="6" name="bjDocumentLabelXML-0">
    <vt:lpwstr>ames.com/2008/01/sie/internal/label"&gt;&lt;element uid="936e22d5-45a7-4cb7-95ab-1aa8c7c88789" value="" /&gt;&lt;element uid="d14f5c36-f44a-4315-b438-005cfe8f069f" value="" /&gt;&lt;/sisl&gt;</vt:lpwstr>
  </property>
  <property fmtid="{D5CDD505-2E9C-101B-9397-08002B2CF9AE}" pid="7" name="bjDocumentSecurityLabel">
    <vt:lpwstr>Uncategorized</vt:lpwstr>
  </property>
  <property fmtid="{D5CDD505-2E9C-101B-9397-08002B2CF9AE}" pid="8" name="MSIP_Label_574d496c-7ac4-4b13-81fd-698eca66b217_SiteId">
    <vt:lpwstr>15f3c881-6b03-4ff6-8559-77bf5177818f</vt:lpwstr>
  </property>
  <property fmtid="{D5CDD505-2E9C-101B-9397-08002B2CF9AE}" pid="9" name="MSIP_Label_574d496c-7ac4-4b13-81fd-698eca66b217_Name">
    <vt:lpwstr>Uncategorized</vt:lpwstr>
  </property>
  <property fmtid="{D5CDD505-2E9C-101B-9397-08002B2CF9AE}" pid="10" name="MSIP_Label_574d496c-7ac4-4b13-81fd-698eca66b217_Enabled">
    <vt:lpwstr>true</vt:lpwstr>
  </property>
  <property fmtid="{D5CDD505-2E9C-101B-9397-08002B2CF9AE}" pid="11" name="bjLabelHistoryID">
    <vt:lpwstr>{CAD66A93-6198-475A-8C44-FCCA61BB2285}</vt:lpwstr>
  </property>
</Properties>
</file>