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53" r:id="rId4"/>
    <p:sldMasterId id="2147483648" r:id="rId5"/>
  </p:sldMasterIdLst>
  <p:notesMasterIdLst>
    <p:notesMasterId r:id="rId15"/>
  </p:notesMasterIdLst>
  <p:handoutMasterIdLst>
    <p:handoutMasterId r:id="rId16"/>
  </p:handoutMasterIdLst>
  <p:sldIdLst>
    <p:sldId id="260" r:id="rId6"/>
    <p:sldId id="323" r:id="rId7"/>
    <p:sldId id="327" r:id="rId8"/>
    <p:sldId id="316" r:id="rId9"/>
    <p:sldId id="326" r:id="rId10"/>
    <p:sldId id="275" r:id="rId11"/>
    <p:sldId id="329" r:id="rId12"/>
    <p:sldId id="331" r:id="rId13"/>
    <p:sldId id="332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75083B-132D-41CF-AAA1-C52AA8AA10BA}" v="56" dt="2025-09-05T15:17:04.2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1" autoAdjust="0"/>
    <p:restoredTop sz="94660"/>
  </p:normalViewPr>
  <p:slideViewPr>
    <p:cSldViewPr showGuides="1">
      <p:cViewPr varScale="1">
        <p:scale>
          <a:sx n="118" d="100"/>
          <a:sy n="118" d="100"/>
        </p:scale>
        <p:origin x="8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113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062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AF3335-3D6D-AC11-972A-AE00DEF68D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F9F7CC3-CE81-59FB-082A-A6A3F9E0C21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A68951D-2418-9285-9916-D3698D0912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CBE40F-6681-31A6-8A72-89D271B0745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383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September 2025 DSWG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September 2025 DSWG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September 2025 DSWG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1816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4CP Calculation Overview</a:t>
            </a:r>
          </a:p>
          <a:p>
            <a:endParaRPr lang="en-US" sz="2000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September 2025 DSWG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992700-305A-33EA-FCB7-69A317837E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E3EA1-B570-D478-D1EA-81CB336C0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Co-incident Peak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24D88-F669-89CA-9209-A2C1C592BE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618" y="902889"/>
            <a:ext cx="8534400" cy="5052221"/>
          </a:xfrm>
        </p:spPr>
        <p:txBody>
          <a:bodyPr/>
          <a:lstStyle/>
          <a:p>
            <a:r>
              <a:rPr lang="en-US" sz="2000" dirty="0"/>
              <a:t>4CP is the four peak intervals from the summer months of June through September. One peak per month.</a:t>
            </a:r>
          </a:p>
          <a:p>
            <a:pPr lvl="1"/>
            <a:r>
              <a:rPr lang="en-US" sz="2000" dirty="0"/>
              <a:t>ERCOT average 4CP is defined as the average of the peaks from each of the four summer months.</a:t>
            </a:r>
          </a:p>
          <a:p>
            <a:endParaRPr lang="en-US" sz="2000" dirty="0"/>
          </a:p>
          <a:p>
            <a:r>
              <a:rPr lang="en-US" sz="2000" dirty="0"/>
              <a:t>ERCOT calculates the four co-incident peaks for each year based on final settlement data.</a:t>
            </a:r>
          </a:p>
          <a:p>
            <a:pPr lvl="1"/>
            <a:r>
              <a:rPr lang="en-US" sz="2000" dirty="0"/>
              <a:t>Uses:</a:t>
            </a:r>
          </a:p>
          <a:p>
            <a:pPr lvl="2"/>
            <a:r>
              <a:rPr lang="en-US" sz="2000" dirty="0"/>
              <a:t>Reported to PUCT (Transmission Service Charges)</a:t>
            </a:r>
          </a:p>
          <a:p>
            <a:pPr lvl="2"/>
            <a:r>
              <a:rPr lang="en-US" sz="2000" dirty="0"/>
              <a:t>Demand Response</a:t>
            </a:r>
          </a:p>
          <a:p>
            <a:pPr lvl="2"/>
            <a:r>
              <a:rPr lang="en-US" sz="2000" dirty="0"/>
              <a:t>Load shedding obligations</a:t>
            </a:r>
          </a:p>
          <a:p>
            <a:pPr lvl="1"/>
            <a:endParaRPr lang="en-US" sz="2000" dirty="0"/>
          </a:p>
          <a:p>
            <a:r>
              <a:rPr lang="en-US" sz="2000" dirty="0"/>
              <a:t>ERCOT calculates and posts 4CP by December 1</a:t>
            </a:r>
            <a:r>
              <a:rPr lang="en-US" sz="2000" baseline="30000" dirty="0"/>
              <a:t>st</a:t>
            </a:r>
            <a:r>
              <a:rPr lang="en-US" sz="2000" dirty="0"/>
              <a:t> of every year based on Protocol 9.17 and 9.17.1.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5F3EEB-5A2B-E406-8F1E-21CCC2AB1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September 2025 DSWG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F89E12-3B41-73AA-C7C4-E6B899905E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735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2F80F-4C6D-7F4C-1D75-861012FF5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4CP Calculated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52EDC8-7EBC-3833-5D9D-C0E191731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September 2025 DSWG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B36A7A-1442-ECA2-B170-CE3335C99D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D583101-ED81-D4CF-15CE-DACC649660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02889"/>
            <a:ext cx="8534400" cy="5052221"/>
          </a:xfrm>
        </p:spPr>
        <p:txBody>
          <a:bodyPr/>
          <a:lstStyle/>
          <a:p>
            <a:r>
              <a:rPr lang="en-US" sz="2000" dirty="0"/>
              <a:t>First calculation step is determining the peak interval for the month.</a:t>
            </a:r>
          </a:p>
          <a:p>
            <a:pPr lvl="1"/>
            <a:endParaRPr lang="en-US" sz="1600" dirty="0"/>
          </a:p>
          <a:p>
            <a:r>
              <a:rPr lang="en-US" sz="2000" dirty="0"/>
              <a:t>Peak interval is defined as the highest 15-minute final settlement interval for the entire ERCOT system per the formula below:</a:t>
            </a:r>
          </a:p>
          <a:p>
            <a:pPr lvl="1"/>
            <a:r>
              <a:rPr lang="en-US" sz="2000" dirty="0"/>
              <a:t>Sum of: </a:t>
            </a:r>
          </a:p>
          <a:p>
            <a:pPr marL="457200" lvl="1" indent="0">
              <a:buNone/>
            </a:pPr>
            <a:r>
              <a:rPr lang="en-US" sz="2000" dirty="0"/>
              <a:t>	Generation Resources + Settlement Only Generators</a:t>
            </a:r>
            <a:r>
              <a:rPr lang="en-US" sz="1400" dirty="0"/>
              <a:t>(SOGs)</a:t>
            </a:r>
            <a:r>
              <a:rPr lang="en-US" sz="1600" dirty="0"/>
              <a:t> </a:t>
            </a:r>
            <a:endParaRPr lang="en-US" sz="2000" dirty="0"/>
          </a:p>
          <a:p>
            <a:pPr marL="457200" lvl="1" indent="0">
              <a:buNone/>
            </a:pPr>
            <a:r>
              <a:rPr lang="en-US" sz="2000" dirty="0"/>
              <a:t>	+ Block Load Transfers</a:t>
            </a:r>
            <a:r>
              <a:rPr lang="en-US" sz="1400" dirty="0"/>
              <a:t>(BLT)</a:t>
            </a:r>
            <a:r>
              <a:rPr lang="en-US" sz="1600" dirty="0"/>
              <a:t> </a:t>
            </a:r>
            <a:r>
              <a:rPr lang="en-US" sz="2000" dirty="0"/>
              <a:t>out of ERCOT + DC Tie Imports </a:t>
            </a:r>
          </a:p>
          <a:p>
            <a:pPr marL="457200" lvl="1" indent="0">
              <a:buNone/>
            </a:pPr>
            <a:r>
              <a:rPr lang="en-US" sz="2000" dirty="0"/>
              <a:t>	– BLT into ERCOT – DC Tie exports – Wholesale Storage 	Load</a:t>
            </a:r>
            <a:r>
              <a:rPr lang="en-US" sz="1400" dirty="0"/>
              <a:t>(WSL)</a:t>
            </a:r>
          </a:p>
          <a:p>
            <a:pPr marL="457200" lvl="1" indent="0">
              <a:buNone/>
            </a:pPr>
            <a:endParaRPr lang="en-US" sz="14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Any difference between the determined coincidental peak is allocated to all DSPs and ELSEs that are listed in the 4CP report. (9.17.1(4))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  <a:latin typeface="Arial" panose="020B0604020202020204"/>
              </a:rPr>
              <a:t>Adjustment to each load is based on Load Ratio Share (LRS) for each DSP and ELSE prior to adjusting for load/gen mismatch.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For 2025 seeing between approximately -1 M</a:t>
            </a:r>
            <a:r>
              <a:rPr lang="en-US" sz="2000" dirty="0">
                <a:solidFill>
                  <a:prstClr val="black"/>
                </a:solidFill>
                <a:latin typeface="Arial" panose="020B0604020202020204"/>
              </a:rPr>
              <a:t>WH to -21 MWH of adjustment.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457200" lvl="1" indent="0">
              <a:buNone/>
            </a:pPr>
            <a:endParaRPr lang="en-US" sz="1400" dirty="0"/>
          </a:p>
          <a:p>
            <a:pPr marL="457200" lvl="1" indent="0">
              <a:buNone/>
            </a:pPr>
            <a:r>
              <a:rPr lang="en-US" sz="1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15928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Deviation from Operation Load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2D7CBA-F015-BBED-FAC7-6327234F2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838" y="902889"/>
            <a:ext cx="8534400" cy="5052221"/>
          </a:xfrm>
        </p:spPr>
        <p:txBody>
          <a:bodyPr/>
          <a:lstStyle/>
          <a:p>
            <a:r>
              <a:rPr lang="en-US" sz="2000" dirty="0"/>
              <a:t>Official 4CP is based on final settlement data.</a:t>
            </a:r>
          </a:p>
          <a:p>
            <a:pPr lvl="1"/>
            <a:r>
              <a:rPr lang="en-US" sz="2000" dirty="0"/>
              <a:t>Settlement interval data may differ from operational data due to difference in accuracy from metering and telemetry.</a:t>
            </a:r>
          </a:p>
          <a:p>
            <a:pPr lvl="2"/>
            <a:r>
              <a:rPr lang="en-US" sz="2000" dirty="0"/>
              <a:t>These differences could impact which interval is determined as a co-incident peak.</a:t>
            </a:r>
          </a:p>
          <a:p>
            <a:pPr lvl="1"/>
            <a:r>
              <a:rPr lang="en-US" sz="2000" dirty="0"/>
              <a:t>Changes to generation site or WSL EPS meter data can change between initial and final.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ACBCAB-8CBE-ACBC-5451-889A0AE72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September 2025 DSWG</a:t>
            </a:r>
          </a:p>
        </p:txBody>
      </p:sp>
    </p:spTree>
    <p:extLst>
      <p:ext uri="{BB962C8B-B14F-4D97-AF65-F5344CB8AC3E}">
        <p14:creationId xmlns:p14="http://schemas.microsoft.com/office/powerpoint/2010/main" val="2908410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E563B-7E37-3D1C-3187-FBA8BB1DD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of June 2025 Initial and Final Peaks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95F75D-5A09-0FAD-4CA8-694983282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September 2025 DSWG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67DD09-0CDB-D99C-3803-5EF6030772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B02498B3-FDBC-16D4-7991-07EE112311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0782729"/>
              </p:ext>
            </p:extLst>
          </p:nvPr>
        </p:nvGraphicFramePr>
        <p:xfrm>
          <a:off x="609600" y="1219200"/>
          <a:ext cx="7955280" cy="1247775"/>
        </p:xfrm>
        <a:graphic>
          <a:graphicData uri="http://schemas.openxmlformats.org/drawingml/2006/table">
            <a:tbl>
              <a:tblPr/>
              <a:tblGrid>
                <a:gridCol w="640080">
                  <a:extLst>
                    <a:ext uri="{9D8B030D-6E8A-4147-A177-3AD203B41FA5}">
                      <a16:colId xmlns:a16="http://schemas.microsoft.com/office/drawing/2014/main" val="657990643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533113765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1950884138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1842845493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1682460897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158412653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06/19/2025 </a:t>
                      </a:r>
                    </a:p>
                    <a:p>
                      <a:pPr algn="ctr" fontAlgn="b">
                        <a:buNone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@ 17:00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06/23/2025 </a:t>
                      </a:r>
                    </a:p>
                    <a:p>
                      <a:pPr algn="ctr" fontAlgn="b">
                        <a:buNone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@ 14:30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06/20/2025 </a:t>
                      </a:r>
                    </a:p>
                    <a:p>
                      <a:pPr algn="ctr" fontAlgn="b">
                        <a:buNone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@ 16:30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06/24/2025 </a:t>
                      </a:r>
                    </a:p>
                    <a:p>
                      <a:pPr algn="ctr" fontAlgn="b">
                        <a:buNone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@14:15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06/28/2025 </a:t>
                      </a:r>
                    </a:p>
                    <a:p>
                      <a:pPr algn="ctr" fontAlgn="b">
                        <a:buNone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@ 16:30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18770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Initial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77453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77253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77173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76854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85949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77486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77258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77205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77005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buNone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76856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2925248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C54E156A-F65F-D038-6316-F3A92B070C22}"/>
              </a:ext>
            </a:extLst>
          </p:cNvPr>
          <p:cNvSpPr txBox="1"/>
          <p:nvPr/>
        </p:nvSpPr>
        <p:spPr>
          <a:xfrm>
            <a:off x="381000" y="2924174"/>
            <a:ext cx="8183880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Noted issues changing data between Initial and Final</a:t>
            </a:r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  <a:latin typeface="Arial" panose="020B0604020202020204"/>
              </a:rPr>
              <a:t>Error in meter time</a:t>
            </a:r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Current Transformer ratio error</a:t>
            </a:r>
          </a:p>
        </p:txBody>
      </p:sp>
    </p:spTree>
    <p:extLst>
      <p:ext uri="{BB962C8B-B14F-4D97-AF65-F5344CB8AC3E}">
        <p14:creationId xmlns:p14="http://schemas.microsoft.com/office/powerpoint/2010/main" val="3984455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083B1-B9A1-1FBD-5CBE-27222FDF62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9755E3E-9849-AB5A-179C-115AEAFAE0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612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F7FA4B-76A9-5236-DA5D-C8F9A3A521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13A07BA-CEB2-0AF6-161B-969E58FDC15B}"/>
              </a:ext>
            </a:extLst>
          </p:cNvPr>
          <p:cNvSpPr txBox="1"/>
          <p:nvPr/>
        </p:nvSpPr>
        <p:spPr>
          <a:xfrm>
            <a:off x="3810000" y="2105561"/>
            <a:ext cx="5181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NCLR Telemetry in RTC+B</a:t>
            </a:r>
            <a:endParaRPr lang="en-US" sz="2000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September 2025 DSWG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490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12485-2331-5E1B-13B4-70A2AEF02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Status Codes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3E9DA-DE06-E395-1230-137C431FBE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7315200" cy="5052221"/>
          </a:xfrm>
        </p:spPr>
        <p:txBody>
          <a:bodyPr numCol="2"/>
          <a:lstStyle/>
          <a:p>
            <a:r>
              <a:rPr lang="en-US" sz="2400" dirty="0"/>
              <a:t>Pre-RTC</a:t>
            </a:r>
          </a:p>
          <a:p>
            <a:pPr lvl="1"/>
            <a:r>
              <a:rPr lang="en-US" sz="2000" dirty="0"/>
              <a:t>Resource Status Codes (RST)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OUTL = 260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ONRL = 259</a:t>
            </a:r>
          </a:p>
          <a:p>
            <a:pPr lvl="1"/>
            <a:r>
              <a:rPr lang="en-US" sz="2000" dirty="0"/>
              <a:t>ONECL = 264</a:t>
            </a:r>
          </a:p>
          <a:p>
            <a:pPr lvl="1"/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DDF9CE-C208-74BA-8C8D-2F3DF0164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September 2025 DSWG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C14C66-66DC-EA2F-B917-432F296424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F83163D-D559-3860-C802-4776CF12F9F1}"/>
              </a:ext>
            </a:extLst>
          </p:cNvPr>
          <p:cNvSpPr txBox="1">
            <a:spLocks/>
          </p:cNvSpPr>
          <p:nvPr/>
        </p:nvSpPr>
        <p:spPr>
          <a:xfrm>
            <a:off x="5029200" y="990600"/>
            <a:ext cx="7315200" cy="5052221"/>
          </a:xfrm>
          <a:prstGeom prst="rect">
            <a:avLst/>
          </a:prstGeom>
        </p:spPr>
        <p:txBody>
          <a:bodyPr numCol="2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RTC+B</a:t>
            </a:r>
          </a:p>
          <a:p>
            <a:pPr lvl="1"/>
            <a:r>
              <a:rPr lang="en-US" sz="2000" dirty="0"/>
              <a:t>Updated Resource Status Codes (RSTR)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OUTL = 258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ONL = 257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413035AE-DBE3-0F54-E31F-1A955C81974D}"/>
              </a:ext>
            </a:extLst>
          </p:cNvPr>
          <p:cNvSpPr/>
          <p:nvPr/>
        </p:nvSpPr>
        <p:spPr>
          <a:xfrm>
            <a:off x="3924300" y="2514600"/>
            <a:ext cx="838200" cy="3810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F666E1A8-D676-DB0A-FFF3-480A93620F7D}"/>
              </a:ext>
            </a:extLst>
          </p:cNvPr>
          <p:cNvSpPr/>
          <p:nvPr/>
        </p:nvSpPr>
        <p:spPr>
          <a:xfrm>
            <a:off x="3924300" y="3405979"/>
            <a:ext cx="838200" cy="3810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31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FDC75E-4E1D-F655-5B6A-486D89EE9F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5A533-6267-378D-7423-F7300FC69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Ramp Rates and Capabilities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F88C53-7EC7-E948-EDCB-9EA048B4DD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7315200" cy="5052221"/>
          </a:xfrm>
        </p:spPr>
        <p:txBody>
          <a:bodyPr numCol="2"/>
          <a:lstStyle/>
          <a:p>
            <a:r>
              <a:rPr lang="en-US" sz="2400" dirty="0"/>
              <a:t>Pre-RTC</a:t>
            </a:r>
          </a:p>
          <a:p>
            <a:pPr lvl="1"/>
            <a:r>
              <a:rPr lang="en-US" sz="2000" dirty="0"/>
              <a:t>AS Responsibility and Schedule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RRRS</a:t>
            </a:r>
          </a:p>
          <a:p>
            <a:pPr lvl="1"/>
            <a:r>
              <a:rPr lang="en-US" sz="2000" dirty="0"/>
              <a:t>RRSC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ECRS</a:t>
            </a:r>
          </a:p>
          <a:p>
            <a:pPr lvl="1"/>
            <a:r>
              <a:rPr lang="en-US" sz="2000" dirty="0"/>
              <a:t>ECSC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NSRS</a:t>
            </a:r>
          </a:p>
          <a:p>
            <a:pPr lvl="1"/>
            <a:r>
              <a:rPr lang="en-US" sz="2000" dirty="0"/>
              <a:t>NSSC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8761DA-7C44-33F8-2DD8-793B6ABA7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September 2025 DSWG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2A069E-0873-72DC-2D47-A52AA45642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F912A00-3BBA-B14B-9006-DBCFC66E9A6B}"/>
              </a:ext>
            </a:extLst>
          </p:cNvPr>
          <p:cNvSpPr txBox="1">
            <a:spLocks/>
          </p:cNvSpPr>
          <p:nvPr/>
        </p:nvSpPr>
        <p:spPr>
          <a:xfrm>
            <a:off x="4737100" y="990599"/>
            <a:ext cx="8458200" cy="5052221"/>
          </a:xfrm>
          <a:prstGeom prst="rect">
            <a:avLst/>
          </a:prstGeom>
        </p:spPr>
        <p:txBody>
          <a:bodyPr numCol="2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RTC+B</a:t>
            </a:r>
          </a:p>
          <a:p>
            <a:pPr lvl="1"/>
            <a:r>
              <a:rPr lang="en-US" sz="2000" dirty="0"/>
              <a:t>Ramp Rates &amp; Awards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pPr lvl="1"/>
            <a:r>
              <a:rPr lang="en-US" sz="2000" dirty="0">
                <a:solidFill>
                  <a:schemeClr val="accent3"/>
                </a:solidFill>
              </a:rPr>
              <a:t>UFR Capability</a:t>
            </a:r>
          </a:p>
          <a:p>
            <a:pPr lvl="1"/>
            <a:r>
              <a:rPr lang="en-US" sz="2000" dirty="0">
                <a:solidFill>
                  <a:schemeClr val="accent1"/>
                </a:solidFill>
              </a:rPr>
              <a:t>UFR Award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>
                <a:solidFill>
                  <a:schemeClr val="accent3"/>
                </a:solidFill>
              </a:rPr>
              <a:t>ECRS RR Capability *10 Min</a:t>
            </a:r>
          </a:p>
          <a:p>
            <a:pPr lvl="1"/>
            <a:r>
              <a:rPr lang="en-US" sz="2000" dirty="0">
                <a:solidFill>
                  <a:schemeClr val="accent1"/>
                </a:solidFill>
              </a:rPr>
              <a:t>ECRS Award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>
                <a:solidFill>
                  <a:schemeClr val="accent3"/>
                </a:solidFill>
              </a:rPr>
              <a:t>NSPIN RR Capability *30 Min</a:t>
            </a:r>
          </a:p>
          <a:p>
            <a:pPr lvl="1"/>
            <a:r>
              <a:rPr lang="en-US" sz="2000" dirty="0">
                <a:solidFill>
                  <a:schemeClr val="accent1"/>
                </a:solidFill>
              </a:rPr>
              <a:t>NSPIN Award</a:t>
            </a:r>
          </a:p>
          <a:p>
            <a:pPr lvl="1"/>
            <a:endParaRPr lang="en-US" sz="2000" dirty="0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70FF9170-3414-BD8F-8AFF-0F341351DD51}"/>
              </a:ext>
            </a:extLst>
          </p:cNvPr>
          <p:cNvSpPr/>
          <p:nvPr/>
        </p:nvSpPr>
        <p:spPr>
          <a:xfrm>
            <a:off x="3898900" y="2605880"/>
            <a:ext cx="838200" cy="3810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C6694E19-5F47-FF5B-A5DA-1B35A3363C9A}"/>
              </a:ext>
            </a:extLst>
          </p:cNvPr>
          <p:cNvSpPr/>
          <p:nvPr/>
        </p:nvSpPr>
        <p:spPr>
          <a:xfrm>
            <a:off x="3898900" y="3710779"/>
            <a:ext cx="838200" cy="3810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0889AB0A-3C4C-8A37-A60C-09EA5D11938B}"/>
              </a:ext>
            </a:extLst>
          </p:cNvPr>
          <p:cNvSpPr/>
          <p:nvPr/>
        </p:nvSpPr>
        <p:spPr>
          <a:xfrm>
            <a:off x="3898900" y="4876800"/>
            <a:ext cx="838200" cy="3810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0D76CF-0E49-F613-BD57-DCE92ED9ABA9}"/>
              </a:ext>
            </a:extLst>
          </p:cNvPr>
          <p:cNvSpPr txBox="1"/>
          <p:nvPr/>
        </p:nvSpPr>
        <p:spPr>
          <a:xfrm>
            <a:off x="5545684" y="5648109"/>
            <a:ext cx="2087016" cy="438582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defTabSz="685800"/>
            <a:r>
              <a:rPr lang="en-US" sz="1125" i="1" dirty="0">
                <a:solidFill>
                  <a:srgbClr val="00CE7D"/>
                </a:solidFill>
                <a:latin typeface="Arial" panose="020B0604020202020204"/>
              </a:rPr>
              <a:t>QSE to ERCOT  Telemetry</a:t>
            </a:r>
          </a:p>
          <a:p>
            <a:pPr defTabSz="685800"/>
            <a:r>
              <a:rPr lang="en-US" sz="1125" i="1" dirty="0">
                <a:solidFill>
                  <a:srgbClr val="00ACC8">
                    <a:lumMod val="60000"/>
                    <a:lumOff val="40000"/>
                  </a:srgbClr>
                </a:solidFill>
                <a:latin typeface="Arial" panose="020B0604020202020204"/>
              </a:rPr>
              <a:t>ERCOT to QSE ICCP</a:t>
            </a:r>
          </a:p>
        </p:txBody>
      </p:sp>
    </p:spTree>
    <p:extLst>
      <p:ext uri="{BB962C8B-B14F-4D97-AF65-F5344CB8AC3E}">
        <p14:creationId xmlns:p14="http://schemas.microsoft.com/office/powerpoint/2010/main" val="331197004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5299</TotalTime>
  <Words>482</Words>
  <Application>Microsoft Office PowerPoint</Application>
  <PresentationFormat>On-screen Show (4:3)</PresentationFormat>
  <Paragraphs>124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PowerPoint Presentation</vt:lpstr>
      <vt:lpstr>4 Co-incident Peak Overview</vt:lpstr>
      <vt:lpstr>How is 4CP Calculated</vt:lpstr>
      <vt:lpstr>Deviation from Operation Load</vt:lpstr>
      <vt:lpstr>Comparison of June 2025 Initial and Final Peaks</vt:lpstr>
      <vt:lpstr>QUESTIONS?</vt:lpstr>
      <vt:lpstr>PowerPoint Presentation</vt:lpstr>
      <vt:lpstr>Resource Status Codes</vt:lpstr>
      <vt:lpstr>Ramp Rates and Capabilities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Pataray, Anthony</cp:lastModifiedBy>
  <cp:revision>164</cp:revision>
  <cp:lastPrinted>2016-01-21T20:53:15Z</cp:lastPrinted>
  <dcterms:created xsi:type="dcterms:W3CDTF">2016-01-21T15:20:31Z</dcterms:created>
  <dcterms:modified xsi:type="dcterms:W3CDTF">2025-09-05T19:51:17Z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2024-04-17T19:01:47Z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481f6be5-cd5c-4f31-a670-51d4969bb893</vt:lpwstr>
  </property>
  <property fmtid="{D5CDD505-2E9C-101B-9397-08002B2CF9AE}" pid="9" name="MSIP_Label_7084cbda-52b8-46fb-a7b7-cb5bd465ed85_ContentBits">
    <vt:lpwstr>0</vt:lpwstr>
  </property>
</Properties>
</file>