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99" autoAdjust="0"/>
    <p:restoredTop sz="96323" autoAdjust="0"/>
  </p:normalViewPr>
  <p:slideViewPr>
    <p:cSldViewPr showGuides="1">
      <p:cViewPr varScale="1">
        <p:scale>
          <a:sx n="145" d="100"/>
          <a:sy n="145" d="100"/>
        </p:scale>
        <p:origin x="2142" y="348"/>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8/21/2025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September 8, 2025</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July 2025</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5" y="1243346"/>
            <a:ext cx="5375287" cy="4180778"/>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July, ESRs were approximately 0.64% Short of AS Responsibility, resulting in approximately 0.95%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3481659133"/>
              </p:ext>
            </p:extLst>
          </p:nvPr>
        </p:nvGraphicFramePr>
        <p:xfrm>
          <a:off x="756709" y="2027345"/>
          <a:ext cx="7630582" cy="3958786"/>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184353">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348147">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444703">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270321">
                <a:tc>
                  <a:txBody>
                    <a:bodyPr/>
                    <a:lstStyle/>
                    <a:p>
                      <a:pPr algn="ctr" fontAlgn="b"/>
                      <a:r>
                        <a:rPr lang="en-US" sz="1000" b="0" i="0" u="none" strike="noStrike" dirty="0">
                          <a:solidFill>
                            <a:schemeClr val="tx2"/>
                          </a:solidFill>
                          <a:effectLst/>
                          <a:latin typeface="Calibri" panose="020F0502020204030204" pitchFamily="34" charset="0"/>
                        </a:rPr>
                        <a:t>5/6/2025 10:44</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70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075337806"/>
                  </a:ext>
                </a:extLst>
              </a:tr>
              <a:tr h="270321">
                <a:tc>
                  <a:txBody>
                    <a:bodyPr/>
                    <a:lstStyle/>
                    <a:p>
                      <a:pPr algn="ctr" fontAlgn="b"/>
                      <a:r>
                        <a:rPr lang="en-US" sz="1000" b="0" i="0" u="none" strike="noStrike">
                          <a:solidFill>
                            <a:schemeClr val="tx2"/>
                          </a:solidFill>
                          <a:effectLst/>
                          <a:latin typeface="Calibri" panose="020F0502020204030204" pitchFamily="34" charset="0"/>
                        </a:rPr>
                        <a:t>5/15/2025 16:59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798677668"/>
                  </a:ext>
                </a:extLst>
              </a:tr>
              <a:tr h="270321">
                <a:tc>
                  <a:txBody>
                    <a:bodyPr/>
                    <a:lstStyle/>
                    <a:p>
                      <a:pPr algn="ctr" fontAlgn="b"/>
                      <a:r>
                        <a:rPr lang="en-US" sz="1000" b="0" i="0" u="none" strike="noStrike" dirty="0">
                          <a:solidFill>
                            <a:schemeClr val="tx2"/>
                          </a:solidFill>
                          <a:effectLst/>
                          <a:latin typeface="Calibri" panose="020F0502020204030204" pitchFamily="34" charset="0"/>
                        </a:rPr>
                        <a:t>5/29/2025 23:47</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47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629515323"/>
                  </a:ext>
                </a:extLst>
              </a:tr>
              <a:tr h="270321">
                <a:tc>
                  <a:txBody>
                    <a:bodyPr/>
                    <a:lstStyle/>
                    <a:p>
                      <a:pPr algn="ctr" fontAlgn="b"/>
                      <a:r>
                        <a:rPr lang="en-US" sz="1000" b="0" i="0" u="none" strike="noStrike" dirty="0">
                          <a:solidFill>
                            <a:schemeClr val="tx2"/>
                          </a:solidFill>
                          <a:effectLst/>
                          <a:latin typeface="Calibri" panose="020F0502020204030204" pitchFamily="34" charset="0"/>
                        </a:rPr>
                        <a:t>6/2/2025 2:49</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230820368"/>
                  </a:ext>
                </a:extLst>
              </a:tr>
              <a:tr h="270321">
                <a:tc>
                  <a:txBody>
                    <a:bodyPr/>
                    <a:lstStyle/>
                    <a:p>
                      <a:pPr algn="ctr" fontAlgn="b"/>
                      <a:r>
                        <a:rPr lang="en-US" sz="1000" b="0" i="0" u="none" strike="noStrike">
                          <a:solidFill>
                            <a:schemeClr val="tx2"/>
                          </a:solidFill>
                          <a:effectLst/>
                          <a:latin typeface="Calibri" panose="020F0502020204030204" pitchFamily="34" charset="0"/>
                        </a:rPr>
                        <a:t>6/5/2025 2:25</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37</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715025975"/>
                  </a:ext>
                </a:extLst>
              </a:tr>
              <a:tr h="270321">
                <a:tc>
                  <a:txBody>
                    <a:bodyPr/>
                    <a:lstStyle/>
                    <a:p>
                      <a:pPr algn="ctr" fontAlgn="b"/>
                      <a:r>
                        <a:rPr lang="en-US" sz="1000" b="0" i="0" u="none" strike="noStrike">
                          <a:solidFill>
                            <a:schemeClr val="tx2"/>
                          </a:solidFill>
                          <a:effectLst/>
                          <a:latin typeface="Calibri" panose="020F0502020204030204" pitchFamily="34" charset="0"/>
                        </a:rPr>
                        <a:t>6/14/2025 19:35</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98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807538427"/>
                  </a:ext>
                </a:extLst>
              </a:tr>
              <a:tr h="270321">
                <a:tc>
                  <a:txBody>
                    <a:bodyPr/>
                    <a:lstStyle/>
                    <a:p>
                      <a:pPr algn="ctr" fontAlgn="b"/>
                      <a:r>
                        <a:rPr lang="en-US" sz="1000" b="0" i="0" u="none" strike="noStrike" dirty="0">
                          <a:solidFill>
                            <a:schemeClr val="tx2"/>
                          </a:solidFill>
                          <a:effectLst/>
                          <a:latin typeface="Calibri" panose="020F0502020204030204" pitchFamily="34" charset="0"/>
                        </a:rPr>
                        <a:t>6/17/2025 16:19</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83</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105901442"/>
                  </a:ext>
                </a:extLst>
              </a:tr>
              <a:tr h="270321">
                <a:tc>
                  <a:txBody>
                    <a:bodyPr/>
                    <a:lstStyle/>
                    <a:p>
                      <a:pPr algn="ctr" fontAlgn="b"/>
                      <a:r>
                        <a:rPr lang="en-US" sz="1000" b="1" i="0" u="none" strike="noStrike" dirty="0">
                          <a:solidFill>
                            <a:schemeClr val="tx2"/>
                          </a:solidFill>
                          <a:effectLst/>
                          <a:latin typeface="Calibri" panose="020F0502020204030204" pitchFamily="34" charset="0"/>
                        </a:rPr>
                        <a:t>7/1/2025 8:19</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72</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4</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554262093"/>
                  </a:ext>
                </a:extLst>
              </a:tr>
              <a:tr h="270321">
                <a:tc>
                  <a:txBody>
                    <a:bodyPr/>
                    <a:lstStyle/>
                    <a:p>
                      <a:pPr algn="ctr" fontAlgn="b"/>
                      <a:r>
                        <a:rPr lang="en-US" sz="1000" b="1" i="0" u="none" strike="noStrike">
                          <a:solidFill>
                            <a:schemeClr val="tx2"/>
                          </a:solidFill>
                          <a:effectLst/>
                          <a:latin typeface="Calibri" panose="020F0502020204030204" pitchFamily="34" charset="0"/>
                        </a:rPr>
                        <a:t>7/6/2025 4:28</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57</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11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4</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176563318"/>
                  </a:ext>
                </a:extLst>
              </a:tr>
              <a:tr h="270321">
                <a:tc>
                  <a:txBody>
                    <a:bodyPr/>
                    <a:lstStyle/>
                    <a:p>
                      <a:pPr algn="ctr" fontAlgn="b"/>
                      <a:r>
                        <a:rPr lang="en-US" sz="1000" b="1" i="0" u="none" strike="noStrike">
                          <a:solidFill>
                            <a:schemeClr val="tx2"/>
                          </a:solidFill>
                          <a:effectLst/>
                          <a:latin typeface="Calibri" panose="020F0502020204030204" pitchFamily="34" charset="0"/>
                        </a:rPr>
                        <a:t>7/24/2025 6:30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43</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2</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080734604"/>
                  </a:ext>
                </a:extLst>
              </a:tr>
              <a:tr h="270321">
                <a:tc>
                  <a:txBody>
                    <a:bodyPr/>
                    <a:lstStyle/>
                    <a:p>
                      <a:pPr algn="ctr" fontAlgn="b"/>
                      <a:r>
                        <a:rPr lang="en-US" sz="1000" b="1" i="0" u="none" strike="noStrike">
                          <a:solidFill>
                            <a:schemeClr val="tx2"/>
                          </a:solidFill>
                          <a:effectLst/>
                          <a:latin typeface="Calibri" panose="020F0502020204030204" pitchFamily="34" charset="0"/>
                        </a:rPr>
                        <a:t>7/24/2025 13:31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63</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237577547"/>
                  </a:ext>
                </a:extLst>
              </a:tr>
            </a:tbl>
          </a:graphicData>
        </a:graphic>
      </p:graphicFrame>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057400" y="6267658"/>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July, 17 ESRs carrying RRS evaluated during unit trips had low SOC, 4 of which failed. </a:t>
            </a:r>
          </a:p>
        </p:txBody>
      </p:sp>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3656517304"/>
              </p:ext>
            </p:extLst>
          </p:nvPr>
        </p:nvGraphicFramePr>
        <p:xfrm>
          <a:off x="228602" y="4853122"/>
          <a:ext cx="8610598" cy="96012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23530607"/>
                    </a:ext>
                  </a:extLst>
                </a:gridCol>
                <a:gridCol w="1574799">
                  <a:extLst>
                    <a:ext uri="{9D8B030D-6E8A-4147-A177-3AD203B41FA5}">
                      <a16:colId xmlns:a16="http://schemas.microsoft.com/office/drawing/2014/main" val="3086519091"/>
                    </a:ext>
                  </a:extLst>
                </a:gridCol>
                <a:gridCol w="1754011">
                  <a:extLst>
                    <a:ext uri="{9D8B030D-6E8A-4147-A177-3AD203B41FA5}">
                      <a16:colId xmlns:a16="http://schemas.microsoft.com/office/drawing/2014/main" val="4276751707"/>
                    </a:ext>
                  </a:extLst>
                </a:gridCol>
                <a:gridCol w="2124637">
                  <a:extLst>
                    <a:ext uri="{9D8B030D-6E8A-4147-A177-3AD203B41FA5}">
                      <a16:colId xmlns:a16="http://schemas.microsoft.com/office/drawing/2014/main" val="2471621366"/>
                    </a:ext>
                  </a:extLst>
                </a:gridCol>
                <a:gridCol w="1861751">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July 2025</a:t>
                      </a:r>
                    </a:p>
                  </a:txBody>
                  <a:tcPr anchor="ctr"/>
                </a:tc>
                <a:tc>
                  <a:txBody>
                    <a:bodyPr/>
                    <a:lstStyle/>
                    <a:p>
                      <a:pPr algn="ctr"/>
                      <a:r>
                        <a:rPr lang="en-US" sz="1200" strike="noStrike" dirty="0">
                          <a:solidFill>
                            <a:schemeClr val="tx2"/>
                          </a:solidFill>
                        </a:rPr>
                        <a:t>3</a:t>
                      </a:r>
                    </a:p>
                  </a:txBody>
                  <a:tcPr anchor="ctr"/>
                </a:tc>
                <a:tc>
                  <a:txBody>
                    <a:bodyPr/>
                    <a:lstStyle/>
                    <a:p>
                      <a:pPr algn="ctr"/>
                      <a:r>
                        <a:rPr lang="en-US" sz="1200" strike="noStrike" dirty="0">
                          <a:solidFill>
                            <a:schemeClr val="tx2"/>
                          </a:solidFill>
                        </a:rPr>
                        <a:t>944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chemeClr val="tx2"/>
                          </a:solidFill>
                        </a:rPr>
                        <a:t>1561</a:t>
                      </a:r>
                    </a:p>
                  </a:txBody>
                  <a:tcPr anchor="ctr"/>
                </a:tc>
                <a:tc>
                  <a:txBody>
                    <a:bodyPr/>
                    <a:lstStyle/>
                    <a:p>
                      <a:pPr algn="ctr"/>
                      <a:r>
                        <a:rPr lang="en-US" sz="1200" strike="noStrike" dirty="0">
                          <a:solidFill>
                            <a:schemeClr val="tx2"/>
                          </a:solidFill>
                        </a:rPr>
                        <a:t>4222</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219700"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July, there are 3 interval where ESRs failed GREDP with low SOC and AS Responsibility, </a:t>
            </a:r>
            <a:r>
              <a:rPr lang="en-US" sz="1200" b="1" i="1">
                <a:solidFill>
                  <a:schemeClr val="tx2"/>
                </a:solidFill>
              </a:rPr>
              <a:t>and 944 </a:t>
            </a:r>
            <a:r>
              <a:rPr lang="en-US" sz="1200" b="1" i="1" dirty="0">
                <a:solidFill>
                  <a:schemeClr val="tx2"/>
                </a:solidFill>
              </a:rPr>
              <a:t>intervals where ESRs failed CLREDP with high SOC and AS Responsibility. </a:t>
            </a:r>
            <a:endParaRPr lang="en-US" sz="1200" b="1" i="1" dirty="0">
              <a:solidFill>
                <a:schemeClr val="accent6"/>
              </a:solidFill>
            </a:endParaRPr>
          </a:p>
        </p:txBody>
      </p:sp>
      <p:pic>
        <p:nvPicPr>
          <p:cNvPr id="9" name="Picture 8">
            <a:extLst>
              <a:ext uri="{FF2B5EF4-FFF2-40B4-BE49-F238E27FC236}">
                <a16:creationId xmlns:a16="http://schemas.microsoft.com/office/drawing/2014/main" id="{64EE0452-A103-680B-F423-BC79EC0AF13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94239" y="2293739"/>
            <a:ext cx="2603531" cy="2270522"/>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0" cy="4058656"/>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July tend to be short in HE22, HE23, and HE24.</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0" cy="2724048"/>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5" cy="2590796"/>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339" b="2339"/>
          <a:stretch/>
        </p:blipFill>
        <p:spPr>
          <a:xfrm>
            <a:off x="3699011" y="4011571"/>
            <a:ext cx="3221319" cy="2456481"/>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days with largest AS MW short due to SOC: </a:t>
            </a:r>
            <a:r>
              <a:rPr lang="en-US" sz="1200" i="1" dirty="0">
                <a:solidFill>
                  <a:schemeClr val="tx2"/>
                </a:solidFill>
              </a:rPr>
              <a:t>July 12, July 3, July 6</a:t>
            </a:r>
          </a:p>
          <a:p>
            <a:endParaRPr lang="en-US" sz="1200" i="1" dirty="0">
              <a:solidFill>
                <a:schemeClr val="tx2"/>
              </a:solidFill>
            </a:endParaRPr>
          </a:p>
          <a:p>
            <a:r>
              <a:rPr lang="en-US" sz="1200" b="1" i="1" dirty="0">
                <a:solidFill>
                  <a:schemeClr val="tx2"/>
                </a:solidFill>
              </a:rPr>
              <a:t>Top 3 days with largest AS $ short due to SOC: </a:t>
            </a:r>
            <a:r>
              <a:rPr lang="en-US" sz="1200" i="1" dirty="0">
                <a:solidFill>
                  <a:schemeClr val="tx2"/>
                </a:solidFill>
              </a:rPr>
              <a:t>July 30, July 31, July 29</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HE23, HE9, HE1, HE4, HE6</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83215" y="4011571"/>
            <a:ext cx="3315952" cy="2521082"/>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66" cy="2635493"/>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2936801076"/>
              </p:ext>
            </p:extLst>
          </p:nvPr>
        </p:nvGraphicFramePr>
        <p:xfrm>
          <a:off x="1473200" y="4673600"/>
          <a:ext cx="931863" cy="874713"/>
        </p:xfrm>
        <a:graphic>
          <a:graphicData uri="http://schemas.openxmlformats.org/presentationml/2006/ole">
            <mc:AlternateContent xmlns:mc="http://schemas.openxmlformats.org/markup-compatibility/2006">
              <mc:Choice xmlns:v="urn:schemas-microsoft-com:vml" Requires="v">
                <p:oleObj name="Worksheet" showAsIcon="1" r:id="rId5" imgW="932400" imgH="874800" progId="Excel.Sheet.12">
                  <p:embed/>
                </p:oleObj>
              </mc:Choice>
              <mc:Fallback>
                <p:oleObj name="Worksheet" showAsIcon="1" r:id="rId5" imgW="932400" imgH="874800" progId="Excel.Sheet.12">
                  <p:embed/>
                  <p:pic>
                    <p:nvPicPr>
                      <p:cNvPr id="0" name=""/>
                      <p:cNvPicPr/>
                      <p:nvPr/>
                    </p:nvPicPr>
                    <p:blipFill>
                      <a:blip r:embed="rId6"/>
                      <a:stretch>
                        <a:fillRect/>
                      </a:stretch>
                    </p:blipFill>
                    <p:spPr>
                      <a:xfrm>
                        <a:off x="1473200" y="4673600"/>
                        <a:ext cx="931863" cy="874713"/>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952</Words>
  <Application>Microsoft Office PowerPoint</Application>
  <PresentationFormat>On-screen Show (4:3)</PresentationFormat>
  <Paragraphs>173</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2025-08-21T18:18:52Z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