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53" r:id="rId4"/>
    <p:sldMasterId id="2147483648" r:id="rId5"/>
  </p:sldMasterIdLst>
  <p:notesMasterIdLst>
    <p:notesMasterId r:id="rId18"/>
  </p:notesMasterIdLst>
  <p:handoutMasterIdLst>
    <p:handoutMasterId r:id="rId19"/>
  </p:handoutMasterIdLst>
  <p:sldIdLst>
    <p:sldId id="260" r:id="rId6"/>
    <p:sldId id="323" r:id="rId7"/>
    <p:sldId id="327" r:id="rId8"/>
    <p:sldId id="316" r:id="rId9"/>
    <p:sldId id="326" r:id="rId10"/>
    <p:sldId id="275" r:id="rId11"/>
    <p:sldId id="329" r:id="rId12"/>
    <p:sldId id="331" r:id="rId13"/>
    <p:sldId id="332" r:id="rId14"/>
    <p:sldId id="2943" r:id="rId15"/>
    <p:sldId id="334" r:id="rId16"/>
    <p:sldId id="295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94660"/>
  </p:normalViewPr>
  <p:slideViewPr>
    <p:cSldViewPr showGuides="1">
      <p:cViewPr>
        <p:scale>
          <a:sx n="100" d="100"/>
          <a:sy n="100" d="100"/>
        </p:scale>
        <p:origin x="946" y="-165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113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062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F3335-3D6D-AC11-972A-AE00DEF68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9F7CC3-CE81-59FB-082A-A6A3F9E0C2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68951D-2418-9285-9916-D3698D0912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CBE40F-6681-31A6-8A72-89D271B074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383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September 2025 DSWG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September 2025 DSWG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September 2025 DSWG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ercot.com/committees/tac/rtcbtf/training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18160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4CP Calculation Overview</a:t>
            </a:r>
          </a:p>
          <a:p>
            <a:endParaRPr lang="en-US" sz="2000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September 2025 DSWG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Self-Provision Achieved via Telemetry Points for NCLRs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8221"/>
            <a:ext cx="6629400" cy="4000500"/>
          </a:xfrm>
        </p:spPr>
        <p:txBody>
          <a:bodyPr/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800" b="1" dirty="0"/>
              <a:t>QSEs will be able to self-provide in real-time via telemetered ICCP points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685800"/>
            <a:fld id="{1D93BD3E-1E9A-4970-A6F7-E7AC52762E0C}" type="slidenum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/>
              </a:rPr>
              <a:pPr defTabSz="685800"/>
              <a:t>10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F25C3F-5867-EE59-AA97-4DBC5EABEA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9" y="2169218"/>
            <a:ext cx="9140672" cy="339338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70A2B0E-129D-6FB0-2ADD-3797A1FC7A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1006" y="1152494"/>
            <a:ext cx="1843252" cy="924771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48FFDDD-4725-0B69-EB43-346BF83C2712}"/>
              </a:ext>
            </a:extLst>
          </p:cNvPr>
          <p:cNvSpPr txBox="1">
            <a:spLocks/>
          </p:cNvSpPr>
          <p:nvPr/>
        </p:nvSpPr>
        <p:spPr>
          <a:xfrm>
            <a:off x="7742506" y="907413"/>
            <a:ext cx="1096694" cy="62161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+mj-lt"/>
              <a:buAutoNum type="arabicParenR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spcBef>
                <a:spcPct val="20000"/>
              </a:spcBef>
              <a:buFont typeface="+mj-lt"/>
              <a:buAutoNum type="alphaLcParenR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14450" indent="-400050" algn="l" defTabSz="914400" rtl="0" eaLnBrk="1" latinLnBrk="0" hangingPunct="1">
              <a:spcBef>
                <a:spcPct val="20000"/>
              </a:spcBef>
              <a:buFont typeface="+mj-lt"/>
              <a:buAutoNum type="romanLcPeriod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771650" indent="-400050" algn="l" defTabSz="914400" rtl="0" eaLnBrk="1" latinLnBrk="0" hangingPunct="1">
              <a:spcBef>
                <a:spcPct val="20000"/>
              </a:spcBef>
              <a:buFont typeface="+mj-lt"/>
              <a:buAutoNum type="romanLcPeriod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28850" indent="-400050" algn="l" defTabSz="914400" rtl="0" eaLnBrk="1" latinLnBrk="0" hangingPunct="1">
              <a:spcBef>
                <a:spcPct val="20000"/>
              </a:spcBef>
              <a:buFont typeface="+mj-lt"/>
              <a:buAutoNum type="romanLcPeriod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85800">
              <a:buNone/>
            </a:pPr>
            <a:r>
              <a:rPr lang="en-US" sz="1200" i="1" dirty="0">
                <a:solidFill>
                  <a:prstClr val="black"/>
                </a:solidFill>
                <a:latin typeface="Arial" panose="020B0604020202020204"/>
              </a:rPr>
              <a:t>LEGEND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F54349F-9225-B7B2-50CB-0CEF453701F5}"/>
              </a:ext>
            </a:extLst>
          </p:cNvPr>
          <p:cNvSpPr/>
          <p:nvPr/>
        </p:nvSpPr>
        <p:spPr>
          <a:xfrm>
            <a:off x="-5315" y="4349939"/>
            <a:ext cx="9140672" cy="353615"/>
          </a:xfrm>
          <a:prstGeom prst="rect">
            <a:avLst/>
          </a:prstGeom>
          <a:noFill/>
          <a:ln>
            <a:solidFill>
              <a:schemeClr val="accent4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1E7C8C06-E081-2E63-2FD6-4D0A1F7E0C74}"/>
              </a:ext>
            </a:extLst>
          </p:cNvPr>
          <p:cNvSpPr/>
          <p:nvPr/>
        </p:nvSpPr>
        <p:spPr>
          <a:xfrm rot="10800000">
            <a:off x="4800600" y="4439403"/>
            <a:ext cx="433478" cy="17468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CEF2EF-DAA0-2E57-F171-3AF87E19FB7C}"/>
              </a:ext>
            </a:extLst>
          </p:cNvPr>
          <p:cNvSpPr txBox="1"/>
          <p:nvPr/>
        </p:nvSpPr>
        <p:spPr>
          <a:xfrm>
            <a:off x="2149414" y="5854908"/>
            <a:ext cx="66897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n-US" sz="1050" dirty="0">
                <a:solidFill>
                  <a:prstClr val="black"/>
                </a:solidFill>
                <a:latin typeface="Arial" panose="020B0604020202020204"/>
                <a:hlinkClick r:id="rId4"/>
              </a:rPr>
              <a:t>ICCP Change Request Example RTC+B V1.4 </a:t>
            </a:r>
            <a:r>
              <a:rPr lang="en-US" sz="1050" dirty="0">
                <a:solidFill>
                  <a:prstClr val="black"/>
                </a:solidFill>
                <a:latin typeface="Arial" panose="020B0604020202020204"/>
              </a:rPr>
              <a:t>on RTC ERCOT webpage</a:t>
            </a:r>
          </a:p>
        </p:txBody>
      </p:sp>
    </p:spTree>
    <p:extLst>
      <p:ext uri="{BB962C8B-B14F-4D97-AF65-F5344CB8AC3E}">
        <p14:creationId xmlns:p14="http://schemas.microsoft.com/office/powerpoint/2010/main" val="1770422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3B1A6-E361-A810-1674-BB80927BB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Self-Provision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C4495-0AD5-301B-C8EF-1D4AEDFBC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Scenario: My Load Resource was awarded 15 MW in the DAM, and I purchased 5 MW via a trade.</a:t>
            </a:r>
          </a:p>
          <a:p>
            <a:pPr marL="0" indent="0" algn="ctr">
              <a:buNone/>
            </a:pPr>
            <a:r>
              <a:rPr lang="en-US" sz="2000" b="1" dirty="0"/>
              <a:t>    My total RRS AS Position is 20 MW.   </a:t>
            </a:r>
          </a:p>
          <a:p>
            <a:endParaRPr lang="en-US" sz="2000" dirty="0"/>
          </a:p>
          <a:p>
            <a:r>
              <a:rPr lang="en-US" sz="2000" dirty="0"/>
              <a:t>How to correctly self-provide 20 MW:</a:t>
            </a:r>
          </a:p>
          <a:p>
            <a:pPr lvl="2"/>
            <a:r>
              <a:rPr lang="en-US" sz="2000" dirty="0"/>
              <a:t>Is my resource qualified?</a:t>
            </a:r>
          </a:p>
          <a:p>
            <a:pPr lvl="2"/>
            <a:r>
              <a:rPr lang="en-US" sz="2000" dirty="0"/>
              <a:t>Telemetry Points</a:t>
            </a:r>
          </a:p>
          <a:p>
            <a:pPr lvl="3"/>
            <a:r>
              <a:rPr lang="en-US" dirty="0"/>
              <a:t>RST set to ONL (257)</a:t>
            </a:r>
          </a:p>
          <a:p>
            <a:pPr lvl="3"/>
            <a:r>
              <a:rPr lang="en-US" dirty="0"/>
              <a:t>UFR must be Armed</a:t>
            </a:r>
          </a:p>
          <a:p>
            <a:pPr lvl="3"/>
            <a:r>
              <a:rPr lang="en-US" dirty="0"/>
              <a:t>Can I cover my obligation?</a:t>
            </a:r>
          </a:p>
          <a:p>
            <a:pPr lvl="4"/>
            <a:r>
              <a:rPr lang="en-US" dirty="0"/>
              <a:t>Qualified MW Amount       </a:t>
            </a:r>
            <a:r>
              <a:rPr lang="en-US" sz="22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≥</a:t>
            </a:r>
            <a:r>
              <a:rPr lang="en-US" dirty="0"/>
              <a:t>   Self-provided amount</a:t>
            </a:r>
          </a:p>
          <a:p>
            <a:pPr lvl="4"/>
            <a:r>
              <a:rPr lang="en-US" dirty="0"/>
              <a:t>NPF - LPC 		      </a:t>
            </a:r>
            <a:r>
              <a:rPr lang="en-US" b="1" dirty="0">
                <a:solidFill>
                  <a:schemeClr val="accent1"/>
                </a:solidFill>
              </a:rPr>
              <a:t>≥</a:t>
            </a:r>
            <a:r>
              <a:rPr lang="en-US" dirty="0"/>
              <a:t>   Self-provided amount</a:t>
            </a:r>
          </a:p>
          <a:p>
            <a:pPr lvl="4"/>
            <a:r>
              <a:rPr lang="en-US" dirty="0"/>
              <a:t>Capability to Provide AS   </a:t>
            </a:r>
            <a:r>
              <a:rPr lang="en-US" b="1" dirty="0">
                <a:solidFill>
                  <a:schemeClr val="accent1"/>
                </a:solidFill>
              </a:rPr>
              <a:t>≥</a:t>
            </a:r>
            <a:r>
              <a:rPr lang="en-US" dirty="0"/>
              <a:t>   Self-provided amount</a:t>
            </a:r>
          </a:p>
          <a:p>
            <a:pPr lvl="3"/>
            <a:r>
              <a:rPr lang="en-US" dirty="0"/>
              <a:t>Telemeter Self-provision</a:t>
            </a:r>
          </a:p>
          <a:p>
            <a:pPr lvl="5"/>
            <a:endParaRPr lang="en-US" dirty="0"/>
          </a:p>
          <a:p>
            <a:pPr lvl="4"/>
            <a:endParaRPr lang="en-US" dirty="0"/>
          </a:p>
          <a:p>
            <a:pPr lvl="4"/>
            <a:endParaRPr lang="en-US" dirty="0"/>
          </a:p>
          <a:p>
            <a:pPr lvl="3"/>
            <a:endParaRPr lang="en-US" dirty="0"/>
          </a:p>
          <a:p>
            <a:pPr lvl="3"/>
            <a:r>
              <a:rPr lang="en-US" dirty="0"/>
              <a:t>“your offers explain your extra”</a:t>
            </a:r>
          </a:p>
          <a:p>
            <a:pPr lvl="3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9EC0DA-ED7E-BADB-D9F9-24296B590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2025 DSWG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1D5C45-63D0-A547-7D17-755A4FC51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592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EDFB8C-2637-B5DB-E46A-99BCE5F73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FED47-4E79-711B-AEDA-9FB8134BB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Scenario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15E10-9FCC-7F5E-3E75-B6B3F06AD8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685800"/>
            <a:fld id="{1D93BD3E-1E9A-4970-A6F7-E7AC52762E0C}" type="slidenum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/>
              </a:rPr>
              <a:pPr defTabSz="685800"/>
              <a:t>12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/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FD9E07E2-D25D-FC26-4A0A-CFA820D5E6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1630119"/>
              </p:ext>
            </p:extLst>
          </p:nvPr>
        </p:nvGraphicFramePr>
        <p:xfrm>
          <a:off x="68580" y="1895693"/>
          <a:ext cx="8991600" cy="2819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8459">
                  <a:extLst>
                    <a:ext uri="{9D8B030D-6E8A-4147-A177-3AD203B41FA5}">
                      <a16:colId xmlns:a16="http://schemas.microsoft.com/office/drawing/2014/main" val="2803127119"/>
                    </a:ext>
                  </a:extLst>
                </a:gridCol>
                <a:gridCol w="490451">
                  <a:extLst>
                    <a:ext uri="{9D8B030D-6E8A-4147-A177-3AD203B41FA5}">
                      <a16:colId xmlns:a16="http://schemas.microsoft.com/office/drawing/2014/main" val="76635263"/>
                    </a:ext>
                  </a:extLst>
                </a:gridCol>
                <a:gridCol w="490451">
                  <a:extLst>
                    <a:ext uri="{9D8B030D-6E8A-4147-A177-3AD203B41FA5}">
                      <a16:colId xmlns:a16="http://schemas.microsoft.com/office/drawing/2014/main" val="4062436037"/>
                    </a:ext>
                  </a:extLst>
                </a:gridCol>
                <a:gridCol w="490451">
                  <a:extLst>
                    <a:ext uri="{9D8B030D-6E8A-4147-A177-3AD203B41FA5}">
                      <a16:colId xmlns:a16="http://schemas.microsoft.com/office/drawing/2014/main" val="4149570335"/>
                    </a:ext>
                  </a:extLst>
                </a:gridCol>
                <a:gridCol w="490451">
                  <a:extLst>
                    <a:ext uri="{9D8B030D-6E8A-4147-A177-3AD203B41FA5}">
                      <a16:colId xmlns:a16="http://schemas.microsoft.com/office/drawing/2014/main" val="434471892"/>
                    </a:ext>
                  </a:extLst>
                </a:gridCol>
                <a:gridCol w="490451">
                  <a:extLst>
                    <a:ext uri="{9D8B030D-6E8A-4147-A177-3AD203B41FA5}">
                      <a16:colId xmlns:a16="http://schemas.microsoft.com/office/drawing/2014/main" val="3150781353"/>
                    </a:ext>
                  </a:extLst>
                </a:gridCol>
                <a:gridCol w="490451">
                  <a:extLst>
                    <a:ext uri="{9D8B030D-6E8A-4147-A177-3AD203B41FA5}">
                      <a16:colId xmlns:a16="http://schemas.microsoft.com/office/drawing/2014/main" val="2161417385"/>
                    </a:ext>
                  </a:extLst>
                </a:gridCol>
                <a:gridCol w="490451">
                  <a:extLst>
                    <a:ext uri="{9D8B030D-6E8A-4147-A177-3AD203B41FA5}">
                      <a16:colId xmlns:a16="http://schemas.microsoft.com/office/drawing/2014/main" val="4067700116"/>
                    </a:ext>
                  </a:extLst>
                </a:gridCol>
                <a:gridCol w="490451">
                  <a:extLst>
                    <a:ext uri="{9D8B030D-6E8A-4147-A177-3AD203B41FA5}">
                      <a16:colId xmlns:a16="http://schemas.microsoft.com/office/drawing/2014/main" val="3696933908"/>
                    </a:ext>
                  </a:extLst>
                </a:gridCol>
                <a:gridCol w="490451">
                  <a:extLst>
                    <a:ext uri="{9D8B030D-6E8A-4147-A177-3AD203B41FA5}">
                      <a16:colId xmlns:a16="http://schemas.microsoft.com/office/drawing/2014/main" val="4155430397"/>
                    </a:ext>
                  </a:extLst>
                </a:gridCol>
                <a:gridCol w="490451">
                  <a:extLst>
                    <a:ext uri="{9D8B030D-6E8A-4147-A177-3AD203B41FA5}">
                      <a16:colId xmlns:a16="http://schemas.microsoft.com/office/drawing/2014/main" val="4073973821"/>
                    </a:ext>
                  </a:extLst>
                </a:gridCol>
                <a:gridCol w="490451">
                  <a:extLst>
                    <a:ext uri="{9D8B030D-6E8A-4147-A177-3AD203B41FA5}">
                      <a16:colId xmlns:a16="http://schemas.microsoft.com/office/drawing/2014/main" val="292240271"/>
                    </a:ext>
                  </a:extLst>
                </a:gridCol>
                <a:gridCol w="1948180">
                  <a:extLst>
                    <a:ext uri="{9D8B030D-6E8A-4147-A177-3AD203B41FA5}">
                      <a16:colId xmlns:a16="http://schemas.microsoft.com/office/drawing/2014/main" val="2448079698"/>
                    </a:ext>
                  </a:extLst>
                </a:gridCol>
              </a:tblGrid>
              <a:tr h="960282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9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Scenario ** </a:t>
                      </a:r>
                    </a:p>
                    <a:p>
                      <a:pPr lvl="1" algn="l" fontAlgn="ctr"/>
                      <a:r>
                        <a:rPr lang="en-US" sz="9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Assume AS qualified for All Headroom (NPF-LPC)</a:t>
                      </a:r>
                      <a:endParaRPr lang="en-US" sz="9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Max Power Cons.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FD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Net Power Flow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FD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Low Power Cons.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FD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Resource Status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FD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Under Freq. Relay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FD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Self-provided RRS UFR</a:t>
                      </a:r>
                    </a:p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(MW)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FD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Self-provided ECRS (MW)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FD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Current Capability to provide UFR (MW)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FD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ECRS (10min) Ramp Rate (MW/min)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FD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RRS UFR AS Award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ECRS </a:t>
                      </a:r>
                    </a:p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AS Award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ctr" latinLnBrk="0" hangingPunct="1"/>
                      <a:r>
                        <a:rPr lang="en-US" sz="900" b="1" u="none" strike="noStrike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Notes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7188334"/>
                  </a:ext>
                </a:extLst>
              </a:tr>
              <a:tr h="193452">
                <a:tc>
                  <a:txBody>
                    <a:bodyPr/>
                    <a:lstStyle/>
                    <a:p>
                      <a:pPr lvl="1" algn="l" fontAlgn="ctr"/>
                      <a:endParaRPr lang="en-US" sz="9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MPC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FD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NPF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FD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LPC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FD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RST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FD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UFR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FD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SPUF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FD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SPEC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FD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UFRC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FD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ECRR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FD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UFRA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ECRA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fontAlgn="ctr" latinLnBrk="0" hangingPunct="1"/>
                      <a:endParaRPr lang="en-US" sz="900" b="1" u="none" strike="noStrike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5682991"/>
                  </a:ext>
                </a:extLst>
              </a:tr>
              <a:tr h="1665666">
                <a:tc>
                  <a:txBody>
                    <a:bodyPr/>
                    <a:lstStyle/>
                    <a:p>
                      <a:pPr marL="171450" lvl="1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u="none" strike="noStrike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NCLR_1 is qualified to provide 20 MW. </a:t>
                      </a:r>
                    </a:p>
                    <a:p>
                      <a:pPr marL="171450" lvl="1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u="none" strike="noStrike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DAM awards NCLR_1 with 15MW RRS. </a:t>
                      </a:r>
                    </a:p>
                    <a:p>
                      <a:pPr marL="171450" lvl="1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800" u="none" strike="noStrike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QSE also has additional 5MW RRS Position via RRS Trades.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ptos Narrow" panose="020B0004020202020204" pitchFamily="34" charset="0"/>
                        </a:rPr>
                        <a:t>ONL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ptos Narrow" panose="020B0004020202020204" pitchFamily="34" charset="0"/>
                        </a:rPr>
                        <a:t>Arm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NCLR_1 Telemetry needs to show: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= ONL,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MPC &gt;= NPF &gt;= 20 MW,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NPF-LPC &gt;= 20 MW,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 capability &gt;= 20 MW,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 self-provided telemetry = 20 MW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u="none" strike="noStrike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u="none" strike="noStrike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SCED will respect the 20 MW self-provided RRS and award the resource 20 MW RRS UFR.</a:t>
                      </a:r>
                    </a:p>
                    <a:p>
                      <a:pPr algn="l" fontAlgn="b"/>
                      <a:endParaRPr lang="en-US" sz="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343" marR="5343" marT="53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4557834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831025C-A552-C0B9-92F3-2BC1D518C113}"/>
              </a:ext>
            </a:extLst>
          </p:cNvPr>
          <p:cNvSpPr txBox="1"/>
          <p:nvPr/>
        </p:nvSpPr>
        <p:spPr>
          <a:xfrm>
            <a:off x="304800" y="5255402"/>
            <a:ext cx="1859797" cy="43858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685800"/>
            <a:r>
              <a:rPr lang="en-US" sz="1125" i="1" dirty="0">
                <a:solidFill>
                  <a:srgbClr val="00CE7D"/>
                </a:solidFill>
                <a:latin typeface="Arial" panose="020B0604020202020204"/>
              </a:rPr>
              <a:t>QSE to ERCOT Telemetry</a:t>
            </a:r>
          </a:p>
          <a:p>
            <a:pPr defTabSz="685800"/>
            <a:r>
              <a:rPr lang="en-US" sz="1125" i="1" dirty="0">
                <a:solidFill>
                  <a:srgbClr val="00ACC8">
                    <a:lumMod val="60000"/>
                    <a:lumOff val="40000"/>
                  </a:srgbClr>
                </a:solidFill>
                <a:latin typeface="Arial" panose="020B0604020202020204"/>
              </a:rPr>
              <a:t>ERCOT to QSE ICCP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64E98-9FB2-1094-098F-EA058AEF3C07}"/>
              </a:ext>
            </a:extLst>
          </p:cNvPr>
          <p:cNvSpPr txBox="1">
            <a:spLocks/>
          </p:cNvSpPr>
          <p:nvPr/>
        </p:nvSpPr>
        <p:spPr>
          <a:xfrm>
            <a:off x="304800" y="1066800"/>
            <a:ext cx="8534400" cy="52409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+mj-lt"/>
              <a:buAutoNum type="arabicParenR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spcBef>
                <a:spcPct val="20000"/>
              </a:spcBef>
              <a:buFont typeface="+mj-lt"/>
              <a:buAutoNum type="alphaLcParenR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14450" indent="-400050" algn="l" defTabSz="914400" rtl="0" eaLnBrk="1" latinLnBrk="0" hangingPunct="1">
              <a:spcBef>
                <a:spcPct val="20000"/>
              </a:spcBef>
              <a:buFont typeface="+mj-lt"/>
              <a:buAutoNum type="romanLcPeriod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771650" indent="-400050" algn="l" defTabSz="914400" rtl="0" eaLnBrk="1" latinLnBrk="0" hangingPunct="1">
              <a:spcBef>
                <a:spcPct val="20000"/>
              </a:spcBef>
              <a:buFont typeface="+mj-lt"/>
              <a:buAutoNum type="romanLcPeriod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28850" indent="-400050" algn="l" defTabSz="914400" rtl="0" eaLnBrk="1" latinLnBrk="0" hangingPunct="1">
              <a:spcBef>
                <a:spcPct val="20000"/>
              </a:spcBef>
              <a:buFont typeface="+mj-lt"/>
              <a:buAutoNum type="romanLcPeriod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7175" indent="-257175" defTabSz="6858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5B6770"/>
                </a:solidFill>
                <a:latin typeface="Arial" panose="020B0604020202020204"/>
              </a:rPr>
              <a:t>NCLR_1 has a 20 MW RRS AS Position, 15 MW from DAM award and 5 MW from RRS Trade  </a:t>
            </a:r>
          </a:p>
        </p:txBody>
      </p:sp>
    </p:spTree>
    <p:extLst>
      <p:ext uri="{BB962C8B-B14F-4D97-AF65-F5344CB8AC3E}">
        <p14:creationId xmlns:p14="http://schemas.microsoft.com/office/powerpoint/2010/main" val="2945697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92700-305A-33EA-FCB7-69A317837E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E3EA1-B570-D478-D1EA-81CB336C0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Co-incident Peak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24D88-F669-89CA-9209-A2C1C592B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618" y="902889"/>
            <a:ext cx="8534400" cy="5052221"/>
          </a:xfrm>
        </p:spPr>
        <p:txBody>
          <a:bodyPr/>
          <a:lstStyle/>
          <a:p>
            <a:r>
              <a:rPr lang="en-US" sz="2000" dirty="0"/>
              <a:t>4CP is the four peak intervals from the summer months of June through September. One peak per month.</a:t>
            </a:r>
          </a:p>
          <a:p>
            <a:pPr lvl="1"/>
            <a:r>
              <a:rPr lang="en-US" sz="2000" dirty="0"/>
              <a:t>ERCOT average 4CP is defined as the average of the peaks from each of the four summer months.</a:t>
            </a:r>
          </a:p>
          <a:p>
            <a:endParaRPr lang="en-US" sz="2000" dirty="0"/>
          </a:p>
          <a:p>
            <a:r>
              <a:rPr lang="en-US" sz="2000" dirty="0"/>
              <a:t>ERCOT calculates the four co-incident peaks for each year based on final settlement data.</a:t>
            </a:r>
          </a:p>
          <a:p>
            <a:pPr lvl="1"/>
            <a:r>
              <a:rPr lang="en-US" sz="2000" dirty="0"/>
              <a:t>Uses:</a:t>
            </a:r>
          </a:p>
          <a:p>
            <a:pPr lvl="2"/>
            <a:r>
              <a:rPr lang="en-US" sz="2000" dirty="0"/>
              <a:t>Reported to PUCT (Transmission Service Charges)</a:t>
            </a:r>
          </a:p>
          <a:p>
            <a:pPr lvl="2"/>
            <a:r>
              <a:rPr lang="en-US" sz="2000" dirty="0"/>
              <a:t>Demand Response</a:t>
            </a:r>
          </a:p>
          <a:p>
            <a:pPr lvl="2"/>
            <a:r>
              <a:rPr lang="en-US" sz="2000" dirty="0"/>
              <a:t>Load shedding obligations</a:t>
            </a:r>
          </a:p>
          <a:p>
            <a:pPr lvl="1"/>
            <a:endParaRPr lang="en-US" sz="2000" dirty="0"/>
          </a:p>
          <a:p>
            <a:r>
              <a:rPr lang="en-US" sz="2000" dirty="0"/>
              <a:t>ERCOT calculates and posts 4CP by December 1</a:t>
            </a:r>
            <a:r>
              <a:rPr lang="en-US" sz="2000" baseline="30000" dirty="0"/>
              <a:t>st</a:t>
            </a:r>
            <a:r>
              <a:rPr lang="en-US" sz="2000" dirty="0"/>
              <a:t> of every year based on Protocol 9.17 and 9.17.1.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5F3EEB-5A2B-E406-8F1E-21CCC2AB1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September 2025 DSWG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F89E12-3B41-73AA-C7C4-E6B899905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35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2F80F-4C6D-7F4C-1D75-861012FF5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4CP Calculated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2EDC8-7EBC-3833-5D9D-C0E191731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September 2025 DSWG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36A7A-1442-ECA2-B170-CE3335C99D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D583101-ED81-D4CF-15CE-DACC64966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02889"/>
            <a:ext cx="8534400" cy="5052221"/>
          </a:xfrm>
        </p:spPr>
        <p:txBody>
          <a:bodyPr/>
          <a:lstStyle/>
          <a:p>
            <a:r>
              <a:rPr lang="en-US" sz="2000" dirty="0"/>
              <a:t>First calculation step is determining the peak interval for the month.</a:t>
            </a:r>
          </a:p>
          <a:p>
            <a:pPr lvl="1"/>
            <a:endParaRPr lang="en-US" sz="1600" dirty="0"/>
          </a:p>
          <a:p>
            <a:r>
              <a:rPr lang="en-US" sz="2000" dirty="0"/>
              <a:t>Peak interval is defined as the highest 15-minute final settlement interval for the entire ERCOT system per the formula below:</a:t>
            </a:r>
          </a:p>
          <a:p>
            <a:pPr lvl="1"/>
            <a:r>
              <a:rPr lang="en-US" sz="2000" dirty="0"/>
              <a:t>Sum of: </a:t>
            </a:r>
          </a:p>
          <a:p>
            <a:pPr marL="457200" lvl="1" indent="0">
              <a:buNone/>
            </a:pPr>
            <a:r>
              <a:rPr lang="en-US" sz="2000" dirty="0"/>
              <a:t>	Generation Resources + Settlement Only Generators</a:t>
            </a:r>
            <a:r>
              <a:rPr lang="en-US" sz="1400" dirty="0"/>
              <a:t>(SOGs)</a:t>
            </a:r>
            <a:r>
              <a:rPr lang="en-US" sz="1600" dirty="0"/>
              <a:t> </a:t>
            </a: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	+ Block Load Transfers</a:t>
            </a:r>
            <a:r>
              <a:rPr lang="en-US" sz="1400" dirty="0"/>
              <a:t>(BLT)</a:t>
            </a:r>
            <a:r>
              <a:rPr lang="en-US" sz="1600" dirty="0"/>
              <a:t> </a:t>
            </a:r>
            <a:r>
              <a:rPr lang="en-US" sz="2000" dirty="0"/>
              <a:t>out of ERCOT + DC Tie Imports </a:t>
            </a:r>
          </a:p>
          <a:p>
            <a:pPr marL="457200" lvl="1" indent="0">
              <a:buNone/>
            </a:pPr>
            <a:r>
              <a:rPr lang="en-US" sz="2000" dirty="0"/>
              <a:t>	– BLT into ERCOT – DC Tie exports – Wholesale Storage 	Load</a:t>
            </a:r>
            <a:r>
              <a:rPr lang="en-US" sz="1400" dirty="0"/>
              <a:t>(WSL)</a:t>
            </a:r>
          </a:p>
          <a:p>
            <a:pPr marL="457200" lvl="1" indent="0">
              <a:buNone/>
            </a:pPr>
            <a:endParaRPr lang="en-US" sz="14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Any difference between the determined coincidental peak is allocated to all DSPs and ELSEs that are listed in the 4CP report. (9.17.1(4))</a:t>
            </a:r>
          </a:p>
          <a:p>
            <a:pPr lvl="1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/>
              </a:rPr>
              <a:t>Adjustment to each load is based on Load Ratio Share (LRS) for each DSP and ELSE prior to adjusting for load/gen mismatch.</a:t>
            </a:r>
          </a:p>
          <a:p>
            <a:pPr lvl="1" indent="-342900"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For 2025 seeing between approximately -1 M</a:t>
            </a:r>
            <a:r>
              <a:rPr lang="en-US" sz="2000" dirty="0">
                <a:solidFill>
                  <a:prstClr val="black"/>
                </a:solidFill>
                <a:latin typeface="Arial" panose="020B0604020202020204"/>
              </a:rPr>
              <a:t>WH to -21 MWH of adjustment.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457200" lvl="1" indent="0">
              <a:buNone/>
            </a:pPr>
            <a:endParaRPr lang="en-US" sz="1400" dirty="0"/>
          </a:p>
          <a:p>
            <a:pPr marL="457200" lvl="1" indent="0">
              <a:buNone/>
            </a:pPr>
            <a:r>
              <a:rPr lang="en-US" sz="1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15928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 from Operation Load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02D7CBA-F015-BBED-FAC7-6327234F2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838" y="902889"/>
            <a:ext cx="8534400" cy="5052221"/>
          </a:xfrm>
        </p:spPr>
        <p:txBody>
          <a:bodyPr/>
          <a:lstStyle/>
          <a:p>
            <a:r>
              <a:rPr lang="en-US" sz="2000" dirty="0"/>
              <a:t>Official 4CP is based on final settlement data.</a:t>
            </a:r>
          </a:p>
          <a:p>
            <a:pPr lvl="1"/>
            <a:r>
              <a:rPr lang="en-US" sz="2000" dirty="0"/>
              <a:t>Settlement interval data may differ from operational data due to difference in accuracy from metering and telemetry.</a:t>
            </a:r>
          </a:p>
          <a:p>
            <a:pPr lvl="2"/>
            <a:r>
              <a:rPr lang="en-US" sz="2000" dirty="0"/>
              <a:t>These differences could impact which interval is determined as a co-incident peak.</a:t>
            </a:r>
          </a:p>
          <a:p>
            <a:pPr lvl="1"/>
            <a:r>
              <a:rPr lang="en-US" sz="2000" dirty="0"/>
              <a:t>Changes to generation site or WSL EPS meter data can change between initial and final.</a:t>
            </a:r>
          </a:p>
          <a:p>
            <a:endParaRPr lang="en-US" sz="20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ACBCAB-8CBE-ACBC-5451-889A0AE72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September 2025 DSWG</a:t>
            </a:r>
          </a:p>
        </p:txBody>
      </p:sp>
    </p:spTree>
    <p:extLst>
      <p:ext uri="{BB962C8B-B14F-4D97-AF65-F5344CB8AC3E}">
        <p14:creationId xmlns:p14="http://schemas.microsoft.com/office/powerpoint/2010/main" val="2908410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E563B-7E37-3D1C-3187-FBA8BB1DD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of June 2025 Initial and Final Peaks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95F75D-5A09-0FAD-4CA8-694983282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September 2025 DSWG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67DD09-0CDB-D99C-3803-5EF6030772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02498B3-FDBC-16D4-7991-07EE112311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0782729"/>
              </p:ext>
            </p:extLst>
          </p:nvPr>
        </p:nvGraphicFramePr>
        <p:xfrm>
          <a:off x="609600" y="1219200"/>
          <a:ext cx="7955280" cy="1247775"/>
        </p:xfrm>
        <a:graphic>
          <a:graphicData uri="http://schemas.openxmlformats.org/drawingml/2006/table">
            <a:tbl>
              <a:tblPr/>
              <a:tblGrid>
                <a:gridCol w="640080">
                  <a:extLst>
                    <a:ext uri="{9D8B030D-6E8A-4147-A177-3AD203B41FA5}">
                      <a16:colId xmlns:a16="http://schemas.microsoft.com/office/drawing/2014/main" val="657990643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533113765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195088413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1842845493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1682460897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158412653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06/19/2025 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@ 17:00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06/23/2025 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@ 14:30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06/20/2025 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@ 16:30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06/24/2025 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@14:15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06/28/2025 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@ 16:30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18770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Initial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77453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77253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77173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77001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76854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5949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77486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77258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77205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76856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925248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C54E156A-F65F-D038-6316-F3A92B070C22}"/>
              </a:ext>
            </a:extLst>
          </p:cNvPr>
          <p:cNvSpPr txBox="1"/>
          <p:nvPr/>
        </p:nvSpPr>
        <p:spPr>
          <a:xfrm>
            <a:off x="381000" y="2924174"/>
            <a:ext cx="8183880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Noted issues changing data between Initial and Final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/>
              </a:rPr>
              <a:t>Error in meter time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Current Transformer ratio error</a:t>
            </a:r>
          </a:p>
        </p:txBody>
      </p:sp>
    </p:spTree>
    <p:extLst>
      <p:ext uri="{BB962C8B-B14F-4D97-AF65-F5344CB8AC3E}">
        <p14:creationId xmlns:p14="http://schemas.microsoft.com/office/powerpoint/2010/main" val="3984455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083B1-B9A1-1FBD-5CBE-27222FDF62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9755E3E-9849-AB5A-179C-115AEAFAE0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612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7FA4B-76A9-5236-DA5D-C8F9A3A52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13A07BA-CEB2-0AF6-161B-969E58FDC15B}"/>
              </a:ext>
            </a:extLst>
          </p:cNvPr>
          <p:cNvSpPr txBox="1"/>
          <p:nvPr/>
        </p:nvSpPr>
        <p:spPr>
          <a:xfrm>
            <a:off x="3810000" y="2105561"/>
            <a:ext cx="5181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NCLR Telemetry in RTC+B</a:t>
            </a:r>
            <a:endParaRPr lang="en-US" sz="2000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September 2025 DSWG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490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12485-2331-5E1B-13B4-70A2AEF02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NCLR Resource Status Codes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3E9DA-DE06-E395-1230-137C431FB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7315200" cy="5052221"/>
          </a:xfrm>
        </p:spPr>
        <p:txBody>
          <a:bodyPr numCol="2"/>
          <a:lstStyle/>
          <a:p>
            <a:r>
              <a:rPr lang="en-US" sz="2400" dirty="0"/>
              <a:t>Pre-RTC</a:t>
            </a:r>
          </a:p>
          <a:p>
            <a:pPr lvl="1"/>
            <a:r>
              <a:rPr lang="en-US" sz="2000" dirty="0"/>
              <a:t>Resource Status Codes (RST)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OUTL = 260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ONRL = 259</a:t>
            </a:r>
          </a:p>
          <a:p>
            <a:pPr lvl="1"/>
            <a:r>
              <a:rPr lang="en-US" sz="2000" dirty="0"/>
              <a:t>ONECL = 264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DDF9CE-C208-74BA-8C8D-2F3DF0164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2025 DSWG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C14C66-66DC-EA2F-B917-432F296424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F83163D-D559-3860-C802-4776CF12F9F1}"/>
              </a:ext>
            </a:extLst>
          </p:cNvPr>
          <p:cNvSpPr txBox="1">
            <a:spLocks/>
          </p:cNvSpPr>
          <p:nvPr/>
        </p:nvSpPr>
        <p:spPr>
          <a:xfrm>
            <a:off x="5029200" y="990600"/>
            <a:ext cx="7315200" cy="5052221"/>
          </a:xfrm>
          <a:prstGeom prst="rect">
            <a:avLst/>
          </a:prstGeom>
        </p:spPr>
        <p:txBody>
          <a:bodyPr numCol="2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RTC+B</a:t>
            </a:r>
          </a:p>
          <a:p>
            <a:pPr lvl="1"/>
            <a:r>
              <a:rPr lang="en-US" sz="2000" dirty="0"/>
              <a:t>Updated Resource Status Codes (RSTR)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OUTL = 258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ONL = 257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413035AE-DBE3-0F54-E31F-1A955C81974D}"/>
              </a:ext>
            </a:extLst>
          </p:cNvPr>
          <p:cNvSpPr/>
          <p:nvPr/>
        </p:nvSpPr>
        <p:spPr>
          <a:xfrm>
            <a:off x="3924300" y="2514600"/>
            <a:ext cx="838200" cy="3810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F666E1A8-D676-DB0A-FFF3-480A93620F7D}"/>
              </a:ext>
            </a:extLst>
          </p:cNvPr>
          <p:cNvSpPr/>
          <p:nvPr/>
        </p:nvSpPr>
        <p:spPr>
          <a:xfrm>
            <a:off x="3924300" y="3405979"/>
            <a:ext cx="838200" cy="3810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31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DC75E-4E1D-F655-5B6A-486D89EE9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5A533-6267-378D-7423-F7300FC69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Ramp Rates and Capabilities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88C53-7EC7-E948-EDCB-9EA048B4D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7315200" cy="5052221"/>
          </a:xfrm>
        </p:spPr>
        <p:txBody>
          <a:bodyPr numCol="2"/>
          <a:lstStyle/>
          <a:p>
            <a:r>
              <a:rPr lang="en-US" sz="2400" dirty="0"/>
              <a:t>Pre-RTC</a:t>
            </a:r>
          </a:p>
          <a:p>
            <a:pPr lvl="1"/>
            <a:r>
              <a:rPr lang="en-US" sz="2000" dirty="0"/>
              <a:t>AS Responsibility and Schedule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RRRS</a:t>
            </a:r>
          </a:p>
          <a:p>
            <a:pPr lvl="1"/>
            <a:r>
              <a:rPr lang="en-US" sz="2000" dirty="0"/>
              <a:t>RRSC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ECRS</a:t>
            </a:r>
          </a:p>
          <a:p>
            <a:pPr lvl="1"/>
            <a:r>
              <a:rPr lang="en-US" sz="2000" dirty="0"/>
              <a:t>ECSC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NSRS</a:t>
            </a:r>
          </a:p>
          <a:p>
            <a:pPr lvl="1"/>
            <a:r>
              <a:rPr lang="en-US" sz="2000" dirty="0"/>
              <a:t>NSSC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8761DA-7C44-33F8-2DD8-793B6ABA7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September 2025 DSWG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2A069E-0873-72DC-2D47-A52AA45642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F912A00-3BBA-B14B-9006-DBCFC66E9A6B}"/>
              </a:ext>
            </a:extLst>
          </p:cNvPr>
          <p:cNvSpPr txBox="1">
            <a:spLocks/>
          </p:cNvSpPr>
          <p:nvPr/>
        </p:nvSpPr>
        <p:spPr>
          <a:xfrm>
            <a:off x="3810000" y="987287"/>
            <a:ext cx="9144000" cy="5052221"/>
          </a:xfrm>
          <a:prstGeom prst="rect">
            <a:avLst/>
          </a:prstGeom>
        </p:spPr>
        <p:txBody>
          <a:bodyPr numCol="1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RTC+B</a:t>
            </a:r>
          </a:p>
          <a:p>
            <a:pPr lvl="1"/>
            <a:r>
              <a:rPr lang="en-US" sz="2000" dirty="0"/>
              <a:t>Ramp Rates &amp; Awards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pPr lvl="1"/>
            <a:r>
              <a:rPr lang="en-US" sz="2000" u="sng" dirty="0">
                <a:solidFill>
                  <a:schemeClr val="accent3"/>
                </a:solidFill>
              </a:rPr>
              <a:t>UFRC</a:t>
            </a:r>
            <a:r>
              <a:rPr lang="en-US" sz="2000" dirty="0">
                <a:solidFill>
                  <a:schemeClr val="accent3"/>
                </a:solidFill>
              </a:rPr>
              <a:t> (UFR Capability)</a:t>
            </a:r>
          </a:p>
          <a:p>
            <a:pPr lvl="1"/>
            <a:r>
              <a:rPr lang="en-US" sz="2000" u="sng" dirty="0">
                <a:solidFill>
                  <a:schemeClr val="accent1"/>
                </a:solidFill>
              </a:rPr>
              <a:t>UFRA</a:t>
            </a:r>
            <a:r>
              <a:rPr lang="en-US" sz="2000" dirty="0">
                <a:solidFill>
                  <a:schemeClr val="accent1"/>
                </a:solidFill>
              </a:rPr>
              <a:t> (UFR Award)</a:t>
            </a:r>
          </a:p>
          <a:p>
            <a:pPr lvl="1"/>
            <a:endParaRPr lang="en-US" sz="2000" dirty="0"/>
          </a:p>
          <a:p>
            <a:pPr lvl="1"/>
            <a:r>
              <a:rPr lang="en-US" sz="2000" u="sng" dirty="0">
                <a:solidFill>
                  <a:schemeClr val="accent3"/>
                </a:solidFill>
              </a:rPr>
              <a:t>ECRR</a:t>
            </a:r>
            <a:r>
              <a:rPr lang="en-US" sz="2000" dirty="0">
                <a:solidFill>
                  <a:schemeClr val="accent3"/>
                </a:solidFill>
              </a:rPr>
              <a:t> (ECRS RR Capability *10 Min) </a:t>
            </a:r>
          </a:p>
          <a:p>
            <a:pPr lvl="1"/>
            <a:r>
              <a:rPr lang="en-US" sz="2000" u="sng" dirty="0">
                <a:solidFill>
                  <a:schemeClr val="accent1"/>
                </a:solidFill>
              </a:rPr>
              <a:t>ECRA (</a:t>
            </a:r>
            <a:r>
              <a:rPr lang="en-US" sz="2000" dirty="0">
                <a:solidFill>
                  <a:schemeClr val="accent1"/>
                </a:solidFill>
              </a:rPr>
              <a:t>ECRS Award)</a:t>
            </a:r>
          </a:p>
          <a:p>
            <a:pPr lvl="1"/>
            <a:endParaRPr lang="en-US" sz="2000" dirty="0"/>
          </a:p>
          <a:p>
            <a:pPr lvl="1"/>
            <a:r>
              <a:rPr lang="en-US" sz="2000" u="sng" dirty="0">
                <a:solidFill>
                  <a:schemeClr val="accent3"/>
                </a:solidFill>
              </a:rPr>
              <a:t>NSRR</a:t>
            </a:r>
            <a:r>
              <a:rPr lang="en-US" sz="2000" dirty="0">
                <a:solidFill>
                  <a:schemeClr val="accent3"/>
                </a:solidFill>
              </a:rPr>
              <a:t> (NSPIN RR Capability *30 Min)</a:t>
            </a:r>
          </a:p>
          <a:p>
            <a:pPr lvl="1"/>
            <a:r>
              <a:rPr lang="en-US" sz="2000" u="sng" dirty="0">
                <a:solidFill>
                  <a:schemeClr val="accent1"/>
                </a:solidFill>
              </a:rPr>
              <a:t>NSRA</a:t>
            </a:r>
            <a:r>
              <a:rPr lang="en-US" sz="2000" dirty="0">
                <a:solidFill>
                  <a:schemeClr val="accent1"/>
                </a:solidFill>
              </a:rPr>
              <a:t> (NSPIN Award)</a:t>
            </a:r>
          </a:p>
          <a:p>
            <a:pPr lvl="1"/>
            <a:endParaRPr lang="en-US" sz="2000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70FF9170-3414-BD8F-8AFF-0F341351DD51}"/>
              </a:ext>
            </a:extLst>
          </p:cNvPr>
          <p:cNvSpPr/>
          <p:nvPr/>
        </p:nvSpPr>
        <p:spPr>
          <a:xfrm>
            <a:off x="2743200" y="2628901"/>
            <a:ext cx="838200" cy="3810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C6694E19-5F47-FF5B-A5DA-1B35A3363C9A}"/>
              </a:ext>
            </a:extLst>
          </p:cNvPr>
          <p:cNvSpPr/>
          <p:nvPr/>
        </p:nvSpPr>
        <p:spPr>
          <a:xfrm>
            <a:off x="2743200" y="3733800"/>
            <a:ext cx="838200" cy="3810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0889AB0A-3C4C-8A37-A60C-09EA5D11938B}"/>
              </a:ext>
            </a:extLst>
          </p:cNvPr>
          <p:cNvSpPr/>
          <p:nvPr/>
        </p:nvSpPr>
        <p:spPr>
          <a:xfrm>
            <a:off x="2743200" y="4899821"/>
            <a:ext cx="838200" cy="3810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0D76CF-0E49-F613-BD57-DCE92ED9ABA9}"/>
              </a:ext>
            </a:extLst>
          </p:cNvPr>
          <p:cNvSpPr txBox="1"/>
          <p:nvPr/>
        </p:nvSpPr>
        <p:spPr>
          <a:xfrm>
            <a:off x="4755874" y="5605790"/>
            <a:ext cx="2298700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685800"/>
            <a:r>
              <a:rPr lang="en-US" sz="1400" i="1" dirty="0">
                <a:solidFill>
                  <a:srgbClr val="00CE7D"/>
                </a:solidFill>
                <a:latin typeface="Arial" panose="020B0604020202020204"/>
              </a:rPr>
              <a:t>QSE to ERCOT Telemetry</a:t>
            </a:r>
          </a:p>
          <a:p>
            <a:pPr defTabSz="685800"/>
            <a:r>
              <a:rPr lang="en-US" sz="1400" i="1" dirty="0">
                <a:solidFill>
                  <a:srgbClr val="00ACC8">
                    <a:lumMod val="60000"/>
                    <a:lumOff val="40000"/>
                  </a:srgbClr>
                </a:solidFill>
                <a:latin typeface="Arial" panose="020B0604020202020204"/>
              </a:rPr>
              <a:t>ERCOT to QSE ICCP</a:t>
            </a:r>
          </a:p>
        </p:txBody>
      </p:sp>
    </p:spTree>
    <p:extLst>
      <p:ext uri="{BB962C8B-B14F-4D97-AF65-F5344CB8AC3E}">
        <p14:creationId xmlns:p14="http://schemas.microsoft.com/office/powerpoint/2010/main" val="331197004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7798</TotalTime>
  <Words>839</Words>
  <Application>Microsoft Office PowerPoint</Application>
  <PresentationFormat>On-screen Show (4:3)</PresentationFormat>
  <Paragraphs>204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 Narrow</vt:lpstr>
      <vt:lpstr>Arial</vt:lpstr>
      <vt:lpstr>Calibri</vt:lpstr>
      <vt:lpstr>1_Custom Design</vt:lpstr>
      <vt:lpstr>Office Theme</vt:lpstr>
      <vt:lpstr>PowerPoint Presentation</vt:lpstr>
      <vt:lpstr>4 Co-incident Peak Overview</vt:lpstr>
      <vt:lpstr>How is 4CP Calculated</vt:lpstr>
      <vt:lpstr>Deviation from Operation Load</vt:lpstr>
      <vt:lpstr>Comparison of June 2025 Initial and Final Peaks</vt:lpstr>
      <vt:lpstr>QUESTIONS?</vt:lpstr>
      <vt:lpstr>PowerPoint Presentation</vt:lpstr>
      <vt:lpstr>NCLR Resource Status Codes</vt:lpstr>
      <vt:lpstr>Ramp Rates and Capabilities</vt:lpstr>
      <vt:lpstr>Self-Provision Achieved via Telemetry Points for NCLRs</vt:lpstr>
      <vt:lpstr>The Self-Provision Checklist</vt:lpstr>
      <vt:lpstr>Scenario 1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Pataray, Anthony</cp:lastModifiedBy>
  <cp:revision>170</cp:revision>
  <cp:lastPrinted>2016-01-21T20:53:15Z</cp:lastPrinted>
  <dcterms:created xsi:type="dcterms:W3CDTF">2016-01-21T15:20:31Z</dcterms:created>
  <dcterms:modified xsi:type="dcterms:W3CDTF">2025-09-12T13:23:01Z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2024-04-17T19:01:47Z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481f6be5-cd5c-4f31-a670-51d4969bb893</vt:lpwstr>
  </property>
  <property fmtid="{D5CDD505-2E9C-101B-9397-08002B2CF9AE}" pid="9" name="MSIP_Label_7084cbda-52b8-46fb-a7b7-cb5bd465ed85_ContentBits">
    <vt:lpwstr>0</vt:lpwstr>
  </property>
</Properties>
</file>