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31"/>
  </p:notesMasterIdLst>
  <p:handoutMasterIdLst>
    <p:handoutMasterId r:id="rId32"/>
  </p:handoutMasterIdLst>
  <p:sldIdLst>
    <p:sldId id="260" r:id="rId6"/>
    <p:sldId id="624" r:id="rId7"/>
    <p:sldId id="592" r:id="rId8"/>
    <p:sldId id="3035" r:id="rId9"/>
    <p:sldId id="3015" r:id="rId10"/>
    <p:sldId id="3027" r:id="rId11"/>
    <p:sldId id="3032" r:id="rId12"/>
    <p:sldId id="3033" r:id="rId13"/>
    <p:sldId id="3034" r:id="rId14"/>
    <p:sldId id="3038" r:id="rId15"/>
    <p:sldId id="3039" r:id="rId16"/>
    <p:sldId id="3040" r:id="rId17"/>
    <p:sldId id="3037" r:id="rId18"/>
    <p:sldId id="3041" r:id="rId19"/>
    <p:sldId id="623" r:id="rId20"/>
    <p:sldId id="616" r:id="rId21"/>
    <p:sldId id="622" r:id="rId22"/>
    <p:sldId id="621" r:id="rId23"/>
    <p:sldId id="626" r:id="rId24"/>
    <p:sldId id="609" r:id="rId25"/>
    <p:sldId id="610" r:id="rId26"/>
    <p:sldId id="625" r:id="rId27"/>
    <p:sldId id="612" r:id="rId28"/>
    <p:sldId id="3042" r:id="rId29"/>
    <p:sldId id="3043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624"/>
            <p14:sldId id="592"/>
            <p14:sldId id="3035"/>
            <p14:sldId id="3015"/>
            <p14:sldId id="3027"/>
            <p14:sldId id="3032"/>
            <p14:sldId id="3033"/>
            <p14:sldId id="3034"/>
            <p14:sldId id="3038"/>
            <p14:sldId id="3039"/>
            <p14:sldId id="3040"/>
            <p14:sldId id="3037"/>
            <p14:sldId id="3041"/>
            <p14:sldId id="623"/>
            <p14:sldId id="616"/>
            <p14:sldId id="622"/>
            <p14:sldId id="621"/>
            <p14:sldId id="626"/>
            <p14:sldId id="609"/>
            <p14:sldId id="610"/>
            <p14:sldId id="625"/>
            <p14:sldId id="612"/>
            <p14:sldId id="3042"/>
            <p14:sldId id="30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DD624F-C1A0-818D-DA9E-F189AFCC5EE4}" name="Tirupati, Venkata" initials="VT" userId="S::Venkata.Tirupati@ercot.com::f158bf16-7c33-4cff-afb7-2f4396d4ca51" providerId="AD"/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41B291-64EA-445E-B4BD-FFEB026C63DF}" v="1" dt="2025-09-03T20:56:35.686"/>
    <p1510:client id="{D2DCF948-8C86-4D56-859E-0EAD29912820}" v="11" dt="2025-09-03T19:03:59.071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2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9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mis.ercot.com/ndcrc/TestRequestSummaryAction.do" TargetMode="Externa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alendar/09082025-RTCB-Market-Trials-Weekly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5/04/28/RTCB_Market_Trials_Handbook_5_ClosedLoop_LFC_06132025_FINAL.docx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5/04/28/RTCB_Market_Trials_Handbook_5_ClosedLoop_LFC_06132025_FINAL.doc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RTC+B – LFC/SCED Closed Loop Testing –Cutover and Cutback Plan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r>
              <a:rPr lang="en-US" dirty="0">
                <a:solidFill>
                  <a:schemeClr val="tx2"/>
                </a:solidFill>
              </a:rPr>
              <a:t>Matt Mereness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04,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33FF9-67E1-E3F8-8FFB-EAB8638FD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98DA5-6DCB-3A3C-FAFB-5AF6E940C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D38EA-CB2D-14DB-5A53-05241F1D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Offer cap for Energy:  </a:t>
            </a:r>
          </a:p>
          <a:p>
            <a:pPr lvl="1"/>
            <a:r>
              <a:rPr lang="en-US" sz="1600" dirty="0"/>
              <a:t>All Current/PROD energy offer MWs above $2,000/MWh should be offered at $2,000/MWh in RTCB.</a:t>
            </a:r>
          </a:p>
          <a:p>
            <a:endParaRPr lang="en-US" sz="2000" dirty="0"/>
          </a:p>
          <a:p>
            <a:r>
              <a:rPr lang="en-US" sz="2000" dirty="0"/>
              <a:t>For ESRs:</a:t>
            </a:r>
          </a:p>
          <a:p>
            <a:pPr lvl="1"/>
            <a:r>
              <a:rPr lang="en-US" sz="1600" dirty="0"/>
              <a:t>The current system has GEN/LD with 10 P/Q pairs each, whereas the RTC system will only allow 10 P/Q pairs for the ESR. How do we handle situations where we may have more than 10 P/Q pairs amongst our GEN/LD battery resource?   </a:t>
            </a:r>
          </a:p>
          <a:p>
            <a:pPr lvl="2"/>
            <a:r>
              <a:rPr lang="en-US" sz="1200" dirty="0"/>
              <a:t>ANSWER: Provide the ESR curve the best you can with the 10 P/Q pairs to match what is reflected with the Combo Model approach currently in PROD</a:t>
            </a:r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3B907-070C-B33D-7377-D4C7046B5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2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8158A-2893-2452-24AF-E89412AE2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1A354A58-4C3F-F7F6-1198-3B4D762B4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6" y="3640176"/>
            <a:ext cx="4881054" cy="248334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95C0-C821-A577-CC65-9F3E14A5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308521" cy="621893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In RTC+B, Offline ECRS that is offered and awarded in the DAM has to be re-offered as online ECRS if it is to be awarded in RTM.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                                                                                 </a:t>
            </a:r>
          </a:p>
          <a:p>
            <a:pPr lvl="1"/>
            <a:endParaRPr lang="en-US" sz="1600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chemeClr val="tx2"/>
              </a:solidFill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FCFF70-8612-9DC2-C004-27BE90CC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FAQ – Offline ECRS in RTC+B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94769-9D45-DF08-EA8D-C4310E2FBF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200220-E3E7-D69C-0CC9-E5EFAEBC7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975" y="2609155"/>
            <a:ext cx="5848350" cy="147158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570978-1CCC-E000-C341-A126E168DA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675" y="1503639"/>
            <a:ext cx="4467225" cy="1476730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F37F43B-7C25-F66F-EDBC-0C29E3EF01D5}"/>
              </a:ext>
            </a:extLst>
          </p:cNvPr>
          <p:cNvCxnSpPr>
            <a:cxnSpLocks/>
          </p:cNvCxnSpPr>
          <p:nvPr/>
        </p:nvCxnSpPr>
        <p:spPr>
          <a:xfrm>
            <a:off x="4686564" y="2362046"/>
            <a:ext cx="1478558" cy="4492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F11D92F-3EA5-4EBB-3134-8F3A9F843295}"/>
              </a:ext>
            </a:extLst>
          </p:cNvPr>
          <p:cNvCxnSpPr>
            <a:cxnSpLocks/>
          </p:cNvCxnSpPr>
          <p:nvPr/>
        </p:nvCxnSpPr>
        <p:spPr>
          <a:xfrm flipH="1">
            <a:off x="3552825" y="3205198"/>
            <a:ext cx="2752725" cy="9953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2381ECFD-7432-4EEA-33DF-91A514AC233F}"/>
              </a:ext>
            </a:extLst>
          </p:cNvPr>
          <p:cNvSpPr txBox="1">
            <a:spLocks/>
          </p:cNvSpPr>
          <p:nvPr/>
        </p:nvSpPr>
        <p:spPr>
          <a:xfrm>
            <a:off x="4448175" y="4474651"/>
            <a:ext cx="4695825" cy="175941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Offline ECRS can’t be awarded in RTC+B Real-Time Market. To represent an Offline ECRS Award, resource must:</a:t>
            </a:r>
          </a:p>
          <a:p>
            <a:pPr marL="800100" lvl="1" indent="-342900">
              <a:buAutoNum type="arabicPeriod"/>
            </a:pP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Telemeter ‘OFFQS’ status </a:t>
            </a:r>
          </a:p>
          <a:p>
            <a:pPr marL="800100" lvl="1" indent="-342900">
              <a:buAutoNum type="arabicPeriod"/>
            </a:pP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Have On-line ECRS AS Offer submitted.                                                                    </a:t>
            </a:r>
          </a:p>
          <a:p>
            <a:pPr lvl="1"/>
            <a:endParaRPr lang="en-US" sz="1600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chemeClr val="tx2"/>
              </a:solidFill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418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C57D3-A6FC-1EF5-D36B-759CBA5E2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196C4-C1F6-CE8B-57EF-CAF9E0D8A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458200" cy="5025118"/>
          </a:xfrm>
        </p:spPr>
        <p:txBody>
          <a:bodyPr lIns="91440" tIns="45720" rIns="91440" bIns="45720" anchor="t"/>
          <a:lstStyle/>
          <a:p>
            <a:pPr marL="457200" lvl="1" indent="0">
              <a:buNone/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For the LFC Practice and LFC cutover on 9/11, to represent your off-line ECRS awards/responsibility from Production in RTC+B, please submit online ECRS offers into the RTC+B system with $0.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2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In RTC+B, SCED can not award AS Offers for OFFEC. The correct telemetered status for providing ECRS from an offline resource is ‘OFFQS’, however this status is seen as an online status. 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2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Since SCED sees ‘OFFQS’ resources as online, an online AS Offer of ECRS is needed to be awarded ECRS in the RTM.</a:t>
            </a:r>
          </a:p>
          <a:p>
            <a:endParaRPr lang="en-US" sz="2000" dirty="0">
              <a:solidFill>
                <a:schemeClr val="tx2"/>
              </a:solidFill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3104C5-27AB-FC7A-DCC7-0BC2361F6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FAQ – Offline ECRS in RTC+B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348FD-1B34-8B1E-8513-2A2FB5BF3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39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00C18-506B-3C1D-A154-9C0421A8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 for RTC+B Resources not ready for  September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3D60F-CCF7-A595-38AD-F3895C56B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53233"/>
          </a:xfrm>
        </p:spPr>
        <p:txBody>
          <a:bodyPr/>
          <a:lstStyle/>
          <a:p>
            <a:r>
              <a:rPr lang="en-US" sz="1600" dirty="0"/>
              <a:t>Some QSEs have indicated not all Resources can follow RTC+B dispatch signals</a:t>
            </a:r>
          </a:p>
          <a:p>
            <a:endParaRPr lang="en-US" sz="1600" dirty="0"/>
          </a:p>
          <a:p>
            <a:r>
              <a:rPr lang="en-US" sz="1600" dirty="0"/>
              <a:t>To mitigate risk to the test and to preserve full control of the grid for the system-wide test, ERCOT is allowing QSEs to submit an exception request if a subset of Resources cannot follow RTC+B SCED/LFC Dispatch (will be placed in ONTEST status during test)</a:t>
            </a:r>
          </a:p>
          <a:p>
            <a:endParaRPr lang="en-US" sz="1600" dirty="0"/>
          </a:p>
          <a:p>
            <a:r>
              <a:rPr lang="en-US" sz="1600" dirty="0"/>
              <a:t>To be excused from the test, QSEs will need to submit a test request for each Resource using the "QSE Test Request" form available at the ERCOT NDCRC application (</a:t>
            </a:r>
            <a:r>
              <a:rPr lang="en-US" sz="1600" dirty="0">
                <a:hlinkClick r:id="rId2"/>
              </a:rPr>
              <a:t>https://mis.ercot.com/ndcrc/TestRequestSummaryAction.do</a:t>
            </a:r>
            <a:r>
              <a:rPr lang="en-US" sz="1600" dirty="0"/>
              <a:t>). </a:t>
            </a:r>
          </a:p>
          <a:p>
            <a:pPr lvl="1"/>
            <a:r>
              <a:rPr lang="en-US" sz="1400" dirty="0"/>
              <a:t>Please ensure that the test requests are submitted within a 7-day window from the closed loop test date, preferably before 9/9/25. This will allow the ERCOT control room ample time to review and approve the requests.</a:t>
            </a:r>
          </a:p>
          <a:p>
            <a:pPr lvl="1"/>
            <a:r>
              <a:rPr lang="en-US" sz="1400" dirty="0"/>
              <a:t>These </a:t>
            </a:r>
            <a:r>
              <a:rPr lang="en-US" sz="1400" dirty="0" err="1"/>
              <a:t>Resourcces</a:t>
            </a:r>
            <a:r>
              <a:rPr lang="en-US" sz="1400" dirty="0"/>
              <a:t> will need to telemeter RST = ONTEST(8) in the current production system and RSTR = ONTEST(4) in the RTCB system. </a:t>
            </a:r>
          </a:p>
          <a:p>
            <a:pPr lvl="1"/>
            <a:r>
              <a:rPr lang="en-US" sz="1400" dirty="0"/>
              <a:t>This should be done between 9:00 AM and 2:00 PM on 9/11/25. Additionally, these Resources should refrain from offering any Ancillary Services in the DAM on 9/10/25 for this window and should not carry any Ancillary Services in the current production system throughout this period.</a:t>
            </a:r>
          </a:p>
          <a:p>
            <a:pPr lvl="1"/>
            <a:r>
              <a:rPr lang="en-US" sz="1400" dirty="0"/>
              <a:t>Addition questions can be directed to </a:t>
            </a:r>
            <a:r>
              <a:rPr lang="en-US" sz="1400" dirty="0">
                <a:hlinkClick r:id="rId3"/>
              </a:rPr>
              <a:t>RTCB@ercot.com</a:t>
            </a:r>
            <a:r>
              <a:rPr lang="en-US" sz="1400" dirty="0"/>
              <a:t> mailbox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CEA60-F24F-8360-9A38-D57C66B26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97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41C14-3B2A-C2E5-2D1C-586125EF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AC397-8EFF-9A01-A29E-190FB0E2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Deeper Dive into Technical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3D66E-26A5-A6F5-A87E-B07CC20E5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24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F27D1-78D0-29BA-FD29-55187B92D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70C7-FE62-071E-3817-57047C91C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RTC+B – Parallel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75531-28A1-1686-89C4-C31CBB35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63" y="330555"/>
            <a:ext cx="8534400" cy="5417297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Currently we are in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“Parallel Operations”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will continue to be in this state until Go-Live.</a:t>
            </a:r>
          </a:p>
          <a:p>
            <a:pPr marL="0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Parallel Operations expectations: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should continue to send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Production Quality and Consistent Telemetry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ERCOT RTC+B ICCP system in parallel to current production.</a:t>
            </a: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control room operators should perform the dual entry of telemetry manual overrides etc. based on grid conditions.</a:t>
            </a: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should continue to make Production quality real-time Market submissions to ERCOT RTC+B market systems in parallel to current production.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High volume of Telemetry issues were fixed by 08/22/2025, remaining QSE Telemetry issues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(identified by ERCOT and communicated to QSEs) should be fixed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later than 09/08/2025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12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will continue to validate RTC+B telemetry and Market Submissions and communicate issues to QSEs.</a:t>
            </a:r>
          </a:p>
          <a:p>
            <a:pPr marL="400050" lvl="1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will continue to validate RTC+B EMS and SCED applications results based on RTC+B telemetry and market submissions and send UDSP, AS Awards etc. through ICCP and post SCED prices.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If these expectations are not met by QSEs, ERCOT EMS/SCED solution quality can not be validated consistently. This creates a risk for Closed Loop Testing on September 11th and overall program delivery on December 5th.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E8455-AA39-4B1A-977A-EC0709640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66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916FF-94D1-3BFA-5290-181469C01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4EBAC-6B53-0C32-00E1-22255E47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1700" dirty="0"/>
              <a:t>RTC+B – Parallel Operations – Current State of ERCOT and QSE Systems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DE5E7-5793-A7B9-0979-EB1261A5D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4BFE6F-7A86-3996-F3EB-568E968FE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50790"/>
            <a:ext cx="8322365" cy="458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7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34010C-CAE1-9C80-D195-1191857FB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EBEF-4203-A1A7-E71C-66628310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RTC+B – Parallel Operations – Telemetry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1BC62-DE5E-AB0F-487A-8F5073826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277" y="76455"/>
            <a:ext cx="8534400" cy="5280822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ERCOT identified telemetry issues and met with QSEs that had lower telemetry pass% to discuss the issues.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Based on the discussions with QSEs, telemetry issues can be broadly categorized into two buckets.</a:t>
            </a: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Resource Status Telemetry issues due to not being able to convert correctly from Current Production to RTC+B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Resource Status and AS Capabilities Telemetry issues</a:t>
            </a:r>
            <a:endParaRPr lang="en-US" sz="12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Due to setup/mapping issue within </a:t>
            </a:r>
            <a:r>
              <a:rPr lang="en-US" sz="1200" b="1" u="sng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QSEs RTC+B COP Interface </a:t>
            </a:r>
            <a:r>
              <a:rPr lang="en-US" sz="12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that gets the COP data from RTC+B market system and feed into EMS AGC/SCADA. 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ESR specific telemetry issues directly from plants.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b="1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We are still seeing lot of batteries are not telemetry –</a:t>
            </a:r>
            <a:r>
              <a:rPr lang="en-US" sz="1200" b="1" dirty="0" err="1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1200" b="1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MW when charging, it is severely impacting state estimator and LFC/SCED solution 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ERCOT requests all QSEs to proactively look at the telemetry mismatches between RTC+B and current production and implement fixes in RTC+B </a:t>
            </a:r>
            <a:r>
              <a:rPr lang="en-US" sz="1600" b="1" u="sng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 later than</a:t>
            </a: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u="sng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09/08/2025.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ERCOT can share the list of telemetry issues upon QSE request through </a:t>
            </a:r>
            <a:r>
              <a:rPr lang="en-US" sz="1400" dirty="0">
                <a:solidFill>
                  <a:srgbClr val="5B6770"/>
                </a:solidFill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RTCB@ercot.com</a:t>
            </a:r>
            <a:r>
              <a:rPr lang="en-US" sz="1400" dirty="0">
                <a:solidFill>
                  <a:srgbClr val="5B677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-285750"/>
            <a:endParaRPr lang="en-US" sz="1600" dirty="0">
              <a:solidFill>
                <a:srgbClr val="5B677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AE7BA-6FCA-7212-5602-DB66267F8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1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A348E-EA3F-10FB-B806-EDFA0C09C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F7F70-5630-14F1-3D6A-EF55E9057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LFC/SCED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44D14-A171-5CB8-CEB1-FDC7BC03B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70" y="612725"/>
            <a:ext cx="8534400" cy="5280822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One of the key goal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 Closed Loop Testing is to ensure that QSEs RTC+B ICCP/SCADA/EMS/Interfaces system changes are designed and setup correctly to respond to RTC+B UDSP signals.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Although it is called </a:t>
            </a: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“Test”, It is a Live Production Closed Loop Test.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must cutover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all their resources operating in current production to RTC+B and control the Grid for 2 hours following RTC+B UDSP signal. 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This means ERCOT and QSEs RTC+B systems will be Live for 2 hours on 09/11/2025.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expected to develop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their own internal Closed Loop Testing cutover/cutback plan and checklist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ensure smooth transition of QSEs EMS systems/applications to RTC+B and back to current production. This cutover plan and checklist should be updated with any lessons learned from closed loop testing and is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expected to be used for Go-Live.</a:t>
            </a:r>
          </a:p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36DF9-F2AF-F48B-9DB5-E2B605169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70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03DA4-6859-5BB4-1CA3-33EC98516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06610-4D4C-98ED-35DF-DEF3F77B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1800" dirty="0"/>
              <a:t>Closed Loop LFC/SCED Testing – Current Production EMS/SCED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6C4A6-25BA-C943-B1CA-4EC1446C9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0143" y="485810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During Closed Loop Testing, ERCOT Current Production EMS and SCED will continue to run normally without any down time </a:t>
            </a: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(except UDBP, Regulation Signals and other Non-RTC Outbound telemetry will NOT be sent out to QSEs)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It ensures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smooth transition back to current production at the end of closed loop testing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current production SCED can continue to create prices during closed loop testing.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It is critical for Market participants to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send production quality telemetry to current production ICCP/EMS (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e.g.  Current production resource status codes, Regulation participation factors, combo model telemetry for batteries etc.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 and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submit real-time market submissions into current production Market System before and during closed loop testing without any down time.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5DBB6-57A4-2ADD-0808-83FE6412A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6B34-339C-0B07-8327-4696CBB3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4A07E-EB71-FA12-FA5E-3D3559324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for the LFC Test </a:t>
            </a:r>
          </a:p>
          <a:p>
            <a:pPr lvl="1"/>
            <a:r>
              <a:rPr lang="en-US" dirty="0"/>
              <a:t>New FAQ</a:t>
            </a:r>
          </a:p>
          <a:p>
            <a:pPr lvl="1"/>
            <a:r>
              <a:rPr lang="en-US" dirty="0"/>
              <a:t>Exemption from Production Testing</a:t>
            </a:r>
          </a:p>
          <a:p>
            <a:r>
              <a:rPr lang="en-US" dirty="0"/>
              <a:t>Expectations for Parallel Operations</a:t>
            </a:r>
          </a:p>
          <a:p>
            <a:r>
              <a:rPr lang="en-US" dirty="0"/>
              <a:t>QSEs RTC+B System Configurations</a:t>
            </a:r>
          </a:p>
          <a:p>
            <a:r>
              <a:rPr lang="en-US" dirty="0"/>
              <a:t>Closed Loop LFC/SCED Testing - Cutover and Cutback plan review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7546C-4F28-B7E1-3C54-5DB9B7982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60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0648C-99E6-FED5-1A6B-98C113B2D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A150-3911-6BDB-8AE2-03225CE6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Closed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0DEA7-2A9D-C1F0-69D9-4089F9F33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" y="346232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Closed Loop Testing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System level switch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their 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to </a:t>
            </a:r>
            <a:r>
              <a:rPr lang="en-US" sz="12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switchover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their entire system to RTC+B mode. Switchover time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must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be within 30-60 seconds.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the end of  the closed loop testing, QSEs must switchback to current production mode by turning off the system level switch. Switchback time must be within 30-60 seconds.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Production system to submit real-time market submissions into ERCOT RTC+B Market Trial Production System in parallel to current production.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marL="914400" lvl="2" indent="0">
              <a:buNone/>
            </a:pPr>
            <a:endParaRPr lang="en-US" sz="12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 Live.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lvl="2"/>
            <a:endParaRPr lang="en-US" sz="1200" b="1" dirty="0">
              <a:solidFill>
                <a:srgbClr val="5B6770"/>
              </a:solidFill>
              <a:highlight>
                <a:srgbClr val="00FF00"/>
              </a:highlight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For the Closed Loop Testing, QSEs are expected to perform dual real-time market submissions from 5:00PM (or from current production DRUC completion) of the day prior to the closed loop testing day (09/11/2025) until the completion of the test.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real-time market submissions should be made for all hours of the closed loop testing day (09/11/2025)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submissions of Outages is not required for Closed Loop Testing.</a:t>
            </a: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BDE23-83C6-CA74-20ED-8F8477B31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50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968F9-E065-93DA-EB29-9BEA86583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61F66-B055-95D5-B6D7-BBAFEF60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LFC/SCED Testing – EMS/ICCP Cutover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C426B-4374-B124-5CF5-0C47556A2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530BBA-80E5-99A0-94E9-B5A20B74F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71" y="786213"/>
            <a:ext cx="8861258" cy="494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08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18285-88E2-EC5F-B944-BBDB3A1F8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4613F-A69E-8466-B246-E3885FAE8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1800" dirty="0"/>
              <a:t>Closed Loop LFC/SCED Testing Cutover/Cutback -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9C019-C870-D1A8-C2DE-78061F210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947878-2CE0-EF43-66A6-B8AE15944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71" y="830693"/>
            <a:ext cx="7904762" cy="519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76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767AC-5724-E3D6-BFA4-A18550D17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D189-1898-601E-3308-9522F248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LFC/SCED Testing – Cutover &amp; Cutback Plan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59D5A-78B0-A11B-B9A0-4BF33CEDF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A753B2-CD3B-CF55-296E-B69990592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Closed Loop LFC/SCED Testing detailed cutover/cutback plan spreadsheet is available on RTCBTF site under Technical RTC+B Details section.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1600" dirty="0">
                <a:hlinkClick r:id="rId3"/>
              </a:rPr>
              <a:t>https://www.ercot.com/committees/tac/rtcbtf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with resources should follow this Cutover and Cutback plan along with their Internal Procedures during Closed Loop LFC/SCED Testing on 09/11/2025.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Control room makes final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Go/No-Go decision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few minutes before start of the Closed Loop Testing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based on Grid Conditions. </a:t>
            </a: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Start &amp; End Times of Closed Loop Testing is subjected to change based on Grid conditions.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61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2595B6-2D8E-DBE5-E258-567E879BE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62765-4D11-9045-5504-52F568C94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6279E-A23E-6D78-A165-C95CA5ABD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Deeper Dive Timeline/Details</a:t>
            </a:r>
          </a:p>
          <a:p>
            <a:pPr lvl="1"/>
            <a:r>
              <a:rPr lang="en-US" dirty="0"/>
              <a:t>Review posted spreadsheet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6ADB5-53D4-4D03-B279-2648AB17F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2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E52E-C55F-29C3-5E2A-94FABCAD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470FC-1281-ACEE-2D26-D0F743846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Questions and Answers</a:t>
            </a:r>
          </a:p>
          <a:p>
            <a:endParaRPr lang="en-US" sz="2000" dirty="0"/>
          </a:p>
          <a:p>
            <a:r>
              <a:rPr lang="en-US" sz="2000" dirty="0"/>
              <a:t>Encourage more discussion on Monday </a:t>
            </a:r>
            <a:r>
              <a:rPr lang="en-US" sz="2000" dirty="0">
                <a:hlinkClick r:id="rId2"/>
              </a:rPr>
              <a:t>Trials Call </a:t>
            </a:r>
            <a:r>
              <a:rPr lang="en-US" sz="2000" dirty="0"/>
              <a:t>as needed </a:t>
            </a:r>
          </a:p>
          <a:p>
            <a:endParaRPr lang="en-US" sz="2000" dirty="0"/>
          </a:p>
          <a:p>
            <a:r>
              <a:rPr lang="en-US" sz="2000" dirty="0"/>
              <a:t>Can always email : </a:t>
            </a:r>
            <a:r>
              <a:rPr lang="en-US" sz="2000" dirty="0">
                <a:hlinkClick r:id="rId3"/>
              </a:rPr>
              <a:t>RTCB@ercot.com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D93E7-EB96-EDB1-5C8E-97630DF458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3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6AF33-F71D-197A-1BE9-91F04A0A3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11C1A-9583-2614-97BF-C09B91103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Content Placeholder 7" descr="Graphical user interface, text, application&#10;&#10;AI-generated content may be incorrect.">
            <a:extLst>
              <a:ext uri="{FF2B5EF4-FFF2-40B4-BE49-F238E27FC236}">
                <a16:creationId xmlns:a16="http://schemas.microsoft.com/office/drawing/2014/main" id="{D1747901-7D00-631B-D2A7-9798DF9B9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200"/>
            <a:ext cx="7467600" cy="3517496"/>
          </a:xfrm>
          <a:ln>
            <a:solidFill>
              <a:schemeClr val="accent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8E3D3E-5670-4482-47A0-AE189C3339A0}"/>
              </a:ext>
            </a:extLst>
          </p:cNvPr>
          <p:cNvSpPr txBox="1"/>
          <p:nvPr/>
        </p:nvSpPr>
        <p:spPr>
          <a:xfrm>
            <a:off x="685800" y="4419600"/>
            <a:ext cx="74676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tx2"/>
                </a:solidFill>
              </a:rPr>
              <a:t>WebEx</a:t>
            </a:r>
            <a:r>
              <a:rPr lang="en-US">
                <a:solidFill>
                  <a:schemeClr val="tx2"/>
                </a:solidFill>
              </a:rPr>
              <a:t> Meeting reminders (same as other ERCOT forums):</a:t>
            </a:r>
          </a:p>
          <a:p>
            <a:pPr marL="285750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Please keep line muted</a:t>
            </a:r>
          </a:p>
          <a:p>
            <a:pPr marL="285750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If you have a question, </a:t>
            </a:r>
            <a:r>
              <a:rPr lang="en-US" i="1" u="sng">
                <a:solidFill>
                  <a:srgbClr val="C00000"/>
                </a:solidFill>
              </a:rPr>
              <a:t>please use the chat feature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to either:</a:t>
            </a:r>
          </a:p>
          <a:p>
            <a:pPr marL="742950" lvl="1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Type in your question, or </a:t>
            </a:r>
          </a:p>
          <a:p>
            <a:pPr marL="742950" lvl="1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Type in “Question” and wait to be recognized to state question</a:t>
            </a:r>
          </a:p>
        </p:txBody>
      </p:sp>
    </p:spTree>
    <p:extLst>
      <p:ext uri="{BB962C8B-B14F-4D97-AF65-F5344CB8AC3E}">
        <p14:creationId xmlns:p14="http://schemas.microsoft.com/office/powerpoint/2010/main" val="216821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5B394-B79B-3BDC-2383-D7E464AEA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confirmed Sept 11 Production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A5141-EE31-FC27-7C84-F313B59AA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Graphical user interface, text, application, email&#10;&#10;AI-generated content may be incorrect.">
            <a:extLst>
              <a:ext uri="{FF2B5EF4-FFF2-40B4-BE49-F238E27FC236}">
                <a16:creationId xmlns:a16="http://schemas.microsoft.com/office/drawing/2014/main" id="{8851E0D9-AD9B-4305-291C-BE56CFEDD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853"/>
            <a:ext cx="9144000" cy="446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8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t, table&#10;&#10;AI-generated content may be incorrect.">
            <a:extLst>
              <a:ext uri="{FF2B5EF4-FFF2-40B4-BE49-F238E27FC236}">
                <a16:creationId xmlns:a16="http://schemas.microsoft.com/office/drawing/2014/main" id="{2FABA2B2-96A3-EC9C-BEBE-C3C2B0EB7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448" y="707825"/>
            <a:ext cx="6473103" cy="56167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7D2C5-6A82-40E9-EA1A-7F657A0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Calendar and Transition to September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5204A-4AC1-4782-5F76-809AC2D9C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A716DC61-44BB-F660-89C1-B454D2A9F2D6}"/>
              </a:ext>
            </a:extLst>
          </p:cNvPr>
          <p:cNvSpPr/>
          <p:nvPr/>
        </p:nvSpPr>
        <p:spPr>
          <a:xfrm>
            <a:off x="5786442" y="3558233"/>
            <a:ext cx="226142" cy="255639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30B3F0-89A7-7082-5A33-D5F7946C0EE0}"/>
              </a:ext>
            </a:extLst>
          </p:cNvPr>
          <p:cNvSpPr txBox="1"/>
          <p:nvPr/>
        </p:nvSpPr>
        <p:spPr>
          <a:xfrm>
            <a:off x="140930" y="2600120"/>
            <a:ext cx="1434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here….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5297A6-00DF-7C59-1D63-6C31C93154A3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005840" y="2972197"/>
            <a:ext cx="4780602" cy="683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8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2FBDE-B759-01A5-8050-A05FCE880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35745-9B57-85B3-7409-06EE5F605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Current Focus- Sep 11 Live LFC Production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528A2-1605-47CB-D5AC-AE4F7DE1C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534400" cy="542516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cs typeface="Arial"/>
              </a:rPr>
              <a:t>Objective this week is to prepare for Closed Loop LFC Test next week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cs typeface="Arial"/>
              </a:rPr>
              <a:t>ERCOT continues outreach on Telemetry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cs typeface="Arial"/>
              </a:rPr>
              <a:t>ERCOT outreach on Market Submissions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cs typeface="Arial"/>
              </a:rPr>
              <a:t>What is expected?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cs typeface="Arial"/>
              </a:rPr>
              <a:t>Support increase: 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cs typeface="Arial"/>
              </a:rPr>
              <a:t>QSEs being required for submission for </a:t>
            </a:r>
            <a:r>
              <a:rPr lang="en-US" sz="1600" u="sng" dirty="0">
                <a:solidFill>
                  <a:srgbClr val="C00000"/>
                </a:solidFill>
                <a:cs typeface="Arial"/>
              </a:rPr>
              <a:t>all hours</a:t>
            </a:r>
            <a:r>
              <a:rPr lang="en-US" sz="1600" dirty="0">
                <a:solidFill>
                  <a:srgbClr val="C00000"/>
                </a:solidFill>
                <a:cs typeface="Arial"/>
              </a:rPr>
              <a:t> of highlighted Operating Days for September 3-5, 8-11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cs typeface="Arial"/>
              </a:rPr>
              <a:t>Scripted offer requirement: Adhere to offers per </a:t>
            </a:r>
            <a:r>
              <a:rPr lang="en-US" sz="1800" dirty="0">
                <a:solidFill>
                  <a:srgbClr val="C00000"/>
                </a:solidFill>
                <a:cs typeface="Arial"/>
                <a:hlinkClick r:id="rId2"/>
              </a:rPr>
              <a:t>LFC Handbook 5 </a:t>
            </a:r>
            <a:endParaRPr lang="en-US" sz="1800" dirty="0">
              <a:solidFill>
                <a:srgbClr val="C00000"/>
              </a:solidFill>
              <a:cs typeface="Arial"/>
            </a:endParaRPr>
          </a:p>
          <a:p>
            <a:pPr lvl="2"/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cs typeface="Arial"/>
              </a:rPr>
              <a:t>Energy offers match production 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cs typeface="Arial"/>
              </a:rPr>
              <a:t>AS Offers should be offered at $0 if responsible in current production, remaining AS offer at $2,000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E0DF6-CB76-135A-F6B9-DFADA3B92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7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5B97B-223B-0365-F061-94133FD20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LFC Handbook Reminders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A3F69-144D-2E0E-E4FB-0B4C60B82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C09E2F-8668-9B70-5D98-97EBC27A5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43" y="1818064"/>
            <a:ext cx="8474114" cy="18661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3D1703-4E67-3D31-D7D0-686B6102C76D}"/>
              </a:ext>
            </a:extLst>
          </p:cNvPr>
          <p:cNvSpPr txBox="1"/>
          <p:nvPr/>
        </p:nvSpPr>
        <p:spPr>
          <a:xfrm>
            <a:off x="265176" y="1051560"/>
            <a:ext cx="5458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Excerpt from </a:t>
            </a:r>
            <a:r>
              <a:rPr lang="en-US" dirty="0">
                <a:hlinkClick r:id="rId3"/>
              </a:rPr>
              <a:t>Handbook #5 LFC Closed Loop Test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57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6AA68-FF4F-2838-EC20-39DB16973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7D5D-A702-050A-4EA1-F4A14DA50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LFC Handbook Reminders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D87DF-92B2-8672-CE0C-EFDAE5E36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249524-107F-E059-8861-11D8A510F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290" y="706132"/>
            <a:ext cx="6502578" cy="543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9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DB95F-7005-34F3-DB5A-B1A800A28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LFC Handbook Reminders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47077-FA41-6943-079A-02343C320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Text&#10;&#10;AI-generated content may be incorrect.">
            <a:extLst>
              <a:ext uri="{FF2B5EF4-FFF2-40B4-BE49-F238E27FC236}">
                <a16:creationId xmlns:a16="http://schemas.microsoft.com/office/drawing/2014/main" id="{1170216B-B43B-EC0F-53DF-35BBD9E2F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95" y="1094385"/>
            <a:ext cx="7566113" cy="332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24541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7684</TotalTime>
  <Words>1968</Words>
  <Application>Microsoft Office PowerPoint</Application>
  <PresentationFormat>On-screen Show (4:3)</PresentationFormat>
  <Paragraphs>215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Symbol</vt:lpstr>
      <vt:lpstr>Wingdings</vt:lpstr>
      <vt:lpstr>Cover Slide</vt:lpstr>
      <vt:lpstr>Horizontal Theme</vt:lpstr>
      <vt:lpstr>PowerPoint Presentation</vt:lpstr>
      <vt:lpstr>Agenda</vt:lpstr>
      <vt:lpstr>PowerPoint Presentation</vt:lpstr>
      <vt:lpstr>ERCOT confirmed Sept 11 Production Test</vt:lpstr>
      <vt:lpstr>Market Trials Calendar and Transition to September</vt:lpstr>
      <vt:lpstr>Current Focus- Sep 11 Live LFC Production Test</vt:lpstr>
      <vt:lpstr>LFC Handbook Reminders</vt:lpstr>
      <vt:lpstr>LFC Handbook Reminders</vt:lpstr>
      <vt:lpstr>LFC Handbook Reminders</vt:lpstr>
      <vt:lpstr>New FAQ</vt:lpstr>
      <vt:lpstr>FAQ – Offline ECRS in RTC+B</vt:lpstr>
      <vt:lpstr>FAQ – Offline ECRS in RTC+B</vt:lpstr>
      <vt:lpstr>Exemption for RTC+B Resources not ready for  September 11</vt:lpstr>
      <vt:lpstr>PowerPoint Presentation</vt:lpstr>
      <vt:lpstr>RTC+B – Parallel Operations</vt:lpstr>
      <vt:lpstr>RTC+B – Parallel Operations – Current State of ERCOT and QSE Systems Setup</vt:lpstr>
      <vt:lpstr>RTC+B – Parallel Operations – Telemetry Issues</vt:lpstr>
      <vt:lpstr>Closed Loop LFC/SCED Testing</vt:lpstr>
      <vt:lpstr>Closed Loop LFC/SCED Testing – Current Production EMS/SCED State</vt:lpstr>
      <vt:lpstr>QSEs RTC+B Systems configurations for Closed Loop Testing</vt:lpstr>
      <vt:lpstr>Closed Loop LFC/SCED Testing – EMS/ICCP Cutover Plan</vt:lpstr>
      <vt:lpstr>Closed Loop LFC/SCED Testing Cutover/Cutback - Communication</vt:lpstr>
      <vt:lpstr>Closed Loop LFC/SCED Testing – Cutover &amp; Cutback Plan Review</vt:lpstr>
      <vt:lpstr>PowerPoint Presentation</vt:lpstr>
      <vt:lpstr>Wrap-Up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37</cp:revision>
  <cp:lastPrinted>2017-10-10T21:31:05Z</cp:lastPrinted>
  <dcterms:created xsi:type="dcterms:W3CDTF">2016-01-21T15:20:31Z</dcterms:created>
  <dcterms:modified xsi:type="dcterms:W3CDTF">2025-09-04T17:48:25Z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