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1535B71-E6D1-D7E5-D341-53D5558F7EEE}"/>
              </a:ext>
            </a:extLst>
          </p:cNvPr>
          <p:cNvSpPr/>
          <p:nvPr userDrawn="1"/>
        </p:nvSpPr>
        <p:spPr>
          <a:xfrm>
            <a:off x="0" y="6302609"/>
            <a:ext cx="12192000" cy="555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EB00F-D8C9-9966-C676-AAC17D4D5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3548" y="3350843"/>
            <a:ext cx="9144000" cy="953361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AA31D-5095-46E9-E7F8-E7CB4C81E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548" y="4540545"/>
            <a:ext cx="9144000" cy="933823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09CB-1E70-BFB4-CDF1-4B27E7653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765021-B3DE-4F31-BD1D-9A3C4C5F61F3}" type="datetimeFigureOut">
              <a:rPr lang="en-US" smtClean="0"/>
              <a:pPr/>
              <a:t>9/4/2025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4DB8B-8DA3-E111-A321-BBE5C7F1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E0B81-B6A7-4F8E-33F8-8D6BF584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40320-BA88-4EB3-A37A-C9F8A1877C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7B94C4-71CD-2EA8-1D79-AF7547FA452C}"/>
              </a:ext>
            </a:extLst>
          </p:cNvPr>
          <p:cNvSpPr/>
          <p:nvPr userDrawn="1"/>
        </p:nvSpPr>
        <p:spPr>
          <a:xfrm>
            <a:off x="0" y="6198693"/>
            <a:ext cx="12192000" cy="1227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BBD28D-5C33-64CD-CCBB-0B06DC0B8F43}"/>
              </a:ext>
            </a:extLst>
          </p:cNvPr>
          <p:cNvCxnSpPr>
            <a:cxnSpLocks/>
          </p:cNvCxnSpPr>
          <p:nvPr userDrawn="1"/>
        </p:nvCxnSpPr>
        <p:spPr>
          <a:xfrm>
            <a:off x="1127661" y="4356162"/>
            <a:ext cx="993667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63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5111E-B385-AB17-0BC5-B8DAB6B1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9B0D0-827A-8DA7-D6C0-6D996B350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28C44-E2FE-87FA-9434-EC146FA4E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765D0-C4A0-B82E-7482-F2F1C43F6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E343D-CB9E-2CC9-7EF2-0B45AEF0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7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115CA-DE67-90CB-4A03-E816577AF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1C9CA-FCB8-02E6-CA62-454C4B5FA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F3DCD-660C-22ED-6526-982B0CF7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434BF-A53F-DB24-0345-B8B84671E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DDF65-F69F-1739-32FA-9D61974D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198BB9-0182-6EF5-12CE-928BFBC8DBDD}"/>
              </a:ext>
            </a:extLst>
          </p:cNvPr>
          <p:cNvSpPr/>
          <p:nvPr userDrawn="1"/>
        </p:nvSpPr>
        <p:spPr>
          <a:xfrm>
            <a:off x="0" y="6302609"/>
            <a:ext cx="12192000" cy="555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17059-5D07-E6D4-6342-2BBBB4B00F74}"/>
              </a:ext>
            </a:extLst>
          </p:cNvPr>
          <p:cNvSpPr/>
          <p:nvPr userDrawn="1"/>
        </p:nvSpPr>
        <p:spPr>
          <a:xfrm>
            <a:off x="0" y="6198693"/>
            <a:ext cx="12192000" cy="1227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EF0E41-6DFB-1A5B-B3CD-0AD56D98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56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2E8F6-7B81-9E04-A1CA-3D6A1B09E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87"/>
            <a:ext cx="10515600" cy="4823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CB5E9-1F9C-E4CA-9672-1AE69EA4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765021-B3DE-4F31-BD1D-9A3C4C5F61F3}" type="datetimeFigureOut">
              <a:rPr lang="en-US" smtClean="0"/>
              <a:pPr/>
              <a:t>9/4/2025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03D94-F2F3-8096-B1E7-8541353A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D1437-48CF-8285-B6E4-6179A5E4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40320-BA88-4EB3-A37A-C9F8A1877C0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3D58E6-4196-B2FC-ADCE-B04445E34C10}"/>
              </a:ext>
            </a:extLst>
          </p:cNvPr>
          <p:cNvCxnSpPr/>
          <p:nvPr userDrawn="1"/>
        </p:nvCxnSpPr>
        <p:spPr>
          <a:xfrm>
            <a:off x="838200" y="1217262"/>
            <a:ext cx="10515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66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9C48-13D4-6465-BE8E-84280B3F6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87FE1-1B16-58B6-EB6C-D7C941A02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C7C0-AE2F-9BCE-13F8-88B962F2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431C5-35A7-8D8C-FF88-498DDF52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FF67-F5D6-C14B-1A24-5A943418E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1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93940-865F-5BED-B539-BCA73C51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E5D35-EC93-DF43-F85B-26336952D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E0FA8A-D98F-ED78-39EB-23B6A6C38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98226-387B-31B8-715C-5CADFAD6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55288-7ECD-4FAE-80CF-65C79035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A95F8-E0FF-4CA0-7432-9577B30F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7235-C787-4690-F050-628C916DB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2CC3B-BDB0-D992-9799-FBB976DB3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B8692-B656-022C-C8BF-5F5C271B2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4F94A-B576-BF90-CCD1-894B0BCEA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C2CD2F-71A7-A9D5-4C2F-D257091D2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DE6054-A136-14C0-CFF4-630C78C8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16A6C4-001A-9093-EE33-3FEF5ED71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333354-20A7-08BD-18AA-DEC01B8B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6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E1C4-39D5-E6A6-3457-86DEE15BB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0B68C-D898-5F36-B187-7C6E8B21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8980C-8235-F88F-4417-7CD4F1DC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26655-7FEA-CFBE-3815-AD309EEB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9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F4470-95EC-01BC-BAED-808730F59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C287C6-5FDA-CA9D-8E88-61815FC3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8BBE5-0411-00DF-D0F8-DCA891B5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9479-EFBA-F750-4CF7-1A4B5ADD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64B2A-C8F9-731F-C42C-F40E3397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31432-DD08-70D8-619E-984F7066F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1ABEA-5784-4887-8AC4-080B8CB0F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38F2C-B25A-5F36-6E3B-C4094052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143D0-9444-D808-D28F-1722FB13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5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57CA-2AB4-3B9C-93F5-20335970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8F558-F809-9DD7-5DE8-54A6FD265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CE81-1D41-7981-4F18-CCFB827E1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62FBF-43BD-0788-048E-80AD7F94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FA352-8795-7E45-C1E7-DA6C8333C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8B6A1-0613-F235-D815-C4EBD09C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0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3C9439-7FF0-D6F7-9F3E-0EABF2733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3E91B-600E-60B5-1A64-2E89F9F6C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7016-5956-AA6F-7BF3-5814FDFA8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765021-B3DE-4F31-BD1D-9A3C4C5F61F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79E08-54EC-BED2-8138-C7CC834E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B63E-73B3-EB8A-6D24-B70CDFCD6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8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ros/dw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CB7B-1B41-21AA-1850-3DF37F0FA5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DC465-5FDB-5D89-7E6B-2177C6E28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Fahad Qureshi – DWG Chair</a:t>
            </a:r>
          </a:p>
          <a:p>
            <a:r>
              <a:rPr lang="en-US" dirty="0"/>
              <a:t>September 11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115284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93CAD-4023-93D1-4CE6-AE68DEFC7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AD839-74AD-56E6-E57B-272965DA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87"/>
            <a:ext cx="10587892" cy="4828182"/>
          </a:xfrm>
        </p:spPr>
        <p:txBody>
          <a:bodyPr>
            <a:normAutofit/>
          </a:bodyPr>
          <a:lstStyle/>
          <a:p>
            <a:r>
              <a:rPr lang="en-US" dirty="0"/>
              <a:t>DWG Webex meeting held on 8/21/2025</a:t>
            </a:r>
          </a:p>
          <a:p>
            <a:pPr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Large Load stability study guideline/screening technique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ERCOT presented the final whitepaper requesting WG consensus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Whitepaper provides a general recommendation for stability study portion of large load interconnection study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TSPs requested additional clarification on some components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Consensus reached; whitepaper is posted to DWG landing page under Key Documents. </a:t>
            </a:r>
            <a:r>
              <a:rPr lang="en-US" dirty="0">
                <a:cs typeface="Calibri" panose="020F0502020204030204" pitchFamily="34" charset="0"/>
                <a:hlinkClick r:id="rId2"/>
              </a:rPr>
              <a:t>https://www.ercot.com/committees/ros/dwg</a:t>
            </a:r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37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FF10-FD4A-78B9-5E4F-5B1A463F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4B5C3-F63B-DFFD-87AE-211FA1A56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cs typeface="Calibri" panose="020F0502020204030204" pitchFamily="34" charset="0"/>
              </a:rPr>
              <a:t>Large Power Electronics Load Ride Through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ERCOT presented European large load ride through requirements currently implemented [RTE (France), Energinet (Denmark)] and proposed [</a:t>
            </a:r>
            <a:r>
              <a:rPr lang="en-US" dirty="0" err="1">
                <a:cs typeface="Calibri" panose="020F0502020204030204" pitchFamily="34" charset="0"/>
              </a:rPr>
              <a:t>EirGrid</a:t>
            </a:r>
            <a:r>
              <a:rPr lang="en-US" dirty="0">
                <a:cs typeface="Calibri" panose="020F0502020204030204" pitchFamily="34" charset="0"/>
              </a:rPr>
              <a:t> (Ireland)]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Presented ERCOTs proposal for LEL voltage ride through concept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ERCOT is working on a NOGRR and expects to have a draft ready by October</a:t>
            </a:r>
          </a:p>
          <a:p>
            <a:r>
              <a:rPr lang="en-US" dirty="0">
                <a:cs typeface="Calibri" panose="020F0502020204030204" pitchFamily="34" charset="0"/>
              </a:rPr>
              <a:t>PSCAD modeling challenges for Large Load SSO Study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Lonestar presented challenges they are facing performing a PSCAD study for an ongoing large load study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Main concern is customer provided generic model may not be representative of their facility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Asked for DWG feedback on how TSP’s have been dealing with similar issues</a:t>
            </a:r>
          </a:p>
        </p:txBody>
      </p:sp>
    </p:spTree>
    <p:extLst>
      <p:ext uri="{BB962C8B-B14F-4D97-AF65-F5344CB8AC3E}">
        <p14:creationId xmlns:p14="http://schemas.microsoft.com/office/powerpoint/2010/main" val="4278210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F626-38DB-01B6-FDCC-1D0A9430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9BAE-1D4D-D987-BAE6-23DD7F49A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53787"/>
            <a:ext cx="10515599" cy="4974824"/>
          </a:xfrm>
        </p:spPr>
        <p:txBody>
          <a:bodyPr>
            <a:normAutofit/>
          </a:bodyPr>
          <a:lstStyle/>
          <a:p>
            <a:r>
              <a:rPr lang="en-US" dirty="0">
                <a:cs typeface="Calibri" panose="020F0502020204030204" pitchFamily="34" charset="0"/>
              </a:rPr>
              <a:t>Flat Start Update 2025/2026 Tentative Schedule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2025/2026 Flat start process initiated on July 21, 2025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PSSE Version 35.6.4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2028 &amp; 2023 Summer Peak and 2029 High-Renewable/Minimum-Load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Discussed comments/feedback received during Pass 0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Pass 1 will be posted September 12</a:t>
            </a:r>
            <a:r>
              <a:rPr lang="en-US" baseline="30000" dirty="0">
                <a:cs typeface="Calibri" panose="020F0502020204030204" pitchFamily="34" charset="0"/>
              </a:rPr>
              <a:t>th</a:t>
            </a:r>
            <a:r>
              <a:rPr lang="en-US" dirty="0">
                <a:cs typeface="Calibri" panose="020F0502020204030204" pitchFamily="34" charset="0"/>
              </a:rPr>
              <a:t>; TSP review by October 1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Plan to finalize and approve cases by January 2026 and post stability book by March 2026</a:t>
            </a:r>
          </a:p>
        </p:txBody>
      </p:sp>
    </p:spTree>
    <p:extLst>
      <p:ext uri="{BB962C8B-B14F-4D97-AF65-F5344CB8AC3E}">
        <p14:creationId xmlns:p14="http://schemas.microsoft.com/office/powerpoint/2010/main" val="372224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92A1-E65C-B3E7-B48F-6012EE6A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Feedback?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D4F7F-77B9-DEEF-79E8-1B2FD7929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270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DWG Report to ROS</vt:lpstr>
      <vt:lpstr>DWG Update, continued</vt:lpstr>
      <vt:lpstr>DWG Update</vt:lpstr>
      <vt:lpstr>DWG Update, continued</vt:lpstr>
      <vt:lpstr>Questions or Feedback?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Qureshi, Fahad A</dc:creator>
  <cp:lastModifiedBy>Qureshi, Fahad A</cp:lastModifiedBy>
  <cp:revision>32</cp:revision>
  <dcterms:created xsi:type="dcterms:W3CDTF">2025-04-18T20:50:22Z</dcterms:created>
  <dcterms:modified xsi:type="dcterms:W3CDTF">2025-09-04T15:00:24Z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2025-04-18T20:53:49Z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e95f6da5-0c8e-4465-802e-51e926f29b93</vt:lpwstr>
  </property>
  <property fmtid="{D5CDD505-2E9C-101B-9397-08002B2CF9AE}" pid="8" name="MSIP_Label_e3ac3a1a-de19-428b-b395-6d250d7743fb_ContentBits">
    <vt:lpwstr>0</vt:lpwstr>
  </property>
</Properties>
</file>