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2" d="100"/>
          <a:sy n="112" d="100"/>
        </p:scale>
        <p:origin x="1584" y="32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9/3/2025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9/3/2025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09/03/2025</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09/09/2025</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05B0181A-7CE1-6A60-3376-D0BBDD13A5FD}"/>
              </a:ext>
            </a:extLst>
          </p:cNvPr>
          <p:cNvGraphicFramePr>
            <a:graphicFrameLocks noGrp="1"/>
          </p:cNvGraphicFramePr>
          <p:nvPr>
            <p:extLst>
              <p:ext uri="{D42A27DB-BD31-4B8C-83A1-F6EECF244321}">
                <p14:modId xmlns:p14="http://schemas.microsoft.com/office/powerpoint/2010/main" val="741410370"/>
              </p:ext>
            </p:extLst>
          </p:nvPr>
        </p:nvGraphicFramePr>
        <p:xfrm>
          <a:off x="380994" y="990601"/>
          <a:ext cx="8382000" cy="5029203"/>
        </p:xfrm>
        <a:graphic>
          <a:graphicData uri="http://schemas.openxmlformats.org/drawingml/2006/table">
            <a:tbl>
              <a:tblPr/>
              <a:tblGrid>
                <a:gridCol w="698500">
                  <a:extLst>
                    <a:ext uri="{9D8B030D-6E8A-4147-A177-3AD203B41FA5}">
                      <a16:colId xmlns:a16="http://schemas.microsoft.com/office/drawing/2014/main" val="798402331"/>
                    </a:ext>
                  </a:extLst>
                </a:gridCol>
                <a:gridCol w="698500">
                  <a:extLst>
                    <a:ext uri="{9D8B030D-6E8A-4147-A177-3AD203B41FA5}">
                      <a16:colId xmlns:a16="http://schemas.microsoft.com/office/drawing/2014/main" val="837127999"/>
                    </a:ext>
                  </a:extLst>
                </a:gridCol>
                <a:gridCol w="698500">
                  <a:extLst>
                    <a:ext uri="{9D8B030D-6E8A-4147-A177-3AD203B41FA5}">
                      <a16:colId xmlns:a16="http://schemas.microsoft.com/office/drawing/2014/main" val="908925118"/>
                    </a:ext>
                  </a:extLst>
                </a:gridCol>
                <a:gridCol w="698500">
                  <a:extLst>
                    <a:ext uri="{9D8B030D-6E8A-4147-A177-3AD203B41FA5}">
                      <a16:colId xmlns:a16="http://schemas.microsoft.com/office/drawing/2014/main" val="2226642308"/>
                    </a:ext>
                  </a:extLst>
                </a:gridCol>
                <a:gridCol w="698500">
                  <a:extLst>
                    <a:ext uri="{9D8B030D-6E8A-4147-A177-3AD203B41FA5}">
                      <a16:colId xmlns:a16="http://schemas.microsoft.com/office/drawing/2014/main" val="3735984586"/>
                    </a:ext>
                  </a:extLst>
                </a:gridCol>
                <a:gridCol w="698500">
                  <a:extLst>
                    <a:ext uri="{9D8B030D-6E8A-4147-A177-3AD203B41FA5}">
                      <a16:colId xmlns:a16="http://schemas.microsoft.com/office/drawing/2014/main" val="2189040990"/>
                    </a:ext>
                  </a:extLst>
                </a:gridCol>
                <a:gridCol w="698500">
                  <a:extLst>
                    <a:ext uri="{9D8B030D-6E8A-4147-A177-3AD203B41FA5}">
                      <a16:colId xmlns:a16="http://schemas.microsoft.com/office/drawing/2014/main" val="613732123"/>
                    </a:ext>
                  </a:extLst>
                </a:gridCol>
                <a:gridCol w="698500">
                  <a:extLst>
                    <a:ext uri="{9D8B030D-6E8A-4147-A177-3AD203B41FA5}">
                      <a16:colId xmlns:a16="http://schemas.microsoft.com/office/drawing/2014/main" val="3347467901"/>
                    </a:ext>
                  </a:extLst>
                </a:gridCol>
                <a:gridCol w="698500">
                  <a:extLst>
                    <a:ext uri="{9D8B030D-6E8A-4147-A177-3AD203B41FA5}">
                      <a16:colId xmlns:a16="http://schemas.microsoft.com/office/drawing/2014/main" val="1101635465"/>
                    </a:ext>
                  </a:extLst>
                </a:gridCol>
                <a:gridCol w="698500">
                  <a:extLst>
                    <a:ext uri="{9D8B030D-6E8A-4147-A177-3AD203B41FA5}">
                      <a16:colId xmlns:a16="http://schemas.microsoft.com/office/drawing/2014/main" val="3678447277"/>
                    </a:ext>
                  </a:extLst>
                </a:gridCol>
                <a:gridCol w="698500">
                  <a:extLst>
                    <a:ext uri="{9D8B030D-6E8A-4147-A177-3AD203B41FA5}">
                      <a16:colId xmlns:a16="http://schemas.microsoft.com/office/drawing/2014/main" val="3920488436"/>
                    </a:ext>
                  </a:extLst>
                </a:gridCol>
                <a:gridCol w="698500">
                  <a:extLst>
                    <a:ext uri="{9D8B030D-6E8A-4147-A177-3AD203B41FA5}">
                      <a16:colId xmlns:a16="http://schemas.microsoft.com/office/drawing/2014/main" val="3531419254"/>
                    </a:ext>
                  </a:extLst>
                </a:gridCol>
              </a:tblGrid>
              <a:tr h="238817">
                <a:tc>
                  <a:txBody>
                    <a:bodyPr/>
                    <a:lstStyle/>
                    <a:p>
                      <a:pPr algn="ctr" fontAlgn="b">
                        <a:buNone/>
                      </a:pPr>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fontAlgn="b">
                        <a:buNone/>
                      </a:pPr>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gridSpan="5">
                  <a:txBody>
                    <a:bodyPr/>
                    <a:lstStyle/>
                    <a:p>
                      <a:pPr algn="ctr" fontAlgn="b">
                        <a:buNone/>
                      </a:pPr>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buNone/>
                      </a:pPr>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89862581"/>
                  </a:ext>
                </a:extLst>
              </a:tr>
              <a:tr h="491680">
                <a:tc>
                  <a:txBody>
                    <a:bodyPr/>
                    <a:lstStyle/>
                    <a:p>
                      <a:pPr algn="ctr" fontAlgn="b">
                        <a:buNone/>
                      </a:pPr>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08338345"/>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84,343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263,084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347,427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2,240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4,128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3501152"/>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105,903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331,939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437,842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1,480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1,948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3,868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0.88%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73576477"/>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115,446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252,603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368,049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1,900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2,213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040546055"/>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145,509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251,888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397,397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1,789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2,651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420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4,860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1852513"/>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89,974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253,661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343,635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1,939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2,371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4,837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1902844"/>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106,772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255,906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362,678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2,237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2,240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5,041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2803653"/>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114,296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269,449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383,745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2,255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55118258"/>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104,312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282,027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386,339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2,036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2,424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5888267"/>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98,473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262,630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361,103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2,780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3,725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559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7,064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56166076"/>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86,198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270,801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356,999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2,121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2,354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4,991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971685947"/>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69,512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220,829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290,341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1,691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2,049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4,100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1.41%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05364792"/>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2024-12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82,578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213,001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295,579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1,979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3,909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95274413"/>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2025-01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83,765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230,136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313,901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2,035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4,280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58494111"/>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2025-02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80,791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220,508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301,299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1,670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1,918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4,032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59141422"/>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2025-03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215,134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246,258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461,392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1,886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1,995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4,341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0.94%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07965501"/>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2025-04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115,540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238,444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353,984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2,056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2,078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4,648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87533563"/>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2025-05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110,689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250,670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361,359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1,850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2,068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4,364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07134568"/>
                  </a:ext>
                </a:extLst>
              </a:tr>
              <a:tr h="238817">
                <a:tc>
                  <a:txBody>
                    <a:bodyPr/>
                    <a:lstStyle/>
                    <a:p>
                      <a:pPr algn="ctr" fontAlgn="b">
                        <a:buNone/>
                      </a:pPr>
                      <a:r>
                        <a:rPr lang="en-US" sz="800" b="0" i="0" u="none" strike="noStrike">
                          <a:solidFill>
                            <a:srgbClr val="000000"/>
                          </a:solidFill>
                          <a:effectLst/>
                          <a:latin typeface="Calibri" panose="020F0502020204030204" pitchFamily="34" charset="0"/>
                        </a:rPr>
                        <a:t>2025-06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124,872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257,580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382,452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2,074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2,208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397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4,679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1.22%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buNone/>
                      </a:pPr>
                      <a:r>
                        <a:rPr lang="en-US" sz="800" b="0" i="0" u="none" strike="noStrike" dirty="0">
                          <a:solidFill>
                            <a:srgbClr val="000000"/>
                          </a:solidFill>
                          <a:effectLst/>
                          <a:latin typeface="Calibri" panose="020F0502020204030204" pitchFamily="34" charset="0"/>
                        </a:rPr>
                        <a:t>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59370391"/>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June 2025 - IAG/IAL Statistics</a:t>
            </a:r>
          </a:p>
          <a:p>
            <a:r>
              <a:rPr lang="en-US" altLang="en-US" dirty="0"/>
              <a:t>Top 10 – June 2025 -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June 2025 -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graphicFrame>
        <p:nvGraphicFramePr>
          <p:cNvPr id="3" name="Table 2">
            <a:extLst>
              <a:ext uri="{FF2B5EF4-FFF2-40B4-BE49-F238E27FC236}">
                <a16:creationId xmlns:a16="http://schemas.microsoft.com/office/drawing/2014/main" id="{70982653-9B99-42DE-1E10-26AD6513D8E5}"/>
              </a:ext>
            </a:extLst>
          </p:cNvPr>
          <p:cNvGraphicFramePr>
            <a:graphicFrameLocks noGrp="1"/>
          </p:cNvGraphicFramePr>
          <p:nvPr>
            <p:extLst>
              <p:ext uri="{D42A27DB-BD31-4B8C-83A1-F6EECF244321}">
                <p14:modId xmlns:p14="http://schemas.microsoft.com/office/powerpoint/2010/main" val="4219117205"/>
              </p:ext>
            </p:extLst>
          </p:nvPr>
        </p:nvGraphicFramePr>
        <p:xfrm>
          <a:off x="2120899" y="1103501"/>
          <a:ext cx="4902201" cy="3914775"/>
        </p:xfrm>
        <a:graphic>
          <a:graphicData uri="http://schemas.openxmlformats.org/drawingml/2006/table">
            <a:tbl>
              <a:tblPr/>
              <a:tblGrid>
                <a:gridCol w="1148953">
                  <a:extLst>
                    <a:ext uri="{9D8B030D-6E8A-4147-A177-3AD203B41FA5}">
                      <a16:colId xmlns:a16="http://schemas.microsoft.com/office/drawing/2014/main" val="1998145529"/>
                    </a:ext>
                  </a:extLst>
                </a:gridCol>
                <a:gridCol w="938312">
                  <a:extLst>
                    <a:ext uri="{9D8B030D-6E8A-4147-A177-3AD203B41FA5}">
                      <a16:colId xmlns:a16="http://schemas.microsoft.com/office/drawing/2014/main" val="2479512662"/>
                    </a:ext>
                  </a:extLst>
                </a:gridCol>
                <a:gridCol w="938312">
                  <a:extLst>
                    <a:ext uri="{9D8B030D-6E8A-4147-A177-3AD203B41FA5}">
                      <a16:colId xmlns:a16="http://schemas.microsoft.com/office/drawing/2014/main" val="2447978816"/>
                    </a:ext>
                  </a:extLst>
                </a:gridCol>
                <a:gridCol w="938312">
                  <a:extLst>
                    <a:ext uri="{9D8B030D-6E8A-4147-A177-3AD203B41FA5}">
                      <a16:colId xmlns:a16="http://schemas.microsoft.com/office/drawing/2014/main" val="1135060045"/>
                    </a:ext>
                  </a:extLst>
                </a:gridCol>
                <a:gridCol w="938312">
                  <a:extLst>
                    <a:ext uri="{9D8B030D-6E8A-4147-A177-3AD203B41FA5}">
                      <a16:colId xmlns:a16="http://schemas.microsoft.com/office/drawing/2014/main" val="2938317258"/>
                    </a:ext>
                  </a:extLst>
                </a:gridCol>
              </a:tblGrid>
              <a:tr h="295275">
                <a:tc gridSpan="5">
                  <a:txBody>
                    <a:bodyPr/>
                    <a:lstStyle/>
                    <a:p>
                      <a:pPr algn="ctr" fontAlgn="b">
                        <a:buNone/>
                      </a:pPr>
                      <a:r>
                        <a:rPr lang="en-US" sz="1800" b="1" i="0" u="none" strike="noStrike">
                          <a:solidFill>
                            <a:srgbClr val="000000"/>
                          </a:solidFill>
                          <a:effectLst/>
                          <a:latin typeface="Arial" panose="020B0604020202020204" pitchFamily="34" charset="0"/>
                        </a:rPr>
                        <a:t>Total IAG+IAL % of Total Enrollments: 1.12%</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46882077"/>
                  </a:ext>
                </a:extLst>
              </a:tr>
              <a:tr h="190500">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259440529"/>
                  </a:ext>
                </a:extLst>
              </a:tr>
              <a:tr h="190500">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665643969"/>
                  </a:ext>
                </a:extLst>
              </a:tr>
              <a:tr h="295275">
                <a:tc gridSpan="5">
                  <a:txBody>
                    <a:bodyPr/>
                    <a:lstStyle/>
                    <a:p>
                      <a:pPr algn="ctr" fontAlgn="b">
                        <a:buNone/>
                      </a:pPr>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29582950"/>
                  </a:ext>
                </a:extLst>
              </a:tr>
              <a:tr h="295275">
                <a:tc gridSpan="5">
                  <a:txBody>
                    <a:bodyPr/>
                    <a:lstStyle/>
                    <a:p>
                      <a:pPr algn="ctr" fontAlgn="b">
                        <a:buNone/>
                      </a:pPr>
                      <a:r>
                        <a:rPr lang="en-US" sz="1800" b="1" i="0" u="none" strike="noStrike">
                          <a:solidFill>
                            <a:srgbClr val="000000"/>
                          </a:solidFill>
                          <a:effectLst/>
                          <a:latin typeface="Arial" panose="020B0604020202020204" pitchFamily="34" charset="0"/>
                        </a:rPr>
                        <a:t>Total IAG+IAL Count: 3,728</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2195797"/>
                  </a:ext>
                </a:extLst>
              </a:tr>
              <a:tr h="190500">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501953395"/>
                  </a:ext>
                </a:extLst>
              </a:tr>
              <a:tr h="190500">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1024801572"/>
                  </a:ext>
                </a:extLst>
              </a:tr>
              <a:tr h="295275">
                <a:tc gridSpan="5">
                  <a:txBody>
                    <a:bodyPr/>
                    <a:lstStyle/>
                    <a:p>
                      <a:pPr algn="ctr" fontAlgn="b">
                        <a:buNone/>
                      </a:pPr>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716181063"/>
                  </a:ext>
                </a:extLst>
              </a:tr>
              <a:tr h="295275">
                <a:tc gridSpan="5">
                  <a:txBody>
                    <a:bodyPr/>
                    <a:lstStyle/>
                    <a:p>
                      <a:pPr algn="ctr" fontAlgn="b">
                        <a:buNone/>
                      </a:pPr>
                      <a:r>
                        <a:rPr lang="en-US" sz="1800" b="1" i="0" u="none" strike="noStrike">
                          <a:solidFill>
                            <a:srgbClr val="000000"/>
                          </a:solidFill>
                          <a:effectLst/>
                          <a:latin typeface="Arial" panose="020B0604020202020204" pitchFamily="34" charset="0"/>
                        </a:rPr>
                        <a:t>Total IAG+IAL Count: 554</a:t>
                      </a:r>
                    </a:p>
                  </a:txBody>
                  <a:tcPr marL="9525" marR="9525" marT="9525" marB="0" anchor="b">
                    <a:lnL>
                      <a:noFill/>
                    </a:lnL>
                    <a:lnR>
                      <a:noFill/>
                    </a:lnR>
                    <a:lnT>
                      <a:noFill/>
                    </a:lnT>
                    <a:lnB>
                      <a:noFill/>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27053171"/>
                  </a:ext>
                </a:extLst>
              </a:tr>
              <a:tr h="190500">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2615931872"/>
                  </a:ext>
                </a:extLst>
              </a:tr>
              <a:tr h="190500">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tc>
                  <a:txBody>
                    <a:bodyPr/>
                    <a:lstStyle/>
                    <a:p>
                      <a:pPr algn="l" fontAlgn="b">
                        <a:buNone/>
                      </a:pPr>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noFill/>
                  </a:tcPr>
                </a:tc>
                <a:extLst>
                  <a:ext uri="{0D108BD9-81ED-4DB2-BD59-A6C34878D82A}">
                    <a16:rowId xmlns:a16="http://schemas.microsoft.com/office/drawing/2014/main" val="3934495307"/>
                  </a:ext>
                </a:extLst>
              </a:tr>
              <a:tr h="295275">
                <a:tc gridSpan="5">
                  <a:txBody>
                    <a:bodyPr/>
                    <a:lstStyle/>
                    <a:p>
                      <a:pPr algn="ctr" fontAlgn="b">
                        <a:buNone/>
                      </a:pPr>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81222417"/>
                  </a:ext>
                </a:extLst>
              </a:tr>
              <a:tr h="238125">
                <a:tc>
                  <a:txBody>
                    <a:bodyPr/>
                    <a:lstStyle/>
                    <a:p>
                      <a:pPr algn="ctr" fontAlgn="b">
                        <a:buNone/>
                      </a:pPr>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buNone/>
                      </a:pPr>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45026138"/>
                  </a:ext>
                </a:extLst>
              </a:tr>
              <a:tr h="190500">
                <a:tc>
                  <a:txBody>
                    <a:bodyPr/>
                    <a:lstStyle/>
                    <a:p>
                      <a:pPr algn="ctr" fontAlgn="b">
                        <a:buNone/>
                      </a:pPr>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buNone/>
                      </a:pPr>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buNone/>
                      </a:pPr>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buNone/>
                      </a:pPr>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buNone/>
                      </a:pPr>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1691875893"/>
                  </a:ext>
                </a:extLst>
              </a:tr>
              <a:tr h="190500">
                <a:tc>
                  <a:txBody>
                    <a:bodyPr/>
                    <a:lstStyle/>
                    <a:p>
                      <a:pPr algn="ctr" fontAlgn="b">
                        <a:buNone/>
                      </a:pPr>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buNone/>
                      </a:pPr>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buNone/>
                      </a:pPr>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buNone/>
                      </a:pPr>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buNone/>
                      </a:pPr>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4125028202"/>
                  </a:ext>
                </a:extLst>
              </a:tr>
              <a:tr h="190500">
                <a:tc>
                  <a:txBody>
                    <a:bodyPr/>
                    <a:lstStyle/>
                    <a:p>
                      <a:pPr algn="ctr" fontAlgn="b">
                        <a:buNone/>
                      </a:pPr>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buNone/>
                      </a:pPr>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buNone/>
                      </a:pPr>
                      <a:r>
                        <a:rPr lang="en-US" sz="1100" b="0" i="0" u="none" strike="noStrike">
                          <a:solidFill>
                            <a:srgbClr val="000000"/>
                          </a:solidFill>
                          <a:effectLst/>
                          <a:latin typeface="Calibri" panose="020F0502020204030204"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buNone/>
                      </a:pPr>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buNone/>
                      </a:pPr>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3212984941"/>
                  </a:ext>
                </a:extLst>
              </a:tr>
              <a:tr h="190500">
                <a:tc>
                  <a:txBody>
                    <a:bodyPr/>
                    <a:lstStyle/>
                    <a:p>
                      <a:pPr algn="ctr" fontAlgn="b">
                        <a:buNone/>
                      </a:pPr>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buNone/>
                      </a:pPr>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buNone/>
                      </a:pPr>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buNone/>
                      </a:pPr>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buNone/>
                      </a:pPr>
                      <a:r>
                        <a:rPr lang="en-US" sz="1100" b="0" i="0" u="none" strike="noStrike" dirty="0">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944353207"/>
                  </a:ext>
                </a:extLst>
              </a:tr>
            </a:tbl>
          </a:graphicData>
        </a:graphic>
      </p:graphicFrame>
      <p:graphicFrame>
        <p:nvGraphicFramePr>
          <p:cNvPr id="4" name="Object 3">
            <a:extLst>
              <a:ext uri="{FF2B5EF4-FFF2-40B4-BE49-F238E27FC236}">
                <a16:creationId xmlns:a16="http://schemas.microsoft.com/office/drawing/2014/main" id="{E5EA8D34-59E9-F1AA-F12B-36FB130CA3F1}"/>
              </a:ext>
            </a:extLst>
          </p:cNvPr>
          <p:cNvGraphicFramePr>
            <a:graphicFrameLocks noChangeAspect="1"/>
          </p:cNvGraphicFramePr>
          <p:nvPr>
            <p:extLst>
              <p:ext uri="{D42A27DB-BD31-4B8C-83A1-F6EECF244321}">
                <p14:modId xmlns:p14="http://schemas.microsoft.com/office/powerpoint/2010/main" val="3057429060"/>
              </p:ext>
            </p:extLst>
          </p:nvPr>
        </p:nvGraphicFramePr>
        <p:xfrm>
          <a:off x="4114799" y="5283577"/>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525" progId="Excel.Sheet.12">
                  <p:embed/>
                </p:oleObj>
              </mc:Choice>
              <mc:Fallback>
                <p:oleObj name="Worksheet" showAsIcon="1" r:id="rId3" imgW="914400" imgH="771525" progId="Excel.Sheet.12">
                  <p:embed/>
                  <p:pic>
                    <p:nvPicPr>
                      <p:cNvPr id="0" name=""/>
                      <p:cNvPicPr/>
                      <p:nvPr/>
                    </p:nvPicPr>
                    <p:blipFill>
                      <a:blip r:embed="rId4"/>
                      <a:stretch>
                        <a:fillRect/>
                      </a:stretch>
                    </p:blipFill>
                    <p:spPr>
                      <a:xfrm>
                        <a:off x="4114799" y="5283577"/>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June 2025 -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pic>
        <p:nvPicPr>
          <p:cNvPr id="4" name="Picture 3" descr="Chart, bar chart&#10;&#10;AI-generated content may be incorrect.">
            <a:extLst>
              <a:ext uri="{FF2B5EF4-FFF2-40B4-BE49-F238E27FC236}">
                <a16:creationId xmlns:a16="http://schemas.microsoft.com/office/drawing/2014/main" id="{F0370770-B182-D04B-1D11-9D22E9D33D7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54679"/>
            <a:ext cx="9144000" cy="1524000"/>
          </a:xfrm>
          <a:prstGeom prst="rect">
            <a:avLst/>
          </a:prstGeom>
        </p:spPr>
      </p:pic>
      <p:pic>
        <p:nvPicPr>
          <p:cNvPr id="8" name="Picture 7">
            <a:extLst>
              <a:ext uri="{FF2B5EF4-FFF2-40B4-BE49-F238E27FC236}">
                <a16:creationId xmlns:a16="http://schemas.microsoft.com/office/drawing/2014/main" id="{2FC49467-7817-E639-298B-16682C8C949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0" name="Picture 9" descr="Chart&#10;&#10;AI-generated content may be incorrect.">
            <a:extLst>
              <a:ext uri="{FF2B5EF4-FFF2-40B4-BE49-F238E27FC236}">
                <a16:creationId xmlns:a16="http://schemas.microsoft.com/office/drawing/2014/main" id="{7E00B818-B143-4CBF-55AB-229383DA811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79321"/>
            <a:ext cx="9144000" cy="1524000"/>
          </a:xfrm>
          <a:prstGeom prst="rect">
            <a:avLst/>
          </a:prstGeom>
        </p:spPr>
      </p:pic>
      <p:sp>
        <p:nvSpPr>
          <p:cNvPr id="14" name="TextBox 13">
            <a:extLst>
              <a:ext uri="{FF2B5EF4-FFF2-40B4-BE49-F238E27FC236}">
                <a16:creationId xmlns:a16="http://schemas.microsoft.com/office/drawing/2014/main" id="{AC7B71A8-0DF1-E7EA-B774-798BA09A390D}"/>
              </a:ext>
            </a:extLst>
          </p:cNvPr>
          <p:cNvSpPr txBox="1"/>
          <p:nvPr/>
        </p:nvSpPr>
        <p:spPr>
          <a:xfrm>
            <a:off x="8077200" y="2613127"/>
            <a:ext cx="2286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8</a:t>
            </a:r>
          </a:p>
        </p:txBody>
      </p:sp>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June 2025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pic>
        <p:nvPicPr>
          <p:cNvPr id="4" name="Picture 3" descr="Chart, bar chart&#10;&#10;AI-generated content may be incorrect.">
            <a:extLst>
              <a:ext uri="{FF2B5EF4-FFF2-40B4-BE49-F238E27FC236}">
                <a16:creationId xmlns:a16="http://schemas.microsoft.com/office/drawing/2014/main" id="{486589BF-22F0-3BA8-EDC0-0CFF626E9D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13220"/>
            <a:ext cx="9144000" cy="1524000"/>
          </a:xfrm>
          <a:prstGeom prst="rect">
            <a:avLst/>
          </a:prstGeom>
        </p:spPr>
      </p:pic>
      <p:pic>
        <p:nvPicPr>
          <p:cNvPr id="8" name="Picture 7" descr="Chart, bar chart, box and whisker chart&#10;&#10;AI-generated content may be incorrect.">
            <a:extLst>
              <a:ext uri="{FF2B5EF4-FFF2-40B4-BE49-F238E27FC236}">
                <a16:creationId xmlns:a16="http://schemas.microsoft.com/office/drawing/2014/main" id="{56F19699-ACE4-6BC7-87BB-E62BE527F8B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1" name="Picture 10" descr="Chart, box and whisker chart&#10;&#10;AI-generated content may be incorrect.">
            <a:extLst>
              <a:ext uri="{FF2B5EF4-FFF2-40B4-BE49-F238E27FC236}">
                <a16:creationId xmlns:a16="http://schemas.microsoft.com/office/drawing/2014/main" id="{24FF3549-700D-B82E-B4D7-CC3C3DB26E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20780"/>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June 2025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pic>
        <p:nvPicPr>
          <p:cNvPr id="4" name="Picture 3" descr="Chart, bar chart&#10;&#10;AI-generated content may be incorrect.">
            <a:extLst>
              <a:ext uri="{FF2B5EF4-FFF2-40B4-BE49-F238E27FC236}">
                <a16:creationId xmlns:a16="http://schemas.microsoft.com/office/drawing/2014/main" id="{F52DF78D-7119-75C4-F6EB-E76927E7A5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09/09/25</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23236</TotalTime>
  <Words>1167</Words>
  <Application>Microsoft Office PowerPoint</Application>
  <PresentationFormat>On-screen Show (4:3)</PresentationFormat>
  <Paragraphs>358</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June 2025 - IAG/IAL Statistics</vt:lpstr>
      <vt:lpstr>Top 10 - June 2025 - IAG/IAL % Greater Than 1% of Enrollments With number of months Greater Than 1%  </vt:lpstr>
      <vt:lpstr>Top 10 - 12 Month Average IAG/IAL % Greater Than 1% of Enrollments thru June 2025 With number of months Greater Than 1% </vt:lpstr>
      <vt:lpstr>Explanation of IAG/IAL Slides Data</vt:lpstr>
      <vt:lpstr>Explanation of IAG/IAL Slides Data (Cont)</vt:lpstr>
      <vt:lpstr>Top - 12 Month Average Rescission % Greater Than 1% of Switches thru June 2025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479</cp:revision>
  <cp:lastPrinted>2016-01-21T20:53:15Z</cp:lastPrinted>
  <dcterms:created xsi:type="dcterms:W3CDTF">2016-01-21T15:20:31Z</dcterms:created>
  <dcterms:modified xsi:type="dcterms:W3CDTF">2025-09-03T16:56:44Z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2023-07-27T18:52:37Z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f659e144-ea40-4eb8-9716-d60e96740848</vt:lpwstr>
  </property>
  <property fmtid="{D5CDD505-2E9C-101B-9397-08002B2CF9AE}" pid="9" name="MSIP_Label_7084cbda-52b8-46fb-a7b7-cb5bd465ed85_ContentBits">
    <vt:lpwstr>0</vt:lpwstr>
  </property>
</Properties>
</file>