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61"/>
  </p:notesMasterIdLst>
  <p:handoutMasterIdLst>
    <p:handoutMasterId r:id="rId62"/>
  </p:handoutMasterIdLst>
  <p:sldIdLst>
    <p:sldId id="542" r:id="rId6"/>
    <p:sldId id="563" r:id="rId7"/>
    <p:sldId id="592" r:id="rId8"/>
    <p:sldId id="580" r:id="rId9"/>
    <p:sldId id="595" r:id="rId10"/>
    <p:sldId id="2977" r:id="rId11"/>
    <p:sldId id="604" r:id="rId12"/>
    <p:sldId id="3008" r:id="rId13"/>
    <p:sldId id="3011" r:id="rId14"/>
    <p:sldId id="2982" r:id="rId15"/>
    <p:sldId id="2985" r:id="rId16"/>
    <p:sldId id="597" r:id="rId17"/>
    <p:sldId id="3010" r:id="rId18"/>
    <p:sldId id="2978" r:id="rId19"/>
    <p:sldId id="3035" r:id="rId20"/>
    <p:sldId id="3015" r:id="rId21"/>
    <p:sldId id="3027" r:id="rId22"/>
    <p:sldId id="3032" r:id="rId23"/>
    <p:sldId id="3033" r:id="rId24"/>
    <p:sldId id="3034" r:id="rId25"/>
    <p:sldId id="3002" r:id="rId26"/>
    <p:sldId id="2992" r:id="rId27"/>
    <p:sldId id="2993" r:id="rId28"/>
    <p:sldId id="2994" r:id="rId29"/>
    <p:sldId id="2995" r:id="rId30"/>
    <p:sldId id="3000" r:id="rId31"/>
    <p:sldId id="3006" r:id="rId32"/>
    <p:sldId id="3007" r:id="rId33"/>
    <p:sldId id="3003" r:id="rId34"/>
    <p:sldId id="2983" r:id="rId35"/>
    <p:sldId id="3028" r:id="rId36"/>
    <p:sldId id="3029" r:id="rId37"/>
    <p:sldId id="3030" r:id="rId38"/>
    <p:sldId id="2984" r:id="rId39"/>
    <p:sldId id="2988" r:id="rId40"/>
    <p:sldId id="3005" r:id="rId41"/>
    <p:sldId id="3031" r:id="rId42"/>
    <p:sldId id="3004" r:id="rId43"/>
    <p:sldId id="584" r:id="rId44"/>
    <p:sldId id="2981" r:id="rId45"/>
    <p:sldId id="3026" r:id="rId46"/>
    <p:sldId id="3020" r:id="rId47"/>
    <p:sldId id="3021" r:id="rId48"/>
    <p:sldId id="2979" r:id="rId49"/>
    <p:sldId id="3009" r:id="rId50"/>
    <p:sldId id="2980" r:id="rId51"/>
    <p:sldId id="593" r:id="rId52"/>
    <p:sldId id="594" r:id="rId53"/>
    <p:sldId id="589" r:id="rId54"/>
    <p:sldId id="600" r:id="rId55"/>
    <p:sldId id="599" r:id="rId56"/>
    <p:sldId id="591" r:id="rId57"/>
    <p:sldId id="581" r:id="rId58"/>
    <p:sldId id="603" r:id="rId59"/>
    <p:sldId id="588" r:id="rId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0076C6"/>
    <a:srgbClr val="00AEC7"/>
    <a:srgbClr val="E6EBF0"/>
    <a:srgbClr val="093C61"/>
    <a:srgbClr val="98C3FA"/>
    <a:srgbClr val="70CDD9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microsoft.com/office/2018/10/relationships/authors" Target="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3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rcot.com/files/docs/2025/04/07/RTCB_Market_Trials_Handbook_4_QSE-Telemetry-Tests_Rev_06132025_FINAL.docx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5_ClosedLoop_LFC_06132025_FINAL.docx" TargetMode="Externa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RTCB@ercot.com" TargetMode="External"/><Relationship Id="rId2" Type="http://schemas.openxmlformats.org/officeDocument/2006/relationships/hyperlink" Target="https://www.ercot.com/calendar/09042025-RTCBTF_TWG-Workshop-_3-_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ercot.com/files/docs/2025/02/26/RTCB_Market_Trials_Plan_TAC_Approved_10302024.docx" TargetMode="External"/><Relationship Id="rId4" Type="http://schemas.openxmlformats.org/officeDocument/2006/relationships/hyperlink" Target="https://www.ercot.com/committees/tac/rtcbtf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ercot.com/files/docs/2025/04/07/RTCB_Market_Trials_Handbook_3_OpenLoop_RTC_SCED.docx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September 2,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AC01F-3D72-F099-1821-0C79E04F7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B983-29D3-2E27-8C56-A9B58D0E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Scorecard (Handbook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6BED9-1B9F-D8A5-C28E-FB3A5AB1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18457"/>
            <a:ext cx="8534400" cy="4283311"/>
          </a:xfrm>
        </p:spPr>
        <p:txBody>
          <a:bodyPr lIns="91440" tIns="45720" rIns="91440" bIns="45720" anchor="t"/>
          <a:lstStyle/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  <a:hlinkClick r:id="rId2"/>
              </a:rPr>
              <a:t>Handbook #4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Coordinated Individual QSE Tests to follow UDSP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ERCOT will schedule meetings with QSEs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Meeting and test not required for “NCLR-only” QSEs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Please contact ERCOT if you are ready to test in the trials window</a:t>
            </a:r>
          </a:p>
          <a:p>
            <a:pPr lvl="1"/>
            <a:endParaRPr lang="en-US" sz="18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Single successful test for QSE to complete.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Green is successfully tested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Yellow is scheduled but not complete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Red is not scheduled for test</a:t>
            </a:r>
          </a:p>
          <a:p>
            <a:pPr lvl="1"/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Also tracking an “ERCOT-wide score” to achieve 98% testing completed by end of August</a:t>
            </a: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32464-7BB1-8F31-C1B0-2302C4F26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71648-66F0-FA2A-8821-D7740AB55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87" y="2937768"/>
            <a:ext cx="347502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3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644B7-7EB0-9B30-30F6-0722E0994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89BC-3AF9-EF3C-ADE7-D3A8F093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4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4-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QSEs demonstrate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ability to follow UDSP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in coordinated test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A4443-8BEE-B6E3-6F18-2E977E383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A1596-0271-09D6-68C6-850084C1100E}"/>
              </a:ext>
            </a:extLst>
          </p:cNvPr>
          <p:cNvSpPr txBox="1"/>
          <p:nvPr/>
        </p:nvSpPr>
        <p:spPr>
          <a:xfrm>
            <a:off x="206965" y="2334301"/>
            <a:ext cx="3078457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8/25 UDSP following tests</a:t>
            </a:r>
          </a:p>
          <a:p>
            <a:r>
              <a:rPr lang="en-US" dirty="0">
                <a:solidFill>
                  <a:srgbClr val="C00000"/>
                </a:solidFill>
              </a:rPr>
              <a:t>QSEs testing successfully completed except for one QSE with plans to test.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AE74F3-DDD6-DBA9-8DC4-914AFE65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5" y="4710112"/>
            <a:ext cx="3476625" cy="1381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0F03A-8029-2ECE-6643-EDEEAC297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07" y="0"/>
            <a:ext cx="214008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01C6F1-8B01-48A1-803E-8E2F45615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677" y="0"/>
            <a:ext cx="2188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8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Current issues/updates: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Issues: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Periodic credit issues (phase 2 validation), considering workaround to prevent impacts these 2 weeks.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No current software issues</a:t>
            </a:r>
          </a:p>
          <a:p>
            <a:endParaRPr lang="en-US" sz="1800" dirty="0">
              <a:solidFill>
                <a:schemeClr val="accent3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B765-C74B-6EA6-9040-9D810B76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8BCAC2-808D-9186-2868-7D125A9F302D}"/>
              </a:ext>
            </a:extLst>
          </p:cNvPr>
          <p:cNvSpPr txBox="1"/>
          <p:nvPr/>
        </p:nvSpPr>
        <p:spPr>
          <a:xfrm>
            <a:off x="40260" y="3429000"/>
            <a:ext cx="2871162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Voluntary Day-Ahead Market for all QSEs will be conducted at least 2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can test their market submissions for Day-Ahead AS Self-Arrangement, AS Only Offers, Trades and normal submissions.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DAM participation is strongly encouraged but not required in Readiness metrics since RTC procures AS in Real-Time.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Participation includes much broader QSE population (marketers and load-only QSEs).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671FE-D8A2-DE47-7459-81936B0B0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5784A8-168F-E8CF-B5BA-7525EA2FC6AB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C307B8-04D5-7BDC-23A6-801CBF677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49951C-1D57-69B9-AFF1-6A8F5E013AA1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D70217-D294-981E-D2F4-40DD0E9B51F1}"/>
              </a:ext>
            </a:extLst>
          </p:cNvPr>
          <p:cNvSpPr txBox="1"/>
          <p:nvPr/>
        </p:nvSpPr>
        <p:spPr>
          <a:xfrm>
            <a:off x="4876800" y="3462278"/>
            <a:ext cx="394235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and QSEs will conduct </a:t>
            </a:r>
            <a:r>
              <a:rPr lang="en-US" sz="1200" b="1" u="sng" dirty="0">
                <a:solidFill>
                  <a:schemeClr val="tx2"/>
                </a:solidFill>
              </a:rPr>
              <a:t>live-production tests</a:t>
            </a:r>
            <a:r>
              <a:rPr lang="en-US" sz="1200" dirty="0">
                <a:solidFill>
                  <a:schemeClr val="tx2"/>
                </a:solidFill>
              </a:rPr>
              <a:t> of RTC-SCED and Load Frequency Control (LFC) prior to go-live.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RTC-SCED and frequency control dispatch during the tests will be binding to manage the reliable operations of the grid for2-4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coordinate with QSEs on how to submit RTC offers and telemetry for Energy and AS for the two systems (current and RTC system).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provide a summary of the test and use analysis and engineering judgement to assess if the test was successful in controlling frequency.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C6A9E558-5B24-8693-B399-2F7C234AD037}"/>
              </a:ext>
            </a:extLst>
          </p:cNvPr>
          <p:cNvSpPr/>
          <p:nvPr/>
        </p:nvSpPr>
        <p:spPr>
          <a:xfrm rot="5400000" flipV="1">
            <a:off x="2427693" y="3614539"/>
            <a:ext cx="1811402" cy="1017917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4612791D-4624-2866-3660-5E91BF592424}"/>
              </a:ext>
            </a:extLst>
          </p:cNvPr>
          <p:cNvSpPr/>
          <p:nvPr/>
        </p:nvSpPr>
        <p:spPr>
          <a:xfrm rot="5400000">
            <a:off x="3473933" y="3584060"/>
            <a:ext cx="1830956" cy="1094117"/>
          </a:xfrm>
          <a:prstGeom prst="bentUpArrow">
            <a:avLst/>
          </a:prstGeom>
          <a:solidFill>
            <a:srgbClr val="F894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3D89C-DA69-81FB-1656-2FC180651DEC}"/>
              </a:ext>
            </a:extLst>
          </p:cNvPr>
          <p:cNvSpPr txBox="1"/>
          <p:nvPr/>
        </p:nvSpPr>
        <p:spPr>
          <a:xfrm>
            <a:off x="5387167" y="2228671"/>
            <a:ext cx="326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Required live-production test to ensure effective frequency dispatch and control.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42D4B-18CE-C072-3076-A0ACAA4B1442}"/>
              </a:ext>
            </a:extLst>
          </p:cNvPr>
          <p:cNvSpPr txBox="1"/>
          <p:nvPr/>
        </p:nvSpPr>
        <p:spPr>
          <a:xfrm>
            <a:off x="51073" y="2813624"/>
            <a:ext cx="30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Optional Day-Ahead Market</a:t>
            </a:r>
          </a:p>
        </p:txBody>
      </p:sp>
    </p:spTree>
    <p:extLst>
      <p:ext uri="{BB962C8B-B14F-4D97-AF65-F5344CB8AC3E}">
        <p14:creationId xmlns:p14="http://schemas.microsoft.com/office/powerpoint/2010/main" val="728202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B394-B79B-3BDC-2383-D7E464AE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confirming Sept 11 Production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A5141-EE31-FC27-7C84-F313B59AA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8851E0D9-AD9B-4305-291C-BE56CFEDD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853"/>
            <a:ext cx="9144000" cy="44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table&#10;&#10;AI-generated content may be incorrect.">
            <a:extLst>
              <a:ext uri="{FF2B5EF4-FFF2-40B4-BE49-F238E27FC236}">
                <a16:creationId xmlns:a16="http://schemas.microsoft.com/office/drawing/2014/main" id="{2FABA2B2-96A3-EC9C-BEBE-C3C2B0EB7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48" y="707825"/>
            <a:ext cx="6473103" cy="5616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Calendar and Transition to September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A716DC61-44BB-F660-89C1-B454D2A9F2D6}"/>
              </a:ext>
            </a:extLst>
          </p:cNvPr>
          <p:cNvSpPr/>
          <p:nvPr/>
        </p:nvSpPr>
        <p:spPr>
          <a:xfrm>
            <a:off x="4167954" y="3658817"/>
            <a:ext cx="226142" cy="255639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140930" y="2600120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028700" y="3048532"/>
            <a:ext cx="3139254" cy="707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FBDE-B759-01A5-8050-A05FCE880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5745-9B57-85B3-7409-06EE5F60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IMPORTANT- Market Trials Transition to September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528A2-1605-47CB-D5AC-AE4F7DE1C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42516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Objective is to prepare for Closed Loop LFC Test next week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This week continues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ERCOT continues outreach on Telemetry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ERCOT initiating outreach on Market Submissions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What changes?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cs typeface="Arial"/>
              </a:rPr>
              <a:t>Support increase: </a:t>
            </a:r>
          </a:p>
          <a:p>
            <a:pPr lvl="2"/>
            <a:r>
              <a:rPr lang="en-US" sz="1200" dirty="0">
                <a:solidFill>
                  <a:srgbClr val="C00000"/>
                </a:solidFill>
                <a:cs typeface="Arial"/>
              </a:rPr>
              <a:t>QSEs being required for submission for </a:t>
            </a:r>
            <a:r>
              <a:rPr lang="en-US" sz="1200" u="sng" dirty="0">
                <a:solidFill>
                  <a:srgbClr val="C00000"/>
                </a:solidFill>
                <a:cs typeface="Arial"/>
              </a:rPr>
              <a:t>all hours</a:t>
            </a:r>
            <a:r>
              <a:rPr lang="en-US" sz="1200" dirty="0">
                <a:solidFill>
                  <a:srgbClr val="C00000"/>
                </a:solidFill>
                <a:cs typeface="Arial"/>
              </a:rPr>
              <a:t> of highlighted Operating Days for September 3-5,8-11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cs typeface="Arial"/>
              </a:rPr>
              <a:t>Scripted offer requirement: Adhere to offers per </a:t>
            </a:r>
            <a:r>
              <a:rPr lang="en-US" sz="1600" dirty="0">
                <a:solidFill>
                  <a:srgbClr val="C00000"/>
                </a:solidFill>
                <a:cs typeface="Arial"/>
                <a:hlinkClick r:id="rId2"/>
              </a:rPr>
              <a:t>LFC Handbook 5 </a:t>
            </a:r>
            <a:endParaRPr lang="en-US" sz="1600" dirty="0">
              <a:solidFill>
                <a:srgbClr val="C00000"/>
              </a:solidFill>
              <a:cs typeface="Arial"/>
            </a:endParaRPr>
          </a:p>
          <a:p>
            <a:pPr lvl="2"/>
            <a:r>
              <a:rPr lang="en-US" sz="1200" dirty="0">
                <a:solidFill>
                  <a:srgbClr val="C00000"/>
                </a:solidFill>
                <a:cs typeface="Arial"/>
              </a:rPr>
              <a:t>Energy offers match production</a:t>
            </a:r>
          </a:p>
          <a:p>
            <a:pPr lvl="2"/>
            <a:r>
              <a:rPr lang="en-US" sz="1200" dirty="0">
                <a:solidFill>
                  <a:srgbClr val="C00000"/>
                </a:solidFill>
                <a:cs typeface="Arial"/>
              </a:rPr>
              <a:t>AS Offers should be offered at $0 if responsible in current production, remaining AS offer at $2,000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After successful Sept 11 LFC Test, pivot to initial DAM Testing and Self-Provision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E0DF6-CB76-135A-F6B9-DFADA3B92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77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B97B-223B-0365-F061-94133FD2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LFC Handbook Reminders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A3F69-144D-2E0E-E4FB-0B4C60B82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09E2F-8668-9B70-5D98-97EBC27A5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16" y="1280139"/>
            <a:ext cx="8474114" cy="18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7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6AA68-FF4F-2838-EC20-39DB16973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7D5D-A702-050A-4EA1-F4A14DA5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LFC Handbook Reminders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D87DF-92B2-8672-CE0C-EFDAE5E36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49524-107F-E059-8861-11D8A510F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0" y="706132"/>
            <a:ext cx="6502578" cy="54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68480"/>
            <a:ext cx="8534400" cy="518651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Expectations of QSEs for the Week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Scorecards for in-flight Activities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Communicate any known Issues within On-going Trial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RTC Market Trials outcomes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What is needed this week and next week ahead of Sep 11 LFC Test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Q&amp;A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Attestation Market Notice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NPRR1290 market submission validation change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Prior Scorecards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FAQ Updated 8/8/2025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Connectivity and Configuration (digital certs)</a:t>
            </a:r>
          </a:p>
          <a:p>
            <a:pPr marL="457200" lvl="1" indent="0">
              <a:buNone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B95F-7005-34F3-DB5A-B1A800A2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LFC Handbook Reminders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47077-FA41-6943-079A-02343C320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1170216B-B43B-EC0F-53DF-35BBD9E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5" y="1094385"/>
            <a:ext cx="7566113" cy="33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45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Market Trials OD Summary</a:t>
            </a:r>
            <a:br>
              <a:rPr lang="en-US" sz="3600" b="0" dirty="0"/>
            </a:br>
            <a:r>
              <a:rPr lang="en-US" sz="3600" b="0" dirty="0"/>
              <a:t>08-26-2025 (9am – 5pm)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6967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7DCE0-2FA5-E513-0791-75505E3AC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A463F-E5A9-5E50-F4FC-CC94DC685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34" y="700427"/>
            <a:ext cx="7827553" cy="57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2EE26-B156-8C08-E1AA-B85F55779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805180"/>
            <a:ext cx="8595360" cy="5519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70BE29-9B99-8E09-6F49-DA1657468AFF}"/>
              </a:ext>
            </a:extLst>
          </p:cNvPr>
          <p:cNvSpPr txBox="1"/>
          <p:nvPr/>
        </p:nvSpPr>
        <p:spPr>
          <a:xfrm>
            <a:off x="740125" y="5806599"/>
            <a:ext cx="238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623194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99224-B3AC-7684-DE43-056E0FED2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889318"/>
            <a:ext cx="8595360" cy="5519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5C1B1B-26FD-C017-B309-95E6C24ACCB8}"/>
              </a:ext>
            </a:extLst>
          </p:cNvPr>
          <p:cNvSpPr txBox="1"/>
          <p:nvPr/>
        </p:nvSpPr>
        <p:spPr>
          <a:xfrm>
            <a:off x="710628" y="5845571"/>
            <a:ext cx="238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401142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5046A-FA2A-F083-0C2F-0B57A1E42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4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B9817-9B67-D1AB-0D2C-04B2BC87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3C7-62CA-ED56-8071-316300A7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59AC-68B6-3AFD-912D-8D5551C1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80457-9029-FD50-0618-04D6527BB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19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D52F-7CAF-4980-FFF0-C6FCFF8B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A36A-A3A7-80CE-5F87-EE3F28851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531D26B2-5B12-03D0-0C33-0B04F18CB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96668"/>
            <a:ext cx="8458200" cy="542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32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A685-F8C1-D2ED-F306-C391F0C3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2DB27-DDB3-2CD1-FE87-FAE6B8AE6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808D0-B559-4C7C-2100-D643BD7A1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677352"/>
            <a:ext cx="8595360" cy="35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2F47D-E431-5C25-D05E-2D89A62DA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Market Trials OD Summary</a:t>
            </a:r>
            <a:br>
              <a:rPr lang="en-US" sz="3600" b="0" dirty="0"/>
            </a:br>
            <a:r>
              <a:rPr lang="en-US" sz="3600" b="0" dirty="0"/>
              <a:t>08-28-2025 (9am – 5pm)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899B9-A39A-9A2F-D6BE-191408F31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5759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609E-A3ED-5C11-9DC7-30CA6C25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14FBB-B577-DA40-C34F-EB61E902C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E7651-686D-7466-B003-ED46BCF83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8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1ECCD-8AC1-8814-2EAE-A19F92C6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6676-2F7F-133D-FD01-B2C338D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6B912-4FA7-E95B-2657-DCBB4994D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A5350-A8B3-6E82-0B96-E56542970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19" y="661574"/>
            <a:ext cx="7724775" cy="566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46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4D9AA-A99D-CE59-7A27-294CDFDC7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AA674-19EC-3281-996A-0D62E06EF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1EA317-65C7-8FAF-1CB4-31BD10F0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D2EEA-AA66-3896-41A1-3492F97C1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52A80-134E-2FBC-6778-52A77FEAF4BB}"/>
              </a:ext>
            </a:extLst>
          </p:cNvPr>
          <p:cNvSpPr txBox="1"/>
          <p:nvPr/>
        </p:nvSpPr>
        <p:spPr>
          <a:xfrm>
            <a:off x="691944" y="5705168"/>
            <a:ext cx="238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354669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D5E39-7EAB-C868-1357-1F1ACA4E4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8E5A2C-4E01-30F6-14E6-CC3120B11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DBA386-FBF2-2485-6205-3AA633EC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8B312-CCD3-819A-96AE-8D9DC3F9A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3B2C1-C83E-F394-6A6B-E15DD35744B4}"/>
              </a:ext>
            </a:extLst>
          </p:cNvPr>
          <p:cNvSpPr txBox="1"/>
          <p:nvPr/>
        </p:nvSpPr>
        <p:spPr>
          <a:xfrm>
            <a:off x="710628" y="5698426"/>
            <a:ext cx="238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4020618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5E46C-8A84-3E58-4713-B22FD9381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5F8C-066F-4C7D-5B00-B970B433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5AF09-C143-9AA8-F941-00341C0B0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801D8-6D7C-5A91-39DB-13A2B925F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84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AABBF-6693-1400-DFF7-C209424D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41F63-F65D-AB9A-7ECA-8D995E96E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55B17-1AB7-F034-92F2-6B15D575E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52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5EB0C-EA6B-B596-169A-0C38BCD0F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31410-3F02-DD8B-6004-86E028A7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0EFDF-852D-98B0-838C-BC3D0A12A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Chart, histogram&#10;&#10;AI-generated content may be incorrect.">
            <a:extLst>
              <a:ext uri="{FF2B5EF4-FFF2-40B4-BE49-F238E27FC236}">
                <a16:creationId xmlns:a16="http://schemas.microsoft.com/office/drawing/2014/main" id="{39E94B33-36C6-B2FE-A6CC-B2A979C5F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814633"/>
            <a:ext cx="8763000" cy="56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53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43AF-432C-A6BE-D304-DC954FE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ACFB8-E627-E72E-6182-FC0FBB98D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87DB6-4076-5500-7C8B-F204F52F2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677352"/>
            <a:ext cx="8595360" cy="35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41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644877"/>
            <a:ext cx="8534400" cy="342755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This week is “parallel production” support Sep 3-5 (yellow boxes)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Next week is more parallel production leading to Sep 11 test</a:t>
            </a:r>
          </a:p>
          <a:p>
            <a:pPr marL="0" indent="0">
              <a:buNone/>
            </a:pPr>
            <a:endParaRPr lang="en-US" sz="18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rgbClr val="C00000"/>
                </a:solidFill>
                <a:hlinkClick r:id="rId2"/>
              </a:rPr>
              <a:t>LFC </a:t>
            </a:r>
            <a:r>
              <a:rPr lang="en-US" sz="1800" i="1" dirty="0" err="1">
                <a:solidFill>
                  <a:srgbClr val="C00000"/>
                </a:solidFill>
                <a:hlinkClick r:id="rId2"/>
              </a:rPr>
              <a:t>WebEx</a:t>
            </a:r>
            <a:r>
              <a:rPr lang="en-US" sz="1800" i="1" dirty="0">
                <a:solidFill>
                  <a:srgbClr val="C00000"/>
                </a:solidFill>
                <a:hlinkClick r:id="rId2"/>
              </a:rPr>
              <a:t> Workshop #3 </a:t>
            </a:r>
            <a:r>
              <a:rPr lang="en-US" sz="1800" i="1" dirty="0">
                <a:solidFill>
                  <a:srgbClr val="C00000"/>
                </a:solidFill>
              </a:rPr>
              <a:t>Thursday Sep 4, 1-3pm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Q&amp;A</a:t>
            </a:r>
          </a:p>
          <a:p>
            <a:r>
              <a:rPr lang="en-US" sz="18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18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391FB3-8615-8A1C-084F-5727D3122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85" y="1023614"/>
            <a:ext cx="6431414" cy="139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5065776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4908752" y="1447799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637072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Attestation Market Notice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Prior Scorecards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8/8/2025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E396-CD51-8A03-07F8-CBA8D867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Attestation Market Notice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E7319-C6EE-4EEF-C845-71B53B707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ED857CC7-418C-26B6-2A93-6EAD903DD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2" y="976899"/>
            <a:ext cx="8703838" cy="449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980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/>
              <a:t>Scorecard 1 for </a:t>
            </a:r>
            <a:br>
              <a:rPr lang="en-US" sz="2000"/>
            </a:br>
            <a:r>
              <a:rPr lang="en-US" sz="2000"/>
              <a:t>Handbook 1-</a:t>
            </a:r>
            <a:br>
              <a:rPr lang="en-US" sz="2000"/>
            </a:br>
            <a:r>
              <a:rPr lang="en-US" sz="2000"/>
              <a:t>Market submissions</a:t>
            </a:r>
            <a:r>
              <a:rPr lang="en-US"/>
              <a:t>: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282889" y="1295400"/>
            <a:ext cx="273465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r>
              <a:rPr lang="en-US" dirty="0"/>
              <a:t>7/3 Scores for QSEs with Resources – successful submissions for resource types specified in Handbook 1</a:t>
            </a:r>
            <a:endParaRPr lang="en-US" dirty="0">
              <a:cs typeface="Arial"/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0E433E-D90D-3EF8-BCF6-5BEC632F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89" y="4114800"/>
            <a:ext cx="2531692" cy="96445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D64417-A3D5-4968-BB21-ED273DD5DF60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8C6BF0-8287-6403-687F-EBEBFF602EE3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3D792E-C894-9BE8-E66E-6B04AAE2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770" y="0"/>
            <a:ext cx="2484410" cy="63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930B6-4B9B-F2C5-604E-91A9B3D31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329" y="0"/>
            <a:ext cx="2445978" cy="6324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87FB5E-5E45-91B4-4F4F-3E7F3E1BDF31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192443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C0E199-58B0-B9FB-AA61-E57BDACE1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6" y="1600200"/>
            <a:ext cx="4247801" cy="2789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595C25-2D6A-49CC-A814-9C9C31B89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41" y="4444610"/>
            <a:ext cx="5482319" cy="2378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D9465-E850-845B-40BF-CF5A4309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Resources for Sep/Oct Market Trials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6DA71-09C2-A087-7B9A-6392C24E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6151"/>
            <a:ext cx="8534400" cy="500563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Everything needed for current market trials is on </a:t>
            </a:r>
            <a:r>
              <a:rPr lang="en-US" sz="2000" dirty="0">
                <a:solidFill>
                  <a:schemeClr val="tx2"/>
                </a:solidFill>
                <a:hlinkClick r:id="rId4"/>
              </a:rPr>
              <a:t>RTCBTF home page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Note- TAC Approved the </a:t>
            </a:r>
            <a:r>
              <a:rPr lang="en-US" sz="1800" u="sng" dirty="0">
                <a:solidFill>
                  <a:schemeClr val="tx2"/>
                </a:solidFill>
                <a:hlinkClick r:id="rId5"/>
              </a:rPr>
              <a:t>Market Trials Plan</a:t>
            </a:r>
            <a:r>
              <a:rPr lang="en-US" sz="18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08F32-3CD7-7DFF-94D8-3219C080A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1C190E-F50D-4B35-6ADB-8B171C48670B}"/>
              </a:ext>
            </a:extLst>
          </p:cNvPr>
          <p:cNvSpPr/>
          <p:nvPr/>
        </p:nvSpPr>
        <p:spPr>
          <a:xfrm>
            <a:off x="216346" y="2514601"/>
            <a:ext cx="4905959" cy="5057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32CFB3-9971-6744-C658-ABD23DF35866}"/>
              </a:ext>
            </a:extLst>
          </p:cNvPr>
          <p:cNvSpPr/>
          <p:nvPr/>
        </p:nvSpPr>
        <p:spPr>
          <a:xfrm>
            <a:off x="2971800" y="5416454"/>
            <a:ext cx="4463509" cy="5709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5FD2E-5B3A-3A84-9BF6-B544278E3E48}"/>
              </a:ext>
            </a:extLst>
          </p:cNvPr>
          <p:cNvSpPr/>
          <p:nvPr/>
        </p:nvSpPr>
        <p:spPr>
          <a:xfrm>
            <a:off x="216345" y="3064024"/>
            <a:ext cx="4905959" cy="505768"/>
          </a:xfrm>
          <a:prstGeom prst="rect">
            <a:avLst/>
          </a:prstGeom>
          <a:noFill/>
          <a:ln>
            <a:solidFill>
              <a:srgbClr val="26D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56AE7-947D-BD8F-B414-613A015CD1FC}"/>
              </a:ext>
            </a:extLst>
          </p:cNvPr>
          <p:cNvSpPr txBox="1"/>
          <p:nvPr/>
        </p:nvSpPr>
        <p:spPr>
          <a:xfrm>
            <a:off x="2801892" y="2576900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May/June complete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B966A-AF6D-2303-EE98-B325FEE625A5}"/>
              </a:ext>
            </a:extLst>
          </p:cNvPr>
          <p:cNvSpPr txBox="1"/>
          <p:nvPr/>
        </p:nvSpPr>
        <p:spPr>
          <a:xfrm>
            <a:off x="2801891" y="3110300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July/Aug complete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6616A1-CEC7-5627-2552-01C49374F4E1}"/>
              </a:ext>
            </a:extLst>
          </p:cNvPr>
          <p:cNvSpPr/>
          <p:nvPr/>
        </p:nvSpPr>
        <p:spPr>
          <a:xfrm>
            <a:off x="222441" y="3838216"/>
            <a:ext cx="4905959" cy="5057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10953-4240-564C-79DB-B8D1D11D675A}"/>
              </a:ext>
            </a:extLst>
          </p:cNvPr>
          <p:cNvSpPr txBox="1"/>
          <p:nvPr/>
        </p:nvSpPr>
        <p:spPr>
          <a:xfrm>
            <a:off x="2807987" y="3884492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Sep/Oct activity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86C31CE-1C38-67E2-546A-6008174F5D3B}"/>
              </a:ext>
            </a:extLst>
          </p:cNvPr>
          <p:cNvSpPr/>
          <p:nvPr/>
        </p:nvSpPr>
        <p:spPr>
          <a:xfrm rot="10800000">
            <a:off x="5130441" y="3760578"/>
            <a:ext cx="1555717" cy="6840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40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/>
              <a:t>Scorecard 2A for </a:t>
            </a:r>
            <a:br>
              <a:rPr lang="en-US" sz="1800">
                <a:cs typeface="Arial"/>
              </a:rPr>
            </a:br>
            <a:r>
              <a:rPr lang="en-US" sz="1800"/>
              <a:t>Handbook 2- </a:t>
            </a:r>
            <a:br>
              <a:rPr lang="en-US" sz="1800"/>
            </a:br>
            <a:r>
              <a:rPr lang="en-US" sz="1800">
                <a:solidFill>
                  <a:srgbClr val="C00000"/>
                </a:solidFill>
              </a:rPr>
              <a:t>100% of ICCP Telemetry 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points added by QSE</a:t>
            </a:r>
            <a:r>
              <a:rPr lang="en-US" sz="2000">
                <a:solidFill>
                  <a:srgbClr val="C00000"/>
                </a:solidFill>
              </a:rPr>
              <a:t>:</a:t>
            </a:r>
            <a:br>
              <a:rPr lang="en-US"/>
            </a:b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81000" y="1600200"/>
            <a:ext cx="2920932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7/21 Scores for QSE with Resources - ICCP Telemetry points added in current model.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99.5% of 26k points complete</a:t>
            </a: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 Last points are identified and are being worked on.</a:t>
            </a:r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CC0760-19EB-B1BC-867D-0C4CF8DBA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53" y="4329642"/>
            <a:ext cx="3019425" cy="118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7426F-52F8-665C-8327-B55DCDB2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339" y="47264"/>
            <a:ext cx="2619067" cy="627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46B33-E2A4-A877-6015-7A86D97E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22" y="0"/>
            <a:ext cx="269840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52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2B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2-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Telemetry checkout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meetings completed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 staff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for sample of live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data transfer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capability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02918" y="3143926"/>
            <a:ext cx="307845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7/3 Scores for QSEs with Resources – Scheduling Check-out and Check-out complete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13B00C-4E97-2FE7-D505-4C7350051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900613"/>
            <a:ext cx="2635704" cy="683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50751-8F80-7717-B55C-0279BFB5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29" y="0"/>
            <a:ext cx="2834248" cy="6323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94AAB-CA69-DC64-DEB4-E88FB3D27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593" y="-33334"/>
            <a:ext cx="2443359" cy="63567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7E4B6D-8AAD-A3F6-82B6-6F9889A9F4B3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1246377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 </a:t>
            </a:r>
            <a:r>
              <a:rPr lang="en-US" dirty="0">
                <a:solidFill>
                  <a:srgbClr val="C00000"/>
                </a:solidFill>
              </a:rPr>
              <a:t>(updated 7/28/2025)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3B33-6011-A57B-111C-FE335CCE9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4C52F-76D0-E747-44AE-A1B931470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C4EC33-3E4E-F271-255C-D3EFDE5D9967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D893AF-CA67-DC59-6FC9-32A7B3D9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386F13-8922-826C-47E8-ED7B6CCB0355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A990D3-D309-AD28-8F25-DC9F5BFFA396}"/>
              </a:ext>
            </a:extLst>
          </p:cNvPr>
          <p:cNvSpPr txBox="1"/>
          <p:nvPr/>
        </p:nvSpPr>
        <p:spPr>
          <a:xfrm>
            <a:off x="3102634" y="4122003"/>
            <a:ext cx="596516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HB#3: QSE will support “parallel production” 2days/week by entering $bids/offers for non-binding RTC energy and A/S awards and dispatch (Open-loop test)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to demonstrate successful submissions and telemetry reflective of production, and mitigation plans in place for any outliers. 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B73F768D-6365-FCDD-AD90-AD4FBC33735B}"/>
              </a:ext>
            </a:extLst>
          </p:cNvPr>
          <p:cNvSpPr/>
          <p:nvPr/>
        </p:nvSpPr>
        <p:spPr>
          <a:xfrm rot="5400000">
            <a:off x="1142478" y="3705964"/>
            <a:ext cx="3408478" cy="12192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E8400-98AD-E697-5E3C-774A8910C4C5}"/>
              </a:ext>
            </a:extLst>
          </p:cNvPr>
          <p:cNvSpPr txBox="1"/>
          <p:nvPr/>
        </p:nvSpPr>
        <p:spPr>
          <a:xfrm>
            <a:off x="3456318" y="5188803"/>
            <a:ext cx="5611482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HB#4: Coordination of individual QSE tests on subset of resources to ensure resources can follow new UDSP telemetry point from ERCOT.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goal for QSEs to successfully demonstrate, and mitigation plans in place to address in next trial phase.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81BB4FFB-50B5-A2BC-F789-D79A4D708F54}"/>
              </a:ext>
            </a:extLst>
          </p:cNvPr>
          <p:cNvSpPr/>
          <p:nvPr/>
        </p:nvSpPr>
        <p:spPr>
          <a:xfrm rot="5400000">
            <a:off x="1409178" y="3134461"/>
            <a:ext cx="2189278" cy="1143000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F4DF9-B105-9945-74F6-FEBA6054D5EC}"/>
              </a:ext>
            </a:extLst>
          </p:cNvPr>
          <p:cNvSpPr txBox="1"/>
          <p:nvPr/>
        </p:nvSpPr>
        <p:spPr>
          <a:xfrm>
            <a:off x="2999117" y="3191470"/>
            <a:ext cx="58400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July &amp; August:</a:t>
            </a:r>
          </a:p>
          <a:p>
            <a:r>
              <a:rPr lang="en-US" sz="1600" dirty="0">
                <a:solidFill>
                  <a:srgbClr val="C00000"/>
                </a:solidFill>
              </a:rPr>
              <a:t>Initial Real-Time Market execution and verify QSE ability to follow ERCOT frequency signals during individual QSE test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2624F0-340D-B76B-E6C6-C7D08D99DD25}"/>
              </a:ext>
            </a:extLst>
          </p:cNvPr>
          <p:cNvSpPr/>
          <p:nvPr/>
        </p:nvSpPr>
        <p:spPr>
          <a:xfrm rot="20402633">
            <a:off x="5403253" y="2134489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312882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16E0-4BE9-7730-5DBB-6B8B3A7C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Scorecard (Handbook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E1EF-4509-93B5-1017-B3C92DE98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8"/>
            <a:ext cx="8665464" cy="4334256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Handbook #3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Dual “production-like” data Tue/Thu 9am-5pm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Market Trials ERCOT/QSE support required for: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Submissions (TPO/COP/</a:t>
            </a:r>
            <a:r>
              <a:rPr lang="en-US" sz="1600" dirty="0" err="1">
                <a:solidFill>
                  <a:schemeClr val="tx2"/>
                </a:solidFill>
                <a:cs typeface="Arial"/>
              </a:rPr>
              <a:t>ASOffer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etc.) – No outage submissions required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Telemetry (current and new telemetry points)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To assist RUC studies, please submit COP, 3PSO, </a:t>
            </a:r>
            <a:r>
              <a:rPr lang="en-US" sz="1400" dirty="0" err="1">
                <a:solidFill>
                  <a:schemeClr val="tx2"/>
                </a:solidFill>
                <a:cs typeface="Arial"/>
              </a:rPr>
              <a:t>ASOffer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 through end of OD (midnight)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Systems will be running 7x24, so submissions encouraged but not required on all days.</a:t>
            </a: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Scoring for QSE submissions &amp; telemetry as 2 scorecards for Handbook #3</a:t>
            </a:r>
          </a:p>
          <a:p>
            <a:pPr marL="457200" lvl="1" indent="0">
              <a:buNone/>
            </a:pP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QSEs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for </a:t>
            </a: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Resources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on Monitored Operating Days July 22– Aug 28 every Tue/Thu 9-5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Green is &gt;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Yellow is 85% - 95%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Red is &lt; 85%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Also an “ERCOT-wide score”</a:t>
            </a:r>
          </a:p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F44B-2DCC-AA75-C288-27CF04C22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AE2B8-17BB-8AEF-00B7-584DC624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358" y="4270574"/>
            <a:ext cx="4286250" cy="781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0FDCE7-6209-8B2F-F14D-0CA4B99AF7C6}"/>
              </a:ext>
            </a:extLst>
          </p:cNvPr>
          <p:cNvSpPr/>
          <p:nvPr/>
        </p:nvSpPr>
        <p:spPr>
          <a:xfrm>
            <a:off x="5247850" y="4441869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3a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market submissions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B6E480-9DAF-7D06-8E0F-AF24E8EE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454" y="5282510"/>
            <a:ext cx="4286250" cy="781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B57AD0-2487-B6B7-6D55-307FE1F34C5D}"/>
              </a:ext>
            </a:extLst>
          </p:cNvPr>
          <p:cNvSpPr/>
          <p:nvPr/>
        </p:nvSpPr>
        <p:spPr>
          <a:xfrm>
            <a:off x="5253946" y="5453805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3b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accurate telemetry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22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F2EF1-A916-0D46-9132-772A02C8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0AC5-F308-7D64-D58F-CC97385E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 dirty="0"/>
              <a:t>Scorecard 3A for </a:t>
            </a:r>
            <a:br>
              <a:rPr lang="en-US" sz="2000" dirty="0"/>
            </a:br>
            <a:r>
              <a:rPr lang="en-US" sz="2000" dirty="0"/>
              <a:t>Handbook 3-</a:t>
            </a:r>
            <a:br>
              <a:rPr lang="en-US" sz="2000" dirty="0"/>
            </a:br>
            <a:r>
              <a:rPr lang="en-US" sz="2000" dirty="0"/>
              <a:t>Market submissions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7F2F6-B61B-CD30-E2DF-6314C1E1E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8F9D1-6E45-B2E7-6B42-1724A552DDF1}"/>
              </a:ext>
            </a:extLst>
          </p:cNvPr>
          <p:cNvSpPr txBox="1"/>
          <p:nvPr/>
        </p:nvSpPr>
        <p:spPr>
          <a:xfrm>
            <a:off x="110699" y="1295400"/>
            <a:ext cx="2783962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Scores for QSEs with Resources – Appropriate submissions made for each owned resources.</a:t>
            </a:r>
          </a:p>
          <a:p>
            <a:endParaRPr lang="en-US" sz="1400" dirty="0"/>
          </a:p>
          <a:p>
            <a:r>
              <a:rPr lang="en-US" sz="1400" dirty="0">
                <a:cs typeface="Arial"/>
              </a:rPr>
              <a:t>COP – </a:t>
            </a:r>
            <a:r>
              <a:rPr lang="en-US" sz="1200" dirty="0">
                <a:cs typeface="Arial"/>
              </a:rPr>
              <a:t>ALL</a:t>
            </a:r>
          </a:p>
          <a:p>
            <a:r>
              <a:rPr lang="en-US" sz="1400" dirty="0">
                <a:cs typeface="Arial"/>
              </a:rPr>
              <a:t>TPO – </a:t>
            </a:r>
            <a:r>
              <a:rPr lang="en-US" sz="1200" dirty="0">
                <a:cs typeface="Arial"/>
              </a:rPr>
              <a:t>Gen, ESR, CLR</a:t>
            </a:r>
          </a:p>
          <a:p>
            <a:r>
              <a:rPr lang="en-US" sz="1400" dirty="0">
                <a:cs typeface="Arial"/>
              </a:rPr>
              <a:t>ASO – </a:t>
            </a:r>
            <a:r>
              <a:rPr lang="en-US" sz="1200" dirty="0">
                <a:cs typeface="Arial"/>
              </a:rPr>
              <a:t>AS Qualified Resources</a:t>
            </a:r>
          </a:p>
          <a:p>
            <a:endParaRPr lang="en-US" sz="1200" dirty="0">
              <a:cs typeface="Arial"/>
            </a:endParaRP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Last 3 weeks have progressed 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System Wide from 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       Week 1- 65%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       Week 2- 74%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       Week 3- 85%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       Week 4- 95%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       Week 5- 97%</a:t>
            </a:r>
          </a:p>
          <a:p>
            <a:r>
              <a:rPr lang="en-US" dirty="0"/>
              <a:t>Scoring: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FC76CD-3E8B-3E71-03C5-76AB7955BFF1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2EC38D-C2BB-C31F-F4DC-C3AD97990978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5EF2925-87C1-FA71-C375-5BC2B3CE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8" y="5036740"/>
            <a:ext cx="2783962" cy="1051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6315F-5AAE-90E7-290E-60D154EDC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700" y="0"/>
            <a:ext cx="2874119" cy="632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732385-45B0-8F54-6682-B1749FB3F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986" y="0"/>
            <a:ext cx="282684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A954-F65B-3600-769D-0CD9A19B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1B37-99C5-1E71-A1CA-A24A0F90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Scorecard 3B for </a:t>
            </a:r>
            <a:br>
              <a:rPr lang="en-US" sz="1800" dirty="0">
                <a:cs typeface="Arial"/>
              </a:rPr>
            </a:br>
            <a:r>
              <a:rPr lang="en-US" sz="1800" dirty="0"/>
              <a:t>Handbook 3-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Acceptable Telemetry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point values received by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ERCOT for active resources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B91A-ECA9-2917-AD1C-2FA937DE0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5BA72-79B0-04A0-2928-528C4A9ECE04}"/>
              </a:ext>
            </a:extLst>
          </p:cNvPr>
          <p:cNvSpPr txBox="1"/>
          <p:nvPr/>
        </p:nvSpPr>
        <p:spPr>
          <a:xfrm>
            <a:off x="381000" y="1751204"/>
            <a:ext cx="2787236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8/25 Scores for QSE with Resources – Accurate telemetry data sent to ERCOT 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System Wide score </a:t>
            </a:r>
          </a:p>
          <a:p>
            <a:r>
              <a:rPr lang="en-US" dirty="0">
                <a:solidFill>
                  <a:srgbClr val="C00000"/>
                </a:solidFill>
              </a:rPr>
              <a:t>hit 95.8% Friday last week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638C6-1BBA-2F35-9F70-3DFE4F7A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1" y="4866057"/>
            <a:ext cx="2906472" cy="944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39A93F-3EBB-70FE-CAE8-8966554FD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866" y="0"/>
            <a:ext cx="2787236" cy="63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A16D97-D9EA-3408-CF7D-96933D320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325" y="0"/>
            <a:ext cx="269567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157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2827</Words>
  <Application>Microsoft Office PowerPoint</Application>
  <PresentationFormat>On-screen Show (4:3)</PresentationFormat>
  <Paragraphs>481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Aptos</vt:lpstr>
      <vt:lpstr>Arial</vt:lpstr>
      <vt:lpstr>Calibri</vt:lpstr>
      <vt:lpstr>Courier New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Resources for Sep/Oct Market Trials</vt:lpstr>
      <vt:lpstr>PowerPoint Presentation</vt:lpstr>
      <vt:lpstr>July/August Market Trials Scorecard (Handbook 3)</vt:lpstr>
      <vt:lpstr>Scorecard 3A for  Handbook 3- Market submissions: </vt:lpstr>
      <vt:lpstr>Scorecard 3B for  Handbook 3-  Acceptable Telemetry point values received by ERCOT for active resources </vt:lpstr>
      <vt:lpstr>July/August Market Trials Scorecard (Handbook 4)</vt:lpstr>
      <vt:lpstr>Scorecard 4 for  Handbook 4- QSEs demonstrate  ability to follow UDSP  in coordinated test with ERCOT </vt:lpstr>
      <vt:lpstr>Market Trials known issues/updates</vt:lpstr>
      <vt:lpstr>Summary of SCED functionality</vt:lpstr>
      <vt:lpstr>PowerPoint Presentation</vt:lpstr>
      <vt:lpstr>ERCOT confirming Sept 11 Production Test</vt:lpstr>
      <vt:lpstr>Market Trials Calendar and Transition to September</vt:lpstr>
      <vt:lpstr>IMPORTANT- Market Trials Transition to September</vt:lpstr>
      <vt:lpstr>LFC Handbook Reminders</vt:lpstr>
      <vt:lpstr>LFC Handbook Reminders</vt:lpstr>
      <vt:lpstr>LFC Handbook Reminders</vt:lpstr>
      <vt:lpstr>Market Trials OD Summary 08-26-2025 (9am – 5pm)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Congestion Rent</vt:lpstr>
      <vt:lpstr>Dispatchable Capacity</vt:lpstr>
      <vt:lpstr>Ancillary Service Demand Curves</vt:lpstr>
      <vt:lpstr>Market Trials OD Summary 08-28-2025 (9am – 5pm)</vt:lpstr>
      <vt:lpstr>System Lambda (plus Adders)</vt:lpstr>
      <vt:lpstr>Ancillary Service Prices</vt:lpstr>
      <vt:lpstr>AS Awards* by Resource Type</vt:lpstr>
      <vt:lpstr>AS Awards* by Resource Type</vt:lpstr>
      <vt:lpstr>SPP by Hub and Competitive Load Zone</vt:lpstr>
      <vt:lpstr>Congestion Rent</vt:lpstr>
      <vt:lpstr>Dispatchable Capacity</vt:lpstr>
      <vt:lpstr>Ancillary Service Demand Curves</vt:lpstr>
      <vt:lpstr>Wrap-Up and Questions</vt:lpstr>
      <vt:lpstr>APPENDIX- Supporting Materials</vt:lpstr>
      <vt:lpstr>Attestation Market Notice 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Scorecard 1 for  Handbook 1- Market submissions: </vt:lpstr>
      <vt:lpstr>Scorecard 2A for  Handbook 2-  100% of ICCP Telemetry  points added by QSE: </vt:lpstr>
      <vt:lpstr>Scorecard 2B for  Handbook 2- Telemetry checkout  meetings completed  with ERCOT staff  for sample of live  data transfer  capability </vt:lpstr>
      <vt:lpstr>Reminder of RTC+B FAQ (updated 7/28/2025)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70</cp:revision>
  <cp:lastPrinted>2017-10-10T21:31:05Z</cp:lastPrinted>
  <dcterms:created xsi:type="dcterms:W3CDTF">2016-01-21T15:20:31Z</dcterms:created>
  <dcterms:modified xsi:type="dcterms:W3CDTF">2025-09-02T14:33:43Z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