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"/>
  </p:notesMasterIdLst>
  <p:sldIdLst>
    <p:sldId id="256" r:id="rId2"/>
    <p:sldId id="268" r:id="rId3"/>
    <p:sldId id="273" r:id="rId4"/>
    <p:sldId id="27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3300"/>
    <a:srgbClr val="FF6600"/>
    <a:srgbClr val="FF0000"/>
    <a:srgbClr val="0000FF"/>
    <a:srgbClr val="FF9900"/>
    <a:srgbClr val="99CCFF"/>
    <a:srgbClr val="00091A"/>
    <a:srgbClr val="9966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83" d="100"/>
          <a:sy n="83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k, Kyle" userId="b5a7facb-1e7c-4a78-a821-20330eb41179" providerId="ADAL" clId="{76639D43-05AB-42F3-ACC2-DDBF7DD688E4}"/>
    <pc:docChg chg="custSel modSld">
      <pc:chgData name="Patrick, Kyle" userId="b5a7facb-1e7c-4a78-a821-20330eb41179" providerId="ADAL" clId="{76639D43-05AB-42F3-ACC2-DDBF7DD688E4}" dt="2025-09-02T16:12:21.578" v="246" actId="20577"/>
      <pc:docMkLst>
        <pc:docMk/>
      </pc:docMkLst>
      <pc:sldChg chg="modSp mod">
        <pc:chgData name="Patrick, Kyle" userId="b5a7facb-1e7c-4a78-a821-20330eb41179" providerId="ADAL" clId="{76639D43-05AB-42F3-ACC2-DDBF7DD688E4}" dt="2025-09-02T16:12:21.578" v="246" actId="20577"/>
        <pc:sldMkLst>
          <pc:docMk/>
          <pc:sldMk cId="2383462285" sldId="273"/>
        </pc:sldMkLst>
        <pc:spChg chg="mod">
          <ac:chgData name="Patrick, Kyle" userId="b5a7facb-1e7c-4a78-a821-20330eb41179" providerId="ADAL" clId="{76639D43-05AB-42F3-ACC2-DDBF7DD688E4}" dt="2025-09-02T16:12:21.578" v="246" actId="20577"/>
          <ac:spMkLst>
            <pc:docMk/>
            <pc:sldMk cId="2383462285" sldId="273"/>
            <ac:spMk id="5" creationId="{D6818425-FFD0-C178-A212-26ADCA887C7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815DA-6878-42E1-9CCA-8BF1112152E7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7DF8E-9A9F-4B81-9561-34F6552D1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7DF8E-9A9F-4B81-9561-34F6552D1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02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722BD9-C53A-496A-8F7F-BBEC76092103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27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1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2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0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6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3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5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8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3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8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3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2722BD9-C53A-496A-8F7F-BBEC76092103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AE913A7-2CA0-4B64-A25F-C0648DBC3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6" name="Picture 5" descr="A stadium with people in the stands&#10;&#10;AI-generated content may be incorrect.">
            <a:extLst>
              <a:ext uri="{FF2B5EF4-FFF2-40B4-BE49-F238E27FC236}">
                <a16:creationId xmlns:a16="http://schemas.microsoft.com/office/drawing/2014/main" id="{93D03345-1396-0C07-2168-F1C69FA93EC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888" b="-1"/>
          <a:stretch>
            <a:fillRect/>
          </a:stretch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711F046-5997-46AF-8E8D-F3DE223E44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83E5F85C-576B-4095-B465-6B09F9E09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3925D1-448A-4A4F-9210-AAD7315A6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chemeClr val="accent1"/>
              </a:buClr>
              <a:buSzPct val="80000"/>
            </a:pPr>
            <a:r>
              <a:rPr lang="en-US" dirty="0">
                <a:ln w="12700">
                  <a:solidFill>
                    <a:schemeClr val="tx1"/>
                  </a:solidFill>
                </a:ln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  <a:cs typeface="72 Black" panose="020B0A04030603020204" pitchFamily="34" charset="0"/>
              </a:rPr>
              <a:t>TEXAS SET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9D47C0-1BD1-415B-87D1-69363296F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b="1" cap="all" dirty="0">
                <a:ln w="6350">
                  <a:solidFill>
                    <a:schemeClr val="tx1"/>
                  </a:solidFill>
                </a:ln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  <a:ea typeface="+mj-ea"/>
                <a:cs typeface="72 Black" panose="020B0A04030603020204" pitchFamily="34" charset="0"/>
              </a:rPr>
              <a:t>Retail Market Subcommittee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b="1" cap="all" dirty="0">
                <a:ln w="6350">
                  <a:solidFill>
                    <a:schemeClr val="tx1"/>
                  </a:solidFill>
                </a:ln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  <a:ea typeface="+mj-ea"/>
                <a:cs typeface="72 Black" panose="020B0A04030603020204" pitchFamily="34" charset="0"/>
              </a:rPr>
              <a:t>September 9, 2025</a:t>
            </a:r>
          </a:p>
        </p:txBody>
      </p:sp>
    </p:spTree>
    <p:extLst>
      <p:ext uri="{BB962C8B-B14F-4D97-AF65-F5344CB8AC3E}">
        <p14:creationId xmlns:p14="http://schemas.microsoft.com/office/powerpoint/2010/main" val="277882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F1034B51-D3B1-4C80-B6BF-4A9281E64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765C005F-EAF5-2936-FFAC-8B393295A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1783" y="609600"/>
            <a:ext cx="6693061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buClr>
                <a:schemeClr val="accent1"/>
              </a:buClr>
              <a:buSzPct val="80000"/>
            </a:pPr>
            <a:r>
              <a:rPr lang="en-US" sz="7200" b="1" cap="all" dirty="0">
                <a:ln w="12700">
                  <a:solidFill>
                    <a:schemeClr val="tx1"/>
                  </a:solidFill>
                </a:ln>
                <a:solidFill>
                  <a:srgbClr val="FFFFFF"/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  <a:cs typeface="72 Black" panose="020B0A04030603020204" pitchFamily="34" charset="0"/>
              </a:rPr>
              <a:t>UPDATE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3E1D4D-4D32-0EAA-FBB2-7E30B624508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l="14748" r="15822" b="2"/>
          <a:stretch>
            <a:fillRect/>
          </a:stretch>
        </p:blipFill>
        <p:spPr>
          <a:xfrm>
            <a:off x="228600" y="243840"/>
            <a:ext cx="3646837" cy="63779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2D723C-28B0-4F08-031F-D72C9D307CBF}"/>
              </a:ext>
            </a:extLst>
          </p:cNvPr>
          <p:cNvSpPr txBox="1"/>
          <p:nvPr/>
        </p:nvSpPr>
        <p:spPr>
          <a:xfrm>
            <a:off x="4415800" y="1706114"/>
            <a:ext cx="7533485" cy="4038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</a:rPr>
              <a:t>2026 Flight Schedule</a:t>
            </a:r>
          </a:p>
          <a:p>
            <a:pPr marL="742950"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</a:rPr>
              <a:t>Adjusted dates on schedule to accommodate Juneteenth holiday</a:t>
            </a:r>
          </a:p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endParaRPr lang="en-US" sz="2400" dirty="0">
              <a:solidFill>
                <a:srgbClr val="FFFFFF"/>
              </a:solidFill>
            </a:endParaRPr>
          </a:p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</a:rPr>
              <a:t>Change Control Conference Call</a:t>
            </a:r>
          </a:p>
          <a:p>
            <a:pPr marL="742950"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</a:rPr>
              <a:t>TXSETCC855: Clarify the 810_02 BIG08 data element by adding language for Original, Cancellation and Replace Invoice due dates(s) that correspond with the TDSP Tariff Section 4.4.5</a:t>
            </a:r>
          </a:p>
          <a:p>
            <a:pPr marL="560070" lvl="1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</a:pPr>
            <a:endParaRPr lang="en-US" sz="2400" dirty="0">
              <a:solidFill>
                <a:srgbClr val="FFFFFF"/>
              </a:solidFill>
            </a:endParaRPr>
          </a:p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</a:rPr>
              <a:t>TMTP Schedule</a:t>
            </a:r>
          </a:p>
          <a:p>
            <a:pPr marL="742950"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</a:rPr>
              <a:t>Completed review through whole document</a:t>
            </a:r>
          </a:p>
          <a:p>
            <a:pPr marL="742950"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</a:rPr>
              <a:t>September: Final Draft</a:t>
            </a:r>
          </a:p>
          <a:p>
            <a:pPr marL="742950"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</a:rPr>
              <a:t>October: Final Review</a:t>
            </a:r>
          </a:p>
          <a:p>
            <a:pPr marL="742950"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</a:rPr>
              <a:t>Nov/Dec: RMS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FB82C82-5CD1-4F5F-9401-9B1BAE32C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3840"/>
            <a:ext cx="11724640" cy="6377939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C9FA5C9F-5CAA-AF11-76C7-683E4BD0B51B}"/>
              </a:ext>
            </a:extLst>
          </p:cNvPr>
          <p:cNvSpPr txBox="1">
            <a:spLocks/>
          </p:cNvSpPr>
          <p:nvPr/>
        </p:nvSpPr>
        <p:spPr>
          <a:xfrm>
            <a:off x="1143000" y="2057400"/>
            <a:ext cx="669306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1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F11809D-06BB-3974-A741-67C42893AB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5F86E95-42D1-446F-9187-CFC01F7D97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3F9A2ED4-117A-4D1B-5DF4-E0D41671E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6693061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buClr>
                <a:schemeClr val="accent1"/>
              </a:buClr>
              <a:buSzPct val="80000"/>
            </a:pPr>
            <a:r>
              <a:rPr lang="en-US" sz="7200" b="1" cap="all" dirty="0">
                <a:ln w="12700">
                  <a:solidFill>
                    <a:schemeClr val="tx1"/>
                  </a:solidFill>
                </a:ln>
                <a:solidFill>
                  <a:srgbClr val="FFFFFF"/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  <a:cs typeface="72 Black" panose="020B0A04030603020204" pitchFamily="34" charset="0"/>
              </a:rPr>
              <a:t>STP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818425-FFD0-C178-A212-26ADCA887C73}"/>
              </a:ext>
            </a:extLst>
          </p:cNvPr>
          <p:cNvSpPr txBox="1"/>
          <p:nvPr/>
        </p:nvSpPr>
        <p:spPr>
          <a:xfrm>
            <a:off x="919733" y="1687008"/>
            <a:ext cx="7205695" cy="45613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88620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Notified TEXAS SET WG that it would merge with PWG.  </a:t>
            </a:r>
          </a:p>
          <a:p>
            <a:pPr marL="845820"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Timeline </a:t>
            </a:r>
          </a:p>
          <a:p>
            <a:pPr marL="1303020" lvl="2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No later than </a:t>
            </a:r>
            <a:r>
              <a:rPr lang="en-US" sz="2000">
                <a:solidFill>
                  <a:schemeClr val="bg1"/>
                </a:solidFill>
              </a:rPr>
              <a:t>January 2026</a:t>
            </a:r>
            <a:endParaRPr lang="en-US" sz="2000" dirty="0">
              <a:solidFill>
                <a:schemeClr val="bg1"/>
              </a:solidFill>
            </a:endParaRPr>
          </a:p>
          <a:p>
            <a:pPr marL="388620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845820"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Name/Acronym</a:t>
            </a:r>
          </a:p>
          <a:p>
            <a:pPr marL="1303020" lvl="2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Standard Electronic Transactions</a:t>
            </a:r>
          </a:p>
          <a:p>
            <a:pPr marL="1303020" lvl="2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Testing</a:t>
            </a:r>
          </a:p>
          <a:p>
            <a:pPr marL="1303020" lvl="2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Profiling</a:t>
            </a:r>
          </a:p>
          <a:p>
            <a:pPr marL="1120140" lvl="2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</a:pPr>
            <a:endParaRPr lang="en-US" sz="2000" dirty="0">
              <a:solidFill>
                <a:schemeClr val="bg1"/>
              </a:solidFill>
            </a:endParaRPr>
          </a:p>
          <a:p>
            <a:pPr marL="845820"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Scope</a:t>
            </a:r>
          </a:p>
          <a:p>
            <a:pPr marL="1303020" lvl="2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Drafted for review of working groups</a:t>
            </a:r>
          </a:p>
          <a:p>
            <a:pPr marL="845820"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845820" lvl="1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Schedule</a:t>
            </a:r>
          </a:p>
          <a:p>
            <a:pPr marL="1303020" lvl="2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TEXAS SET WG and PWG will continue to meet each month and plan to meet Jointly before EOY</a:t>
            </a:r>
          </a:p>
          <a:p>
            <a:pPr marL="388620" indent="-182880" defTabSz="914400">
              <a:lnSpc>
                <a:spcPct val="90000"/>
              </a:lnSpc>
              <a:spcAft>
                <a:spcPts val="600"/>
              </a:spcAft>
              <a:buClr>
                <a:schemeClr val="bg1"/>
              </a:buClr>
              <a:buSzPct val="80000"/>
              <a:buFont typeface="Corbel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6" name="Picture 5" descr="A football field with a crowd of people and a flag&#10;&#10;AI-generated content may be incorrect.">
            <a:extLst>
              <a:ext uri="{FF2B5EF4-FFF2-40B4-BE49-F238E27FC236}">
                <a16:creationId xmlns:a16="http://schemas.microsoft.com/office/drawing/2014/main" id="{1D1006F2-44B4-9392-80DC-0EC3FDD00DA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l="13414" r="11890" b="-1"/>
          <a:stretch>
            <a:fillRect/>
          </a:stretch>
        </p:blipFill>
        <p:spPr>
          <a:xfrm>
            <a:off x="8301386" y="243840"/>
            <a:ext cx="3646837" cy="637793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3BA6363-1B19-49E0-A5CE-CCB212D8E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62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7DC0A38-3088-4D10-A8A9-A58BDD470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9246E7-0789-2A37-790B-5DB098E7736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alphaModFix amt="74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 r="1" b="2420"/>
          <a:stretch>
            <a:fillRect/>
          </a:stretch>
        </p:blipFill>
        <p:spPr>
          <a:xfrm>
            <a:off x="231140" y="231648"/>
            <a:ext cx="11732261" cy="63825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EDDB5A-1F85-BC35-E891-804DC8915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  <a:buClr>
                <a:schemeClr val="accent1"/>
              </a:buClr>
              <a:buSzPct val="80000"/>
            </a:pPr>
            <a:r>
              <a:rPr lang="en-US" sz="7200" b="1" cap="all" dirty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  <a:cs typeface="72 Black" panose="020B0A04030603020204" pitchFamily="34" charset="0"/>
              </a:rPr>
              <a:t>NEXT MEETING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3437D8-CDCA-F0FF-E48F-BDF250FE6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1" y="1814332"/>
            <a:ext cx="11724640" cy="4038600"/>
          </a:xfrm>
        </p:spPr>
        <p:txBody>
          <a:bodyPr vert="horz" lIns="91440" tIns="45720" rIns="91440" bIns="45720" rtlCol="0">
            <a:normAutofit/>
          </a:bodyPr>
          <a:lstStyle/>
          <a:p>
            <a:pPr marL="1440180">
              <a:buClr>
                <a:schemeClr val="bg1"/>
              </a:buClr>
            </a:pPr>
            <a:r>
              <a:rPr lang="en-US" sz="4000" b="1" dirty="0">
                <a:solidFill>
                  <a:schemeClr val="bg1"/>
                </a:solidFill>
              </a:rPr>
              <a:t>September 16, 2025</a:t>
            </a:r>
          </a:p>
          <a:p>
            <a:pPr marL="1440180">
              <a:buClr>
                <a:schemeClr val="bg1"/>
              </a:buClr>
            </a:pPr>
            <a:r>
              <a:rPr lang="en-US" sz="4000" b="1" dirty="0">
                <a:solidFill>
                  <a:schemeClr val="bg1"/>
                </a:solidFill>
              </a:rPr>
              <a:t>Webex Only</a:t>
            </a:r>
          </a:p>
        </p:txBody>
      </p:sp>
    </p:spTree>
    <p:extLst>
      <p:ext uri="{BB962C8B-B14F-4D97-AF65-F5344CB8AC3E}">
        <p14:creationId xmlns:p14="http://schemas.microsoft.com/office/powerpoint/2010/main" val="355829351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7f7157e-03dd-4df4-a10b-f59d8fe642d0}" enabled="0" method="" siteId="{f7f7157e-03dd-4df4-a10b-f59d8fe642d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25321</TotalTime>
  <Words>138</Words>
  <Application>Microsoft Office PowerPoint</Application>
  <PresentationFormat>Widescreen</PresentationFormat>
  <Paragraphs>35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Corbel</vt:lpstr>
      <vt:lpstr>Rockwell Extra Bold</vt:lpstr>
      <vt:lpstr>Basis</vt:lpstr>
      <vt:lpstr>TEXAS SET UPDATE</vt:lpstr>
      <vt:lpstr>UPDATE</vt:lpstr>
      <vt:lpstr>STP</vt:lpstr>
      <vt:lpstr>NEXT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 UPDATE</dc:title>
  <dc:creator>Patrick, Kyle</dc:creator>
  <cp:lastModifiedBy>Patrick, Kyle</cp:lastModifiedBy>
  <cp:revision>207</cp:revision>
  <dcterms:created xsi:type="dcterms:W3CDTF">2023-01-06T15:32:23Z</dcterms:created>
  <dcterms:modified xsi:type="dcterms:W3CDTF">2025-09-02T16:12:21Z</dcterms:modified>
</cp:coreProperties>
</file>