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3"/>
  </p:notesMasterIdLst>
  <p:sldIdLst>
    <p:sldId id="256" r:id="rId4"/>
    <p:sldId id="273" r:id="rId5"/>
    <p:sldId id="275" r:id="rId6"/>
    <p:sldId id="286" r:id="rId7"/>
    <p:sldId id="276" r:id="rId8"/>
    <p:sldId id="282" r:id="rId9"/>
    <p:sldId id="285" r:id="rId10"/>
    <p:sldId id="287" r:id="rId11"/>
    <p:sldId id="2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147" d="100"/>
          <a:sy n="147" d="100"/>
        </p:scale>
        <p:origin x="792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564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824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602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</a:t>
            </a:r>
            <a:r>
              <a:rPr lang="en-US"/>
              <a:t>Working Group Meeting </a:t>
            </a:r>
            <a:r>
              <a:rPr lang="en-US" dirty="0"/>
              <a:t>Notes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08/18/2025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19" y="1825625"/>
            <a:ext cx="11518986" cy="4351338"/>
          </a:xfrm>
        </p:spPr>
        <p:txBody>
          <a:bodyPr>
            <a:normAutofit/>
          </a:bodyPr>
          <a:lstStyle/>
          <a:p>
            <a:r>
              <a:rPr lang="en-US" dirty="0"/>
              <a:t>Unofficial Peaks Reported by ERCOT </a:t>
            </a:r>
          </a:p>
          <a:p>
            <a:r>
              <a:rPr lang="en-US" dirty="0"/>
              <a:t>July Peak Demand – 81,707</a:t>
            </a:r>
            <a:r>
              <a:rPr lang="en-US" b="0" i="0" dirty="0">
                <a:effectLst/>
                <a:latin typeface="CiscoSans"/>
              </a:rPr>
              <a:t> MW 7/30  </a:t>
            </a:r>
          </a:p>
          <a:p>
            <a:pPr lvl="1"/>
            <a:r>
              <a:rPr lang="en-US" b="0" i="0" dirty="0">
                <a:effectLst/>
                <a:latin typeface="CiscoSans"/>
              </a:rPr>
              <a:t>662 MW more than July 2024 demand</a:t>
            </a:r>
            <a:endParaRPr lang="en-US" dirty="0"/>
          </a:p>
          <a:p>
            <a:r>
              <a:rPr lang="en-US" dirty="0"/>
              <a:t>July Solar Penetration – </a:t>
            </a:r>
            <a:r>
              <a:rPr lang="en-US" dirty="0">
                <a:latin typeface="CiscoSans"/>
              </a:rPr>
              <a:t>29,337</a:t>
            </a:r>
            <a:r>
              <a:rPr lang="en-US" b="0" i="0" dirty="0">
                <a:effectLst/>
                <a:latin typeface="CiscoSans"/>
              </a:rPr>
              <a:t> </a:t>
            </a:r>
            <a:r>
              <a:rPr lang="en-US" b="0" i="0" dirty="0">
                <a:solidFill>
                  <a:srgbClr val="4D4D4D"/>
                </a:solidFill>
                <a:effectLst/>
                <a:latin typeface="CiscoSans"/>
              </a:rPr>
              <a:t>MW on 7/29/25 - New all time record</a:t>
            </a:r>
          </a:p>
          <a:p>
            <a:pPr lvl="1"/>
            <a:r>
              <a:rPr lang="en-US" b="0" i="0" dirty="0">
                <a:effectLst/>
                <a:latin typeface="Momentum"/>
              </a:rPr>
              <a:t>This was the first time that the all time solar generation record surpassed the all time Wind generation record of 28,550 MW.(from 3/3/25)</a:t>
            </a:r>
            <a:endParaRPr lang="en-US" b="0" i="0" dirty="0">
              <a:solidFill>
                <a:srgbClr val="4D4D4D"/>
              </a:solidFill>
              <a:effectLst/>
              <a:latin typeface="Cisco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Talk with Texas - Cip-3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Next week Quarterly MRC and Board meeting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Winter weather workshop October 1</a:t>
            </a:r>
            <a:r>
              <a:rPr lang="en-US" baseline="30000" dirty="0">
                <a:latin typeface="Calibri" panose="020F0502020204030204" pitchFamily="34" charset="0"/>
              </a:rPr>
              <a:t>st</a:t>
            </a: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NERC winter weather workshop coming up soon</a:t>
            </a: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Standards work related to FERC 903 ongoing</a:t>
            </a: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2025 UFLS Survey Results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TO’s successfully met the UFLS results for all 5 thresholds. </a:t>
            </a:r>
          </a:p>
          <a:p>
            <a:r>
              <a:rPr lang="en-US" dirty="0"/>
              <a:t> The ERCOT load as the time of the survey was 54,343 MW.</a:t>
            </a:r>
          </a:p>
          <a:p>
            <a:pPr lvl="1"/>
            <a:r>
              <a:rPr lang="en-US" dirty="0"/>
              <a:t>59.3 Hz – 6.66%</a:t>
            </a:r>
          </a:p>
          <a:p>
            <a:pPr lvl="1"/>
            <a:r>
              <a:rPr lang="en-US" dirty="0"/>
              <a:t>59.1 Hz – 8.47%</a:t>
            </a:r>
          </a:p>
          <a:p>
            <a:pPr lvl="1"/>
            <a:r>
              <a:rPr lang="en-US" dirty="0"/>
              <a:t>58.9 Hz – 18.26%</a:t>
            </a:r>
          </a:p>
          <a:p>
            <a:pPr lvl="1"/>
            <a:r>
              <a:rPr lang="en-US" dirty="0"/>
              <a:t>58.7 Hz – 20.16%</a:t>
            </a:r>
          </a:p>
          <a:p>
            <a:pPr lvl="1"/>
            <a:r>
              <a:rPr lang="en-US" dirty="0"/>
              <a:t>58.5 Hz – 30.66%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66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NPRR 1070 - </a:t>
            </a:r>
            <a:r>
              <a:rPr lang="en-US" sz="4400" b="1" dirty="0">
                <a:effectLst/>
              </a:rPr>
              <a:t>Planning Criteria for GTC Exit Solutions</a:t>
            </a:r>
            <a:endParaRPr lang="en-US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1946"/>
            <a:ext cx="10515600" cy="4351338"/>
          </a:xfrm>
        </p:spPr>
        <p:txBody>
          <a:bodyPr/>
          <a:lstStyle/>
          <a:p>
            <a:r>
              <a:rPr lang="en-US" dirty="0"/>
              <a:t>Remains tabled.  </a:t>
            </a:r>
          </a:p>
          <a:p>
            <a:r>
              <a:rPr lang="en-US" dirty="0"/>
              <a:t>New NPRR and PGRR to be submitted, upon submission NPRR 1070 will be withdrawn.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NPRR 1278 – Establishing Advanced Grid Support Service as Ancillary Service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r>
              <a:rPr lang="en-US" dirty="0"/>
              <a:t>No updates discussed at OWG.</a:t>
            </a:r>
          </a:p>
          <a:p>
            <a:r>
              <a:rPr lang="en-US" dirty="0"/>
              <a:t>Tabled at OWG pending outcome of WMS.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61310-B892-43C7-86ED-05227450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NPRR1287 </a:t>
            </a:r>
            <a:r>
              <a:rPr lang="en-US" b="1" dirty="0">
                <a:effectLst/>
                <a:ea typeface="Times New Roman" panose="02020603050405020304" pitchFamily="18" charset="0"/>
              </a:rPr>
              <a:t>Revisions to Outage Coordination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55DAD-12EA-4350-A554-44DD2BE6A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comments filed 8/18/25.</a:t>
            </a:r>
          </a:p>
          <a:p>
            <a:pPr lvl="1"/>
            <a:r>
              <a:rPr lang="en-US" dirty="0"/>
              <a:t>Reviewed ERCOT comments submitted on 8/18/25. </a:t>
            </a:r>
          </a:p>
          <a:p>
            <a:pPr lvl="1"/>
            <a:r>
              <a:rPr lang="en-US" dirty="0"/>
              <a:t>Resources are looking for similar flexibility.</a:t>
            </a:r>
          </a:p>
          <a:p>
            <a:pPr lvl="1"/>
            <a:r>
              <a:rPr lang="en-US" dirty="0"/>
              <a:t>Tabled until next meeting.  </a:t>
            </a:r>
          </a:p>
        </p:txBody>
      </p:sp>
    </p:spTree>
    <p:extLst>
      <p:ext uri="{BB962C8B-B14F-4D97-AF65-F5344CB8AC3E}">
        <p14:creationId xmlns:p14="http://schemas.microsoft.com/office/powerpoint/2010/main" val="333513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HITE List Review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Reviewed requests for removals of each requesting TO. </a:t>
            </a:r>
          </a:p>
          <a:p>
            <a:r>
              <a:rPr lang="en-US" dirty="0"/>
              <a:t>No additions were submitted. </a:t>
            </a:r>
          </a:p>
          <a:p>
            <a:r>
              <a:rPr lang="en-US" dirty="0"/>
              <a:t>OWG endorse proposed removals from MTE list.</a:t>
            </a:r>
          </a:p>
        </p:txBody>
      </p:sp>
    </p:spTree>
    <p:extLst>
      <p:ext uri="{BB962C8B-B14F-4D97-AF65-F5344CB8AC3E}">
        <p14:creationId xmlns:p14="http://schemas.microsoft.com/office/powerpoint/2010/main" val="2340105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Props1.xml><?xml version="1.0" encoding="utf-8"?>
<ds:datastoreItem xmlns:ds="http://schemas.openxmlformats.org/officeDocument/2006/customXml" ds:itemID="{C1C4F31A-0310-4DE1-9BE4-91861B75CB5E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5278</TotalTime>
  <Words>286</Words>
  <Application>Microsoft Office PowerPoint</Application>
  <PresentationFormat>Widescreen</PresentationFormat>
  <Paragraphs>54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CiscoSans</vt:lpstr>
      <vt:lpstr>Momentum</vt:lpstr>
      <vt:lpstr>Office Theme</vt:lpstr>
      <vt:lpstr>Operations Working Group Meeting Notes </vt:lpstr>
      <vt:lpstr>ERCOT Updates and System Operation Report</vt:lpstr>
      <vt:lpstr>Texas Reliability Entity Report</vt:lpstr>
      <vt:lpstr>2025 UFLS Survey Results</vt:lpstr>
      <vt:lpstr>NPRR 1070 - Planning Criteria for GTC Exit Solutions</vt:lpstr>
      <vt:lpstr>NPRR 1278 – Establishing Advanced Grid Support Service as Ancillary Service</vt:lpstr>
      <vt:lpstr>NPRR1287 Revisions to Outage Coordination</vt:lpstr>
      <vt:lpstr>HITE List Review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93</cp:revision>
  <dcterms:created xsi:type="dcterms:W3CDTF">2017-05-03T20:12:06Z</dcterms:created>
  <dcterms:modified xsi:type="dcterms:W3CDTF">2025-08-28T21:26:20Z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