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4.xml" ContentType="application/vnd.openxmlformats-officedocument.theme+xml"/>
  <Override PartName="/ppt/theme/theme5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  <p:sldMasterId id="2147483756" r:id="rId6"/>
  </p:sldMasterIdLst>
  <p:notesMasterIdLst>
    <p:notesMasterId r:id="rId22"/>
  </p:notesMasterIdLst>
  <p:handoutMasterIdLst>
    <p:handoutMasterId r:id="rId23"/>
  </p:handoutMasterIdLst>
  <p:sldIdLst>
    <p:sldId id="542" r:id="rId7"/>
    <p:sldId id="563" r:id="rId8"/>
    <p:sldId id="3028" r:id="rId9"/>
    <p:sldId id="593" r:id="rId10"/>
    <p:sldId id="2791" r:id="rId11"/>
    <p:sldId id="595" r:id="rId12"/>
    <p:sldId id="3011" r:id="rId13"/>
    <p:sldId id="3012" r:id="rId14"/>
    <p:sldId id="3013" r:id="rId15"/>
    <p:sldId id="3014" r:id="rId16"/>
    <p:sldId id="3017" r:id="rId17"/>
    <p:sldId id="3027" r:id="rId18"/>
    <p:sldId id="3016" r:id="rId19"/>
    <p:sldId id="3023" r:id="rId20"/>
    <p:sldId id="591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E6EBF0"/>
    <a:srgbClr val="0076C6"/>
    <a:srgbClr val="00AEC7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microsoft.com/office/2018/10/relationships/authors" Target="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7395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63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31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441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6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982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619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182880" rIns="274320" bIns="182880"/>
          <a:lstStyle>
            <a:lvl1pPr>
              <a:defRPr sz="1500" b="0">
                <a:solidFill>
                  <a:schemeClr val="tx1"/>
                </a:solidFill>
              </a:defRPr>
            </a:lvl1pPr>
            <a:lvl2pPr>
              <a:defRPr sz="1350">
                <a:solidFill>
                  <a:srgbClr val="5B6770"/>
                </a:solidFill>
              </a:defRPr>
            </a:lvl2pPr>
            <a:lvl3pPr>
              <a:defRPr sz="1200">
                <a:solidFill>
                  <a:srgbClr val="5B6770"/>
                </a:solidFill>
              </a:defRPr>
            </a:lvl3pPr>
            <a:lvl4pPr>
              <a:defRPr sz="1050">
                <a:solidFill>
                  <a:srgbClr val="5B6770"/>
                </a:solidFill>
              </a:defRPr>
            </a:lvl4pPr>
            <a:lvl5pPr>
              <a:defRPr sz="9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598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649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1500" b="0">
                <a:solidFill>
                  <a:schemeClr val="accent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3362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2"/>
                </a:solidFill>
              </a:defRPr>
            </a:lvl2pPr>
            <a:lvl3pPr>
              <a:defRPr sz="135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337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2"/>
                </a:solidFill>
              </a:defRPr>
            </a:lvl2pPr>
            <a:lvl3pPr>
              <a:defRPr sz="135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tx2"/>
                </a:solidFill>
              </a:defRPr>
            </a:lvl2pPr>
            <a:lvl3pPr>
              <a:defRPr sz="9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116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2"/>
                </a:solidFill>
              </a:defRPr>
            </a:lvl2pPr>
            <a:lvl3pPr>
              <a:defRPr sz="135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5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350" b="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1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2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350" b="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0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3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99312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2"/>
                </a:solidFill>
              </a:defRPr>
            </a:lvl2pPr>
            <a:lvl3pPr>
              <a:defRPr sz="9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362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tx2"/>
                </a:solidFill>
              </a:defRPr>
            </a:lvl2pPr>
            <a:lvl3pPr>
              <a:defRPr sz="9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485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201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350" b="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0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681148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1"/>
            <a:ext cx="8534400" cy="16250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accent2"/>
                </a:solidFill>
              </a:defRPr>
            </a:lvl2pPr>
            <a:lvl3pPr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6"/>
            <a:ext cx="8534400" cy="185589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53357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2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2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15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757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2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2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2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26215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5598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070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6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4.sv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image" Target="../media/image3.png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/>
        </p:nvSpPr>
        <p:spPr>
          <a:xfrm>
            <a:off x="8534403" y="6477006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/>
        </p:nvSpPr>
        <p:spPr>
          <a:xfrm>
            <a:off x="9019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94560" y="6477006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677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927BBE96-0B6E-DC6F-634C-1066027ADE9F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987179" y="6296044"/>
            <a:ext cx="936358" cy="51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85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  <p:sldLayoutId id="2147483775" r:id="rId19"/>
    <p:sldLayoutId id="2147483776" r:id="rId20"/>
    <p:sldLayoutId id="2147483777" r:id="rId21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RTCB@ercot.com" TargetMode="External"/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calendar/08252025-RTCB-Market-Trials-Weekly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RTCB@ERCOT.com" TargetMode="External"/><Relationship Id="rId2" Type="http://schemas.openxmlformats.org/officeDocument/2006/relationships/hyperlink" Target="https://www.ercot.com/services/comm/mkt_notices/M-C082025-01" TargetMode="Externa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change.puc.texas.gov/search/documents/?controlNumber=55999&amp;itemNumber=150" TargetMode="Externa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TWG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August 28,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AC130-C657-DFFA-36DA-25AA9C214B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0FBD6-CBBD-8B19-7FCE-743E975C9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Trials in-flight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2DE7E-5BC8-EE34-8984-3E8DAF57C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05400"/>
          </a:xfrm>
        </p:spPr>
        <p:txBody>
          <a:bodyPr/>
          <a:lstStyle/>
          <a:p>
            <a:r>
              <a:rPr lang="en-US" sz="2400" u="sng" dirty="0">
                <a:solidFill>
                  <a:schemeClr val="tx2"/>
                </a:solidFill>
              </a:rPr>
              <a:t>Trials meeting every Monday 10-10:30am until December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Standalone calendar page each week with </a:t>
            </a:r>
            <a:r>
              <a:rPr lang="en-US" sz="2000" dirty="0" err="1">
                <a:solidFill>
                  <a:schemeClr val="tx2"/>
                </a:solidFill>
              </a:rPr>
              <a:t>WebEx</a:t>
            </a:r>
            <a:endParaRPr lang="en-US" sz="2000" dirty="0">
              <a:solidFill>
                <a:schemeClr val="tx2"/>
              </a:solidFill>
            </a:endParaRPr>
          </a:p>
          <a:p>
            <a:pPr lvl="2"/>
            <a:r>
              <a:rPr lang="en-US" sz="1800" dirty="0">
                <a:solidFill>
                  <a:schemeClr val="tx2"/>
                </a:solidFill>
                <a:hlinkClick r:id="rId2"/>
              </a:rPr>
              <a:t>RTCBTF Home Page </a:t>
            </a:r>
            <a:r>
              <a:rPr lang="en-US" sz="1800" dirty="0">
                <a:solidFill>
                  <a:schemeClr val="tx2"/>
                </a:solidFill>
              </a:rPr>
              <a:t>houses all market trials documentation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Averaging 150-200 participants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Weekly presentation walk-through with Q&amp;A</a:t>
            </a:r>
          </a:p>
          <a:p>
            <a:pPr lvl="2"/>
            <a:r>
              <a:rPr lang="en-US" sz="1800" dirty="0">
                <a:solidFill>
                  <a:schemeClr val="tx2"/>
                </a:solidFill>
              </a:rPr>
              <a:t>Heavy use of </a:t>
            </a:r>
            <a:r>
              <a:rPr lang="en-US" sz="1800" dirty="0">
                <a:solidFill>
                  <a:schemeClr val="tx2"/>
                </a:solidFill>
                <a:hlinkClick r:id="rId3"/>
              </a:rPr>
              <a:t>RTCB@ercot.com</a:t>
            </a:r>
            <a:r>
              <a:rPr lang="en-US" sz="1800" dirty="0">
                <a:solidFill>
                  <a:schemeClr val="tx2"/>
                </a:solidFill>
              </a:rPr>
              <a:t> email -&gt; FAQ (160+)</a:t>
            </a:r>
          </a:p>
          <a:p>
            <a:pPr marL="0" indent="0">
              <a:buNone/>
            </a:pPr>
            <a:endParaRPr lang="en-US" sz="12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Link to this </a:t>
            </a:r>
            <a:r>
              <a:rPr lang="en-US" sz="2400" dirty="0">
                <a:hlinkClick r:id="rId4"/>
              </a:rPr>
              <a:t>week’s meeting</a:t>
            </a:r>
            <a:endParaRPr lang="en-US" sz="2400" dirty="0"/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QSE Scorecards (on track) with ongoing outreach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Summary of OD test RTC+B Prices and AS Awards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Attestations due from QSEs for readiness for Sep11 Test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Ramping up for Sept 11 Live Production LFC Test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BC2757-D0AA-DB16-E688-E86285B48D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014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hart, table&#10;&#10;AI-generated content may be incorrect.">
            <a:extLst>
              <a:ext uri="{FF2B5EF4-FFF2-40B4-BE49-F238E27FC236}">
                <a16:creationId xmlns:a16="http://schemas.microsoft.com/office/drawing/2014/main" id="{2FABA2B2-96A3-EC9C-BEBE-C3C2B0EB73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448" y="707825"/>
            <a:ext cx="6473103" cy="56167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77D2C5-6A82-40E9-EA1A-7F657A028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Trials Calendar and Transition to September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5204A-4AC1-4782-5F76-809AC2D9CA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A716DC61-44BB-F660-89C1-B454D2A9F2D6}"/>
              </a:ext>
            </a:extLst>
          </p:cNvPr>
          <p:cNvSpPr/>
          <p:nvPr/>
        </p:nvSpPr>
        <p:spPr>
          <a:xfrm>
            <a:off x="5621234" y="2386565"/>
            <a:ext cx="226142" cy="255639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30B3F0-89A7-7082-5A33-D5F7946C0EE0}"/>
              </a:ext>
            </a:extLst>
          </p:cNvPr>
          <p:cNvSpPr txBox="1"/>
          <p:nvPr/>
        </p:nvSpPr>
        <p:spPr>
          <a:xfrm>
            <a:off x="215182" y="1025928"/>
            <a:ext cx="1434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are here….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B5297A6-00DF-7C59-1D63-6C31C93154A3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1066800" y="1349094"/>
            <a:ext cx="4554434" cy="11351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86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82FBDE-B759-01A5-8050-A05FCE8805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35745-9B57-85B3-7409-06EE5F605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cs typeface="Arial"/>
              </a:rPr>
              <a:t>IMPORTANT- Market Trials Transition to September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528A2-1605-47CB-D5AC-AE4F7DE1C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604" y="899432"/>
            <a:ext cx="8534400" cy="5425168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sz="2000" dirty="0">
                <a:solidFill>
                  <a:srgbClr val="C00000"/>
                </a:solidFill>
                <a:cs typeface="Arial"/>
              </a:rPr>
              <a:t>This week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  <a:cs typeface="Arial"/>
              </a:rPr>
              <a:t>ERCOT continues outreach on Telemetry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  <a:cs typeface="Arial"/>
              </a:rPr>
              <a:t>ERCOT initiating outreach on Market Submissions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  <a:cs typeface="Arial"/>
              </a:rPr>
              <a:t>Although near 90+% on both items, need to improve alignment for SCED</a:t>
            </a:r>
          </a:p>
          <a:p>
            <a:pPr lvl="2"/>
            <a:r>
              <a:rPr lang="en-US" sz="1200" dirty="0">
                <a:solidFill>
                  <a:srgbClr val="C00000"/>
                </a:solidFill>
                <a:cs typeface="Arial"/>
              </a:rPr>
              <a:t>Example: good market submission may be unawarded due to telemetry (and vice versa)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  <a:cs typeface="Arial"/>
              </a:rPr>
              <a:t>Observations:</a:t>
            </a:r>
          </a:p>
          <a:p>
            <a:pPr lvl="2"/>
            <a:r>
              <a:rPr lang="en-US" sz="1200" dirty="0">
                <a:solidFill>
                  <a:srgbClr val="C00000"/>
                </a:solidFill>
                <a:cs typeface="Arial"/>
              </a:rPr>
              <a:t>QSEs need to offer at least as much AS being carried in production</a:t>
            </a:r>
          </a:p>
          <a:p>
            <a:pPr lvl="2"/>
            <a:r>
              <a:rPr lang="en-US" sz="1200" dirty="0">
                <a:solidFill>
                  <a:srgbClr val="C00000"/>
                </a:solidFill>
                <a:cs typeface="Arial"/>
              </a:rPr>
              <a:t>In longer-term, QSEs need to offer full/qualified capability (expected in protocols, otherwise Proxy Offers)</a:t>
            </a:r>
          </a:p>
          <a:p>
            <a:pPr lvl="2"/>
            <a:r>
              <a:rPr lang="en-US" sz="1200" dirty="0">
                <a:solidFill>
                  <a:srgbClr val="C00000"/>
                </a:solidFill>
                <a:cs typeface="Arial"/>
              </a:rPr>
              <a:t>NCLRs need to telemeter Self-Provision = 0 (no DAM AS positions)</a:t>
            </a:r>
          </a:p>
          <a:p>
            <a:pPr marL="914400" lvl="2" indent="0">
              <a:buNone/>
            </a:pPr>
            <a:endParaRPr lang="en-US" sz="1200" dirty="0">
              <a:solidFill>
                <a:srgbClr val="C00000"/>
              </a:solidFill>
              <a:cs typeface="Arial"/>
            </a:endParaRPr>
          </a:p>
          <a:p>
            <a:pPr marL="114300" indent="0">
              <a:buNone/>
            </a:pPr>
            <a:r>
              <a:rPr lang="en-US" sz="2000" dirty="0">
                <a:solidFill>
                  <a:srgbClr val="C00000"/>
                </a:solidFill>
                <a:cs typeface="Arial"/>
              </a:rPr>
              <a:t>Next week and into September 3-11</a:t>
            </a:r>
          </a:p>
          <a:p>
            <a:pPr lvl="1"/>
            <a:r>
              <a:rPr lang="en-US" sz="1600" i="1" dirty="0">
                <a:solidFill>
                  <a:srgbClr val="C00000"/>
                </a:solidFill>
                <a:cs typeface="Arial"/>
              </a:rPr>
              <a:t>Support increase: QSEs being required for submission for </a:t>
            </a:r>
            <a:r>
              <a:rPr lang="en-US" sz="1600" i="1" u="sng" dirty="0">
                <a:solidFill>
                  <a:srgbClr val="C00000"/>
                </a:solidFill>
                <a:cs typeface="Arial"/>
              </a:rPr>
              <a:t>all hours</a:t>
            </a:r>
            <a:r>
              <a:rPr lang="en-US" sz="1600" i="1" dirty="0">
                <a:solidFill>
                  <a:srgbClr val="C00000"/>
                </a:solidFill>
                <a:cs typeface="Arial"/>
              </a:rPr>
              <a:t> of highlighted Operating Days for September 3-5 and 8-11</a:t>
            </a:r>
          </a:p>
          <a:p>
            <a:pPr lvl="1"/>
            <a:r>
              <a:rPr lang="en-US" sz="1600" i="1" dirty="0">
                <a:solidFill>
                  <a:srgbClr val="C00000"/>
                </a:solidFill>
                <a:cs typeface="Arial"/>
              </a:rPr>
              <a:t>Offers Required: QSEs being required to adhere to offers per LFC Handbook 5 </a:t>
            </a:r>
          </a:p>
          <a:p>
            <a:pPr lvl="2"/>
            <a:r>
              <a:rPr lang="en-US" sz="1200" i="1" dirty="0">
                <a:solidFill>
                  <a:srgbClr val="C00000"/>
                </a:solidFill>
                <a:cs typeface="Arial"/>
              </a:rPr>
              <a:t>Energy offers match production</a:t>
            </a:r>
          </a:p>
          <a:p>
            <a:pPr lvl="2"/>
            <a:r>
              <a:rPr lang="en-US" sz="1200" i="1" dirty="0">
                <a:solidFill>
                  <a:srgbClr val="C00000"/>
                </a:solidFill>
                <a:cs typeface="Arial"/>
              </a:rPr>
              <a:t>AS Offers should be offered at $0 if responsible in current production, remaining AS offer at $2,000</a:t>
            </a:r>
          </a:p>
          <a:p>
            <a:pPr lvl="2"/>
            <a:r>
              <a:rPr lang="en-US" sz="1200" i="1" dirty="0">
                <a:solidFill>
                  <a:srgbClr val="C00000"/>
                </a:solidFill>
                <a:cs typeface="Arial"/>
              </a:rPr>
              <a:t>If QSE has issues ahead of LFC test, QSE may consider not offering that AS in DAM ahead of LFC day</a:t>
            </a:r>
          </a:p>
          <a:p>
            <a:pPr lvl="2"/>
            <a:r>
              <a:rPr lang="en-US" sz="1200" i="1" dirty="0">
                <a:solidFill>
                  <a:srgbClr val="C00000"/>
                </a:solidFill>
                <a:cs typeface="Arial"/>
              </a:rPr>
              <a:t>Deeper dive next week Market Trials call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  <a:cs typeface="Arial"/>
              </a:rPr>
              <a:t>After successful Sept 11 LFC Test, pivot to initial DAM Testing and Self-Provision capabilities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E0DF6-CB76-135A-F6B9-DFADA3B92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77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Last week’s RTCBTF: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38200"/>
            <a:ext cx="86487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AS Deployment Factors Discussion</a:t>
            </a:r>
          </a:p>
          <a:p>
            <a:r>
              <a:rPr lang="en-US" sz="1600" dirty="0">
                <a:solidFill>
                  <a:schemeClr val="tx2"/>
                </a:solidFill>
              </a:rPr>
              <a:t>ERCOT performing analysis to assess Operator procedures</a:t>
            </a:r>
          </a:p>
          <a:p>
            <a:pPr marL="0" indent="0">
              <a:buNone/>
            </a:pPr>
            <a:endParaRPr lang="en-US" sz="12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Market Readiness </a:t>
            </a:r>
          </a:p>
          <a:p>
            <a:r>
              <a:rPr lang="en-US" sz="1700" dirty="0">
                <a:solidFill>
                  <a:schemeClr val="tx2"/>
                </a:solidFill>
              </a:rPr>
              <a:t>Transition/Cutover Handbook:  Initial Draft (no changes since July)</a:t>
            </a:r>
          </a:p>
          <a:p>
            <a:r>
              <a:rPr lang="en-US" sz="1700" dirty="0">
                <a:solidFill>
                  <a:schemeClr val="tx2"/>
                </a:solidFill>
              </a:rPr>
              <a:t>Posted Draft Revisions to Control Room Operating Procedures</a:t>
            </a:r>
          </a:p>
          <a:p>
            <a:pPr lvl="1"/>
            <a:r>
              <a:rPr lang="en-US" sz="1300" dirty="0">
                <a:solidFill>
                  <a:schemeClr val="tx2"/>
                </a:solidFill>
              </a:rPr>
              <a:t>Real-Time Desk	/	Reliability Risk Desk	</a:t>
            </a:r>
          </a:p>
          <a:p>
            <a:pPr lvl="1"/>
            <a:r>
              <a:rPr lang="en-US" sz="1300" dirty="0">
                <a:solidFill>
                  <a:schemeClr val="tx2"/>
                </a:solidFill>
              </a:rPr>
              <a:t>DC Tie Desk		/	RUC Desk</a:t>
            </a:r>
          </a:p>
          <a:p>
            <a:pPr lvl="1"/>
            <a:r>
              <a:rPr lang="en-US" sz="1300" dirty="0">
                <a:solidFill>
                  <a:schemeClr val="tx2"/>
                </a:solidFill>
              </a:rPr>
              <a:t>Scripts		/	Shift Supervisor Desk</a:t>
            </a:r>
          </a:p>
          <a:p>
            <a:pPr lvl="1"/>
            <a:r>
              <a:rPr lang="en-US" sz="1300" dirty="0">
                <a:solidFill>
                  <a:schemeClr val="tx2"/>
                </a:solidFill>
              </a:rPr>
              <a:t>Resource Desk	/	Trabsmission and Security</a:t>
            </a:r>
          </a:p>
          <a:p>
            <a:r>
              <a:rPr lang="en-US" sz="1700" dirty="0">
                <a:solidFill>
                  <a:schemeClr val="tx2"/>
                </a:solidFill>
              </a:rPr>
              <a:t>Reminder of LFC Handbook and Workshop Updates (LFC Workshop #3 Sep 4)</a:t>
            </a:r>
          </a:p>
          <a:p>
            <a:r>
              <a:rPr lang="en-US" sz="1700" dirty="0">
                <a:solidFill>
                  <a:schemeClr val="tx2"/>
                </a:solidFill>
              </a:rPr>
              <a:t>General Readiness- Risks and Mitigation</a:t>
            </a:r>
          </a:p>
          <a:p>
            <a:pPr lvl="1"/>
            <a:r>
              <a:rPr lang="en-US" sz="1300" dirty="0">
                <a:solidFill>
                  <a:schemeClr val="tx2"/>
                </a:solidFill>
              </a:rPr>
              <a:t>Outreach- are companies getting the message?  / Initiating more direct communications</a:t>
            </a:r>
          </a:p>
          <a:p>
            <a:pPr lvl="1"/>
            <a:r>
              <a:rPr lang="en-US" sz="1300" dirty="0">
                <a:solidFill>
                  <a:schemeClr val="tx2"/>
                </a:solidFill>
              </a:rPr>
              <a:t>Attestation for Live Production Closed-Loop LFC Test / Confirm QSE are aware and getting prepared</a:t>
            </a:r>
          </a:p>
          <a:p>
            <a:pPr lvl="1"/>
            <a:r>
              <a:rPr lang="en-US" sz="1300" dirty="0">
                <a:solidFill>
                  <a:schemeClr val="tx2"/>
                </a:solidFill>
              </a:rPr>
              <a:t>Telemetry Outreach / Full-on IT press with QSEs to identify and resolve potential telemetry issues</a:t>
            </a:r>
          </a:p>
          <a:p>
            <a:pPr lvl="1"/>
            <a:r>
              <a:rPr lang="en-US" sz="1300" dirty="0">
                <a:solidFill>
                  <a:schemeClr val="tx2"/>
                </a:solidFill>
              </a:rPr>
              <a:t>Adapt to improve market Trials- two key changes/improvements needed</a:t>
            </a:r>
          </a:p>
          <a:p>
            <a:pPr lvl="2"/>
            <a:r>
              <a:rPr lang="en-US" sz="1200" dirty="0">
                <a:solidFill>
                  <a:schemeClr val="tx2"/>
                </a:solidFill>
              </a:rPr>
              <a:t>Load Resources- NCLRs need to submit differently until DAM trials begin</a:t>
            </a:r>
          </a:p>
          <a:p>
            <a:pPr lvl="2"/>
            <a:r>
              <a:rPr lang="en-US" sz="1200" dirty="0">
                <a:solidFill>
                  <a:schemeClr val="tx2"/>
                </a:solidFill>
              </a:rPr>
              <a:t>Increase Telemetry support to 5days/week during Business Hours</a:t>
            </a:r>
          </a:p>
        </p:txBody>
      </p:sp>
    </p:spTree>
    <p:extLst>
      <p:ext uri="{BB962C8B-B14F-4D97-AF65-F5344CB8AC3E}">
        <p14:creationId xmlns:p14="http://schemas.microsoft.com/office/powerpoint/2010/main" val="4063825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C1CA57-9DD6-11C4-AD6D-B3DB691F25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03123-B9F9-5661-85C7-652C55949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Resources</a:t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0390A-AFD2-AD91-D2F8-FDC2834C0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0"/>
            <a:ext cx="8991600" cy="5410200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solidFill>
                  <a:schemeClr val="tx2"/>
                </a:solidFill>
                <a:latin typeface="Arial"/>
              </a:rPr>
              <a:t>NCLR Problem Statement and proposed solution for next few weeks: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2"/>
                </a:solidFill>
                <a:latin typeface="Arial"/>
              </a:rPr>
              <a:t>Current Market Trials DO NOT currently include DAM/Trades/Self-Arrangement, which affects how NCLR can participate, specifically self-provision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solidFill>
                  <a:schemeClr val="tx2"/>
                </a:solidFill>
                <a:latin typeface="Arial"/>
              </a:rPr>
              <a:t>After RTC+B Go-Live most NCLR providers will likely use the market design allowed by protocols to “self-provide”: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200" u="sng" dirty="0">
                <a:solidFill>
                  <a:schemeClr val="tx2"/>
                </a:solidFill>
                <a:latin typeface="Arial"/>
              </a:rPr>
              <a:t>Ancillary Service Position</a:t>
            </a:r>
            <a:r>
              <a:rPr lang="en-US" sz="1200" dirty="0">
                <a:solidFill>
                  <a:schemeClr val="tx2"/>
                </a:solidFill>
                <a:latin typeface="Arial"/>
              </a:rPr>
              <a:t>: Self-provision is limited to the Sum (DAM AS Awards + </a:t>
            </a:r>
            <a:r>
              <a:rPr lang="en-US" sz="1200" dirty="0" err="1">
                <a:solidFill>
                  <a:schemeClr val="tx2"/>
                </a:solidFill>
                <a:latin typeface="Arial"/>
              </a:rPr>
              <a:t>SelfArrangements</a:t>
            </a:r>
            <a:r>
              <a:rPr lang="en-US" sz="1200" dirty="0">
                <a:solidFill>
                  <a:schemeClr val="tx2"/>
                </a:solidFill>
                <a:latin typeface="Arial"/>
              </a:rPr>
              <a:t> + net Trades)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200" u="sng" dirty="0">
                <a:solidFill>
                  <a:schemeClr val="tx2"/>
                </a:solidFill>
                <a:latin typeface="Arial"/>
              </a:rPr>
              <a:t>Self-provision is also validated using telemetry</a:t>
            </a:r>
            <a:r>
              <a:rPr lang="en-US" sz="1200" dirty="0">
                <a:solidFill>
                  <a:schemeClr val="tx2"/>
                </a:solidFill>
                <a:latin typeface="Arial"/>
              </a:rPr>
              <a:t>: Armed UFR and AS Capability of Load Resource(s). NOTE: QSE Telemetered self-provision cannot exceed QSE AS position.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200" u="sng" dirty="0" err="1">
                <a:solidFill>
                  <a:schemeClr val="tx2"/>
                </a:solidFill>
                <a:latin typeface="Arial"/>
              </a:rPr>
              <a:t>ASOffer</a:t>
            </a:r>
            <a:r>
              <a:rPr lang="en-US" sz="1200" dirty="0">
                <a:solidFill>
                  <a:schemeClr val="tx2"/>
                </a:solidFill>
                <a:latin typeface="Arial"/>
              </a:rPr>
              <a:t>= reflects real-time capacity being offered, where self-provided amount is auto-awarded and extra capacity begins at AS Offer price.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chemeClr val="tx2"/>
                </a:solidFill>
                <a:latin typeface="Arial"/>
              </a:rPr>
              <a:t>The normal result is “Self-Provision award amount” plus any extra capacity awarded that is in the money (this is the market design).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solidFill>
                  <a:srgbClr val="C00000"/>
                </a:solidFill>
                <a:latin typeface="Arial"/>
              </a:rPr>
              <a:t>However, in the absence of DAM, Trades, Self-Arrangement what “needs to occur” for market trials both today and for LFC Test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C00000"/>
                </a:solidFill>
                <a:latin typeface="Arial"/>
              </a:rPr>
              <a:t>For LFC Test, a workaround is prescribed since self-provision cannot be supported:</a:t>
            </a:r>
          </a:p>
          <a:p>
            <a:pPr lvl="2" indent="-342900">
              <a:defRPr/>
            </a:pPr>
            <a:r>
              <a:rPr lang="en-US" sz="1050" dirty="0">
                <a:solidFill>
                  <a:srgbClr val="C00000"/>
                </a:solidFill>
                <a:latin typeface="Arial"/>
              </a:rPr>
              <a:t>QSEs must set Resource-level self-provision values to zero during these Closed Loop tests</a:t>
            </a:r>
          </a:p>
          <a:p>
            <a:pPr lvl="2" indent="-342900">
              <a:defRPr/>
            </a:pPr>
            <a:r>
              <a:rPr lang="en-US" sz="1050" dirty="0">
                <a:solidFill>
                  <a:srgbClr val="C00000"/>
                </a:solidFill>
                <a:latin typeface="Arial"/>
              </a:rPr>
              <a:t>If AS Responsibility exists in current hour, QSE must offer each applicable AS at $0/MW for the MW amount of AS Responsibility on those Resources</a:t>
            </a:r>
          </a:p>
          <a:p>
            <a:pPr lvl="2" indent="-342900">
              <a:defRPr/>
            </a:pPr>
            <a:r>
              <a:rPr lang="en-US" sz="1050" dirty="0">
                <a:solidFill>
                  <a:srgbClr val="C00000"/>
                </a:solidFill>
                <a:latin typeface="Arial"/>
              </a:rPr>
              <a:t>This logic needs to also be followed in current August and Early September Trials to help reflects parallel RTC AS awards</a:t>
            </a:r>
          </a:p>
          <a:p>
            <a:pPr lvl="1" indent="-342900">
              <a:defRPr/>
            </a:pPr>
            <a:r>
              <a:rPr lang="en-US" sz="1400" dirty="0">
                <a:solidFill>
                  <a:srgbClr val="C00000"/>
                </a:solidFill>
                <a:latin typeface="Arial"/>
              </a:rPr>
              <a:t>This is in addition to the NCLR having correct telemetry for things like:  Armed UFR status, AS Capability, Resource Status, MPC/LPC/NPC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C00000"/>
                </a:solidFill>
                <a:latin typeface="Arial"/>
              </a:rPr>
              <a:t>NCLRs will be able to test the self-provision functionality beginning with the first Day-Ahead Market run (anticipated September 16) and subsequent DAM days to follow.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DB74A9-642E-C85B-13BC-4305F85575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3E097C-6057-7D82-9682-1D81266519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B7BAF-982D-0C24-AB0E-0784306B5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Next Steps: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7DC7FB4-E95A-85B4-C730-C7068C0F2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937967"/>
            <a:ext cx="8534400" cy="4929433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>
                <a:solidFill>
                  <a:schemeClr val="tx2"/>
                </a:solidFill>
              </a:rPr>
              <a:t>Upcoming 3 weeks are critical:</a:t>
            </a:r>
          </a:p>
          <a:p>
            <a:r>
              <a:rPr lang="en-US" sz="1800" dirty="0">
                <a:solidFill>
                  <a:schemeClr val="tx2"/>
                </a:solidFill>
              </a:rPr>
              <a:t>Aug 27: </a:t>
            </a:r>
            <a:r>
              <a:rPr lang="en-US" sz="1800" dirty="0">
                <a:solidFill>
                  <a:schemeClr val="tx2"/>
                </a:solidFill>
                <a:hlinkClick r:id="rId2"/>
              </a:rPr>
              <a:t>QSE with Resource Attestations</a:t>
            </a:r>
            <a:r>
              <a:rPr lang="en-US" sz="1800" dirty="0">
                <a:solidFill>
                  <a:schemeClr val="tx2"/>
                </a:solidFill>
              </a:rPr>
              <a:t> due (yesterday)</a:t>
            </a:r>
          </a:p>
          <a:p>
            <a:r>
              <a:rPr lang="en-US" sz="1800" dirty="0">
                <a:solidFill>
                  <a:schemeClr val="tx2"/>
                </a:solidFill>
              </a:rPr>
              <a:t>Aug 29: Go/No-Go decision to send 10-day Market Notice for Prod LFC Test</a:t>
            </a:r>
          </a:p>
          <a:p>
            <a:r>
              <a:rPr lang="en-US" sz="1800" dirty="0">
                <a:solidFill>
                  <a:schemeClr val="tx2"/>
                </a:solidFill>
              </a:rPr>
              <a:t>Sep 3-11: Support ramp-up for Prod LFC Testing on Sep 11</a:t>
            </a:r>
          </a:p>
          <a:p>
            <a:r>
              <a:rPr lang="en-US" sz="1800" dirty="0">
                <a:solidFill>
                  <a:schemeClr val="tx2"/>
                </a:solidFill>
              </a:rPr>
              <a:t>Sep 4: Planned Workshop#3 for Prod LFC Test (1-3pm </a:t>
            </a:r>
            <a:r>
              <a:rPr lang="en-US" sz="1800" dirty="0" err="1">
                <a:solidFill>
                  <a:schemeClr val="tx2"/>
                </a:solidFill>
              </a:rPr>
              <a:t>WebEx</a:t>
            </a:r>
            <a:r>
              <a:rPr lang="en-US" sz="1800" dirty="0">
                <a:solidFill>
                  <a:schemeClr val="tx2"/>
                </a:solidFill>
              </a:rPr>
              <a:t>)</a:t>
            </a:r>
          </a:p>
          <a:p>
            <a:r>
              <a:rPr lang="en-US" sz="1800" dirty="0">
                <a:solidFill>
                  <a:srgbClr val="C00000"/>
                </a:solidFill>
              </a:rPr>
              <a:t>Sep 11: Prod LFC Test 10:30am-12:30pm (Control Room Hotline calls)</a:t>
            </a:r>
          </a:p>
          <a:p>
            <a:r>
              <a:rPr lang="en-US" sz="1800" dirty="0">
                <a:solidFill>
                  <a:schemeClr val="tx2"/>
                </a:solidFill>
              </a:rPr>
              <a:t>Sep 16: First RTC+B Day-Ahead Market trial run</a:t>
            </a: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800" b="1" i="1" u="sng" dirty="0">
                <a:solidFill>
                  <a:schemeClr val="tx2"/>
                </a:solidFill>
              </a:rPr>
              <a:t>Questions on RTCBTF activities?  </a:t>
            </a:r>
          </a:p>
          <a:p>
            <a:r>
              <a:rPr lang="en-US" sz="1600" dirty="0">
                <a:solidFill>
                  <a:schemeClr val="tx2"/>
                </a:solidFill>
              </a:rPr>
              <a:t>Question now or later can always be directed to </a:t>
            </a:r>
            <a:r>
              <a:rPr lang="en-US" sz="1600" dirty="0">
                <a:solidFill>
                  <a:schemeClr val="tx2"/>
                </a:solidFill>
                <a:hlinkClick r:id="rId3"/>
              </a:rPr>
              <a:t>RTCB@ERCOT.com</a:t>
            </a: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16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Update on RTCBTF Issues List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Update on RTC NPRRs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Market Trials Update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Phase 1 Completed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Phase 2 Began 7/7/25, almost complete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Phase 3 Beginning 9/2/2025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Path to Go-Live in 99 days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Next Steps</a:t>
            </a:r>
          </a:p>
          <a:p>
            <a:pPr>
              <a:buFontTx/>
              <a:buChar char="-"/>
            </a:pPr>
            <a:endParaRPr lang="en-US" sz="20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9D288E-6415-8D43-81C5-97D4FBFDFE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pplication&#10;&#10;AI-generated content may be incorrect.">
            <a:extLst>
              <a:ext uri="{FF2B5EF4-FFF2-40B4-BE49-F238E27FC236}">
                <a16:creationId xmlns:a16="http://schemas.microsoft.com/office/drawing/2014/main" id="{36C075B6-0979-06D5-6F10-8237A69C6B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96" y="1499519"/>
            <a:ext cx="8891070" cy="468734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FA0F74-D70A-9BE5-2983-B29DB63DE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3D358A0-40FB-C32B-07BD-E13D4EBE1156}"/>
              </a:ext>
            </a:extLst>
          </p:cNvPr>
          <p:cNvSpPr txBox="1">
            <a:spLocks/>
          </p:cNvSpPr>
          <p:nvPr/>
        </p:nvSpPr>
        <p:spPr>
          <a:xfrm>
            <a:off x="226760" y="768337"/>
            <a:ext cx="8763000" cy="57095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u="sng" dirty="0">
                <a:solidFill>
                  <a:schemeClr val="tx2"/>
                </a:solidFill>
              </a:rPr>
              <a:t>Revisions</a:t>
            </a:r>
            <a:r>
              <a:rPr lang="en-US" sz="1600" dirty="0">
                <a:solidFill>
                  <a:schemeClr val="tx2"/>
                </a:solidFill>
              </a:rPr>
              <a:t>- Final Clean-Up NPRR1290/NOGRR278 (September)</a:t>
            </a:r>
          </a:p>
          <a:p>
            <a:r>
              <a:rPr lang="en-US" sz="1600" u="sng" dirty="0">
                <a:solidFill>
                  <a:schemeClr val="tx2"/>
                </a:solidFill>
              </a:rPr>
              <a:t>Implementation </a:t>
            </a:r>
            <a:r>
              <a:rPr lang="en-US" sz="1600" dirty="0">
                <a:solidFill>
                  <a:schemeClr val="tx2"/>
                </a:solidFill>
              </a:rPr>
              <a:t>- Completed handbooks and engaging transition plan details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B8295989-A1CC-1E35-FF99-5C82FD72D2E2}"/>
              </a:ext>
            </a:extLst>
          </p:cNvPr>
          <p:cNvSpPr/>
          <p:nvPr/>
        </p:nvSpPr>
        <p:spPr>
          <a:xfrm>
            <a:off x="7848600" y="1118519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C2EB01-ACB2-EF6A-E328-97509AD98498}"/>
              </a:ext>
            </a:extLst>
          </p:cNvPr>
          <p:cNvSpPr/>
          <p:nvPr/>
        </p:nvSpPr>
        <p:spPr>
          <a:xfrm>
            <a:off x="113696" y="2286000"/>
            <a:ext cx="8916608" cy="228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78BA03-0FE8-0743-58C1-BAA403160ED0}"/>
              </a:ext>
            </a:extLst>
          </p:cNvPr>
          <p:cNvSpPr/>
          <p:nvPr/>
        </p:nvSpPr>
        <p:spPr>
          <a:xfrm>
            <a:off x="6455233" y="2541814"/>
            <a:ext cx="2512404" cy="2039754"/>
          </a:xfrm>
          <a:prstGeom prst="rect">
            <a:avLst/>
          </a:prstGeom>
          <a:solidFill>
            <a:schemeClr val="tx1">
              <a:lumMod val="25000"/>
              <a:lumOff val="75000"/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B06C092-A88D-BB68-42DD-477CCEEA2D3D}"/>
              </a:ext>
            </a:extLst>
          </p:cNvPr>
          <p:cNvSpPr/>
          <p:nvPr/>
        </p:nvSpPr>
        <p:spPr>
          <a:xfrm>
            <a:off x="100530" y="5334000"/>
            <a:ext cx="8891070" cy="87627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2154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82F34-5CD7-77FF-26AB-733089DA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Timeline of NPRRs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8AC7-184E-73E6-9FDA-8EAA07FA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334000"/>
          </a:xfrm>
        </p:spPr>
        <p:txBody>
          <a:bodyPr/>
          <a:lstStyle/>
          <a:p>
            <a:pPr>
              <a:defRPr/>
            </a:pPr>
            <a:r>
              <a:rPr lang="en-US" sz="1800" strike="sngStrike" dirty="0">
                <a:solidFill>
                  <a:srgbClr val="00B050"/>
                </a:solidFill>
              </a:rPr>
              <a:t>NPRRs approved at PUCT May 15 Open Meeting</a:t>
            </a:r>
          </a:p>
          <a:p>
            <a:pPr lvl="1">
              <a:defRPr/>
            </a:pPr>
            <a:r>
              <a:rPr lang="en-US" sz="1400" strike="sngStrike" dirty="0">
                <a:solidFill>
                  <a:srgbClr val="00B050"/>
                </a:solidFill>
              </a:rPr>
              <a:t>NPRR1268 for ASDC Modifications (IMM sponsor)</a:t>
            </a:r>
          </a:p>
          <a:p>
            <a:pPr lvl="1">
              <a:defRPr/>
            </a:pPr>
            <a:r>
              <a:rPr lang="en-US" sz="1400" strike="sngStrike" dirty="0">
                <a:solidFill>
                  <a:srgbClr val="00B050"/>
                </a:solidFill>
                <a:latin typeface="Arial"/>
              </a:rPr>
              <a:t>NPRR1269 for 3 Parameter/Policy Changes (ERCOT sponsor)</a:t>
            </a:r>
          </a:p>
          <a:p>
            <a:pPr lvl="1">
              <a:defRPr/>
            </a:pPr>
            <a:r>
              <a:rPr kumimoji="0" lang="en-US" sz="1400" b="0" i="0" u="none" strike="sng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NPRR1270 for AS Qualification details (ERCOT sponsor)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0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sng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 Duration / State of Charge (NPRR1282 / NOGRR277)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sng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Began discussion </a:t>
            </a:r>
            <a:r>
              <a:rPr lang="en-US" sz="1400" strike="sngStrike" dirty="0">
                <a:solidFill>
                  <a:srgbClr val="00B050"/>
                </a:solidFill>
                <a:latin typeface="Arial"/>
              </a:rPr>
              <a:t>March 25 </a:t>
            </a:r>
            <a:r>
              <a:rPr kumimoji="0" lang="en-US" sz="1400" b="0" i="0" u="none" strike="sng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June Board approval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sng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PUCT July 31 consideration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Final Clarifying Revisions – NPRR1290/NOGRR278 (Sept Board)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2"/>
                </a:solidFill>
                <a:latin typeface="Arial"/>
              </a:rPr>
              <a:t>NPRR1290 included Hunt Energy revisions for post go-live and approved at PRS (unanimous)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2"/>
                </a:solidFill>
                <a:latin typeface="Arial"/>
              </a:rPr>
              <a:t>TAC consideration today and potentially Sept Board consideration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100" dirty="0">
              <a:solidFill>
                <a:schemeClr val="tx2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Remaining Stakeholder path to Board Meetings before Go-Live:</a:t>
            </a:r>
            <a:endParaRPr lang="en-US" sz="1600" dirty="0">
              <a:solidFill>
                <a:schemeClr val="tx2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C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PRS Aug 13 &gt; TAC Aug 27 &gt; Board Sep 23 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Note that ERCOT filed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2"/>
              </a:rPr>
              <a:t>Good Cause Exception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with PUCT for Closed-Loop LFC Test(s)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chemeClr val="tx2"/>
                </a:solidFill>
                <a:latin typeface="Arial"/>
              </a:rPr>
              <a:t>Exception for ERCOT to not charge for Base Point Deviation Charges during RTC+B LFC test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59D52-8733-1E36-EBC3-3069EC3C5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513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0EC0AD-B427-538B-996C-E49914B947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1A379-8995-F633-596E-3D8224F71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Scope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32E16709-A97F-14BC-2BF7-90BE53C94D06}"/>
              </a:ext>
            </a:extLst>
          </p:cNvPr>
          <p:cNvSpPr/>
          <p:nvPr/>
        </p:nvSpPr>
        <p:spPr>
          <a:xfrm>
            <a:off x="2365650" y="2902720"/>
            <a:ext cx="533400" cy="964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D25DE5-CFFF-C29B-C10B-9C5F8601503D}"/>
              </a:ext>
            </a:extLst>
          </p:cNvPr>
          <p:cNvSpPr txBox="1"/>
          <p:nvPr/>
        </p:nvSpPr>
        <p:spPr>
          <a:xfrm>
            <a:off x="936171" y="3036522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Final 2025 Refinements for Go-Live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A2543C6D-124D-EEA4-B6E5-38131229F100}"/>
              </a:ext>
            </a:extLst>
          </p:cNvPr>
          <p:cNvSpPr/>
          <p:nvPr/>
        </p:nvSpPr>
        <p:spPr>
          <a:xfrm>
            <a:off x="2469167" y="3867520"/>
            <a:ext cx="389791" cy="214563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6C3F37-7980-3242-A947-9D8736B9CA16}"/>
              </a:ext>
            </a:extLst>
          </p:cNvPr>
          <p:cNvSpPr txBox="1"/>
          <p:nvPr/>
        </p:nvSpPr>
        <p:spPr>
          <a:xfrm>
            <a:off x="914400" y="4401730"/>
            <a:ext cx="144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Related NPRRs </a:t>
            </a:r>
          </a:p>
          <a:p>
            <a:pPr algn="ctr"/>
            <a:r>
              <a:rPr lang="en-US" sz="1600" dirty="0">
                <a:solidFill>
                  <a:schemeClr val="tx2"/>
                </a:solidFill>
              </a:rPr>
              <a:t>within Program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812D96-E178-2545-1278-4FC0E44A8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4155" y="380812"/>
            <a:ext cx="5818846" cy="5632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119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713556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766211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602142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782732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782732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440574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u="sng" dirty="0">
                <a:solidFill>
                  <a:schemeClr val="tx1"/>
                </a:solidFill>
              </a:rPr>
              <a:t>#1 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440574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u="sng" dirty="0">
                <a:solidFill>
                  <a:schemeClr val="tx1"/>
                </a:solidFill>
              </a:rPr>
              <a:t>#3 Open-loop RTC SCED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440574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#5 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508864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u="sng" dirty="0">
                <a:solidFill>
                  <a:schemeClr val="tx1"/>
                </a:solidFill>
              </a:rPr>
              <a:t>#2 RTC QSE Telemetry Checkout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433765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#6 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437333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2231056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507110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u="sng" dirty="0">
                <a:solidFill>
                  <a:schemeClr val="tx1"/>
                </a:solidFill>
              </a:rPr>
              <a:t>#4 QSE Telemetry Tests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612056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581545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642587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791752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March/April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072551" y="3895007"/>
            <a:ext cx="3030533" cy="4646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QSE/Vendor Submission Sandbox and Telemetry Points added Prod EMS model.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1EAFC5-4E29-3D2C-7301-4F57A049C413}"/>
              </a:ext>
            </a:extLst>
          </p:cNvPr>
          <p:cNvSpPr txBox="1"/>
          <p:nvPr/>
        </p:nvSpPr>
        <p:spPr>
          <a:xfrm>
            <a:off x="395202" y="766526"/>
            <a:ext cx="8621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Market trials are a progression of activities to mitigate the risk for Go-Live on new systems and processes for both the Market Participants &amp; ERCOT.</a:t>
            </a:r>
          </a:p>
        </p:txBody>
      </p:sp>
    </p:spTree>
    <p:extLst>
      <p:ext uri="{BB962C8B-B14F-4D97-AF65-F5344CB8AC3E}">
        <p14:creationId xmlns:p14="http://schemas.microsoft.com/office/powerpoint/2010/main" val="3762133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286863-989D-8381-FF30-8ADF3D5C37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C03D9-F864-DCF3-137A-E3336CE3FB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BF7DFD0-37D3-436C-FA19-3D1CD997E663}"/>
              </a:ext>
            </a:extLst>
          </p:cNvPr>
          <p:cNvGrpSpPr/>
          <p:nvPr/>
        </p:nvGrpSpPr>
        <p:grpSpPr>
          <a:xfrm>
            <a:off x="304800" y="228600"/>
            <a:ext cx="5562600" cy="3015792"/>
            <a:chOff x="381000" y="304800"/>
            <a:chExt cx="5562600" cy="301579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306E7453-92F5-8E30-E971-2432BCFD84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304800"/>
              <a:ext cx="5562600" cy="3015792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79AFB2B-F3E1-FEA5-CAF9-478572487F99}"/>
                </a:ext>
              </a:extLst>
            </p:cNvPr>
            <p:cNvSpPr/>
            <p:nvPr/>
          </p:nvSpPr>
          <p:spPr>
            <a:xfrm>
              <a:off x="533400" y="2863392"/>
              <a:ext cx="2438400" cy="413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81B70D0-0B9F-0825-86C3-4AA5061C256D}"/>
              </a:ext>
            </a:extLst>
          </p:cNvPr>
          <p:cNvSpPr txBox="1"/>
          <p:nvPr/>
        </p:nvSpPr>
        <p:spPr>
          <a:xfrm>
            <a:off x="1703717" y="3881735"/>
            <a:ext cx="6553200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will test their market submissions for defined subset transactions that are new or modified by RTC+B.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is for 95% of QSEs to demonstrate successful submissions and have mitigation plans in place for remaining 5% to address in next trial phase.</a:t>
            </a:r>
          </a:p>
        </p:txBody>
      </p: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CD4EDD27-788B-6D31-EE9E-B93826869133}"/>
              </a:ext>
            </a:extLst>
          </p:cNvPr>
          <p:cNvSpPr/>
          <p:nvPr/>
        </p:nvSpPr>
        <p:spPr>
          <a:xfrm rot="5400000">
            <a:off x="10261" y="3439261"/>
            <a:ext cx="2875077" cy="1219200"/>
          </a:xfrm>
          <a:prstGeom prst="bentUp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280E42-4C1F-D354-1EC2-5E8A66F565C1}"/>
              </a:ext>
            </a:extLst>
          </p:cNvPr>
          <p:cNvSpPr txBox="1"/>
          <p:nvPr/>
        </p:nvSpPr>
        <p:spPr>
          <a:xfrm>
            <a:off x="2106283" y="4927937"/>
            <a:ext cx="6553200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will add telemetry points for Energy Management System (EMS) system interface with ERCOT (such as Updated Desired Set Points (UDSP), New Ramp Rates, and ESR Telemetry)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is for 98% of QSEs to demonstrate successful telemetry additions, and mitigation plans in place for remaining 2% to address in next trial phase.  (Note 3-week lag in telemetry migrating through network model validation and into trials environment).</a:t>
            </a:r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C755A88C-CCE8-3199-35C2-2403C8064DE4}"/>
              </a:ext>
            </a:extLst>
          </p:cNvPr>
          <p:cNvSpPr/>
          <p:nvPr/>
        </p:nvSpPr>
        <p:spPr>
          <a:xfrm rot="5400000">
            <a:off x="238861" y="2905861"/>
            <a:ext cx="1732078" cy="1143000"/>
          </a:xfrm>
          <a:prstGeom prst="bent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B92791-1CA2-25B5-7A43-442D4AD7F949}"/>
              </a:ext>
            </a:extLst>
          </p:cNvPr>
          <p:cNvSpPr txBox="1"/>
          <p:nvPr/>
        </p:nvSpPr>
        <p:spPr>
          <a:xfrm>
            <a:off x="1600200" y="3239898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May &amp; June:</a:t>
            </a:r>
          </a:p>
          <a:p>
            <a:r>
              <a:rPr lang="en-US" dirty="0">
                <a:solidFill>
                  <a:schemeClr val="tx2"/>
                </a:solidFill>
              </a:rPr>
              <a:t>Establishing Connectivity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3344C0-B194-7D83-7875-497A545AD4A4}"/>
              </a:ext>
            </a:extLst>
          </p:cNvPr>
          <p:cNvSpPr/>
          <p:nvPr/>
        </p:nvSpPr>
        <p:spPr>
          <a:xfrm rot="20952941">
            <a:off x="4260828" y="2738735"/>
            <a:ext cx="45320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chemeClr val="accent3"/>
                </a:solidFill>
                <a:effectLst/>
              </a:rPr>
              <a:t>COMPLETED</a:t>
            </a:r>
          </a:p>
        </p:txBody>
      </p:sp>
    </p:spTree>
    <p:extLst>
      <p:ext uri="{BB962C8B-B14F-4D97-AF65-F5344CB8AC3E}">
        <p14:creationId xmlns:p14="http://schemas.microsoft.com/office/powerpoint/2010/main" val="2660892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363B33-6011-A57B-111C-FE335CCE9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4C52F-76D0-E747-44AE-A1B931470C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2C4EC33-3E4E-F271-255C-D3EFDE5D9967}"/>
              </a:ext>
            </a:extLst>
          </p:cNvPr>
          <p:cNvGrpSpPr/>
          <p:nvPr/>
        </p:nvGrpSpPr>
        <p:grpSpPr>
          <a:xfrm>
            <a:off x="304800" y="228600"/>
            <a:ext cx="5562600" cy="3015792"/>
            <a:chOff x="381000" y="304800"/>
            <a:chExt cx="5562600" cy="301579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BD893AF-CA67-DC59-6FC9-32A7B3D9BF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304800"/>
              <a:ext cx="5562600" cy="3015792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6386F13-8922-826C-47E8-ED7B6CCB0355}"/>
                </a:ext>
              </a:extLst>
            </p:cNvPr>
            <p:cNvSpPr/>
            <p:nvPr/>
          </p:nvSpPr>
          <p:spPr>
            <a:xfrm>
              <a:off x="533400" y="2863392"/>
              <a:ext cx="2438400" cy="413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0A990D3-D309-AD28-8F25-DC9F5BFFA396}"/>
              </a:ext>
            </a:extLst>
          </p:cNvPr>
          <p:cNvSpPr txBox="1"/>
          <p:nvPr/>
        </p:nvSpPr>
        <p:spPr>
          <a:xfrm>
            <a:off x="3102634" y="4122003"/>
            <a:ext cx="5965166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will support “parallel production” 2days/week by entering $bids/offers for non-binding RTC energy and A/S awards and dispatch (Open-loop test)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for 100% of QSEs to demonstrate successful submissions and telemetry reflective of production, and mitigation plans in place for any outliers. </a:t>
            </a:r>
          </a:p>
        </p:txBody>
      </p: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B73F768D-6365-FCDD-AD90-AD4FBC33735B}"/>
              </a:ext>
            </a:extLst>
          </p:cNvPr>
          <p:cNvSpPr/>
          <p:nvPr/>
        </p:nvSpPr>
        <p:spPr>
          <a:xfrm rot="5400000">
            <a:off x="1142478" y="3705964"/>
            <a:ext cx="3408478" cy="1219200"/>
          </a:xfrm>
          <a:prstGeom prst="bentUp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9E8400-98AD-E697-5E3C-774A8910C4C5}"/>
              </a:ext>
            </a:extLst>
          </p:cNvPr>
          <p:cNvSpPr txBox="1"/>
          <p:nvPr/>
        </p:nvSpPr>
        <p:spPr>
          <a:xfrm>
            <a:off x="3456318" y="5188803"/>
            <a:ext cx="5611482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Coordination of individual QSE tests on subset of resources to ensure resources can follow new UDSP telemetry point from ERCOT.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is for 98% of QSEs to successfully demonstrate, and mitigation plans in place for remaining 2% to address in next trial phase.</a:t>
            </a:r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81BB4FFB-50B5-A2BC-F789-D79A4D708F54}"/>
              </a:ext>
            </a:extLst>
          </p:cNvPr>
          <p:cNvSpPr/>
          <p:nvPr/>
        </p:nvSpPr>
        <p:spPr>
          <a:xfrm rot="5400000">
            <a:off x="1409178" y="3134461"/>
            <a:ext cx="2189278" cy="1143000"/>
          </a:xfrm>
          <a:prstGeom prst="bent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CF4DF9-B105-9945-74F6-FEBA6054D5EC}"/>
              </a:ext>
            </a:extLst>
          </p:cNvPr>
          <p:cNvSpPr txBox="1"/>
          <p:nvPr/>
        </p:nvSpPr>
        <p:spPr>
          <a:xfrm>
            <a:off x="2999117" y="3191470"/>
            <a:ext cx="58400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July &amp; August:</a:t>
            </a:r>
          </a:p>
          <a:p>
            <a:r>
              <a:rPr lang="en-US" dirty="0">
                <a:solidFill>
                  <a:schemeClr val="tx2"/>
                </a:solidFill>
              </a:rPr>
              <a:t>Initial Real-Time Market execution and verify QSE ability to follow ERCOT frequency signals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345E55-5983-5845-4506-B39EA446929B}"/>
              </a:ext>
            </a:extLst>
          </p:cNvPr>
          <p:cNvSpPr/>
          <p:nvPr/>
        </p:nvSpPr>
        <p:spPr>
          <a:xfrm rot="20952941">
            <a:off x="5102543" y="2286569"/>
            <a:ext cx="3608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chemeClr val="accent3"/>
                </a:solidFill>
                <a:effectLst/>
              </a:rPr>
              <a:t>IN-FLIGHT</a:t>
            </a:r>
          </a:p>
        </p:txBody>
      </p:sp>
    </p:spTree>
    <p:extLst>
      <p:ext uri="{BB962C8B-B14F-4D97-AF65-F5344CB8AC3E}">
        <p14:creationId xmlns:p14="http://schemas.microsoft.com/office/powerpoint/2010/main" val="2657773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89B765-C74B-6EA6-9040-9D810B76E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58BCAC2-808D-9186-2868-7D125A9F302D}"/>
              </a:ext>
            </a:extLst>
          </p:cNvPr>
          <p:cNvSpPr txBox="1"/>
          <p:nvPr/>
        </p:nvSpPr>
        <p:spPr>
          <a:xfrm>
            <a:off x="40260" y="3429000"/>
            <a:ext cx="2871162" cy="26776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Voluntary Day-Ahead Market for all QSEs will be conducted at least 2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can test their market submissions for Day-Ahead AS Self-Arrangement, AS Only Offers, Trades and normal submissions.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DAM participation is strongly encouraged but not required in Readiness metrics since RTC procures AS in Real-Time.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Participation includes much broader QSE population (marketers and load-only QSEs).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671FE-D8A2-DE47-7459-81936B0B0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A5784A8-168F-E8CF-B5BA-7525EA2FC6AB}"/>
              </a:ext>
            </a:extLst>
          </p:cNvPr>
          <p:cNvGrpSpPr/>
          <p:nvPr/>
        </p:nvGrpSpPr>
        <p:grpSpPr>
          <a:xfrm>
            <a:off x="304800" y="228600"/>
            <a:ext cx="5562600" cy="3015792"/>
            <a:chOff x="381000" y="304800"/>
            <a:chExt cx="5562600" cy="301579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5C307B8-04D5-7BDC-23A6-801CBF677A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304800"/>
              <a:ext cx="5562600" cy="3015792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349951C-1D57-69B9-AFF1-6A8F5E013AA1}"/>
                </a:ext>
              </a:extLst>
            </p:cNvPr>
            <p:cNvSpPr/>
            <p:nvPr/>
          </p:nvSpPr>
          <p:spPr>
            <a:xfrm>
              <a:off x="533400" y="2863392"/>
              <a:ext cx="2438400" cy="413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41D70217-D294-981E-D2F4-40DD0E9B51F1}"/>
              </a:ext>
            </a:extLst>
          </p:cNvPr>
          <p:cNvSpPr txBox="1"/>
          <p:nvPr/>
        </p:nvSpPr>
        <p:spPr>
          <a:xfrm>
            <a:off x="4876800" y="3462278"/>
            <a:ext cx="3942354" cy="230832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ERCOT and QSEs will conduct </a:t>
            </a:r>
            <a:r>
              <a:rPr lang="en-US" sz="1200" b="1" u="sng" dirty="0">
                <a:solidFill>
                  <a:schemeClr val="tx2"/>
                </a:solidFill>
              </a:rPr>
              <a:t>live-production tests</a:t>
            </a:r>
            <a:r>
              <a:rPr lang="en-US" sz="1200" dirty="0">
                <a:solidFill>
                  <a:schemeClr val="tx2"/>
                </a:solidFill>
              </a:rPr>
              <a:t> of RTC-SCED and Load Frequency Control (LFC) prior to go-live.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RTC-SCED and frequency control dispatch during the tests will be binding to manage the reliable operations of the grid for2-4 hours.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ERCOT will coordinate with QSEs on how to submit RTC offers and telemetry for Energy and AS for the two systems (current and RTC system).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ERCOT will provide a summary of the test and use analysis and engineering judgement to assess if the test was successful in controlling frequency.</a:t>
            </a:r>
          </a:p>
        </p:txBody>
      </p: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C6A9E558-5B24-8693-B399-2F7C234AD037}"/>
              </a:ext>
            </a:extLst>
          </p:cNvPr>
          <p:cNvSpPr/>
          <p:nvPr/>
        </p:nvSpPr>
        <p:spPr>
          <a:xfrm rot="5400000" flipV="1">
            <a:off x="2427693" y="3614539"/>
            <a:ext cx="1811402" cy="1017917"/>
          </a:xfrm>
          <a:prstGeom prst="bentUpArrow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4612791D-4624-2866-3660-5E91BF592424}"/>
              </a:ext>
            </a:extLst>
          </p:cNvPr>
          <p:cNvSpPr/>
          <p:nvPr/>
        </p:nvSpPr>
        <p:spPr>
          <a:xfrm rot="5400000">
            <a:off x="3473933" y="3584060"/>
            <a:ext cx="1830956" cy="1094117"/>
          </a:xfrm>
          <a:prstGeom prst="bentUpArrow">
            <a:avLst/>
          </a:prstGeom>
          <a:solidFill>
            <a:srgbClr val="F8948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03D89C-DA69-81FB-1656-2FC180651DEC}"/>
              </a:ext>
            </a:extLst>
          </p:cNvPr>
          <p:cNvSpPr txBox="1"/>
          <p:nvPr/>
        </p:nvSpPr>
        <p:spPr>
          <a:xfrm>
            <a:off x="5387167" y="2228671"/>
            <a:ext cx="3267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Sep &amp; Oct:</a:t>
            </a:r>
          </a:p>
          <a:p>
            <a:r>
              <a:rPr lang="en-US" dirty="0">
                <a:solidFill>
                  <a:schemeClr val="tx2"/>
                </a:solidFill>
              </a:rPr>
              <a:t>Required live-production test to ensure effective frequency dispatch and control.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142D4B-18CE-C072-3076-A0ACAA4B1442}"/>
              </a:ext>
            </a:extLst>
          </p:cNvPr>
          <p:cNvSpPr txBox="1"/>
          <p:nvPr/>
        </p:nvSpPr>
        <p:spPr>
          <a:xfrm>
            <a:off x="51073" y="2813624"/>
            <a:ext cx="3055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Sep &amp; Oct:</a:t>
            </a:r>
          </a:p>
          <a:p>
            <a:r>
              <a:rPr lang="en-US" dirty="0">
                <a:solidFill>
                  <a:schemeClr val="tx2"/>
                </a:solidFill>
              </a:rPr>
              <a:t>Optional Day-Ahead Market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A3922D-FFA2-8407-7486-F1638A575D01}"/>
              </a:ext>
            </a:extLst>
          </p:cNvPr>
          <p:cNvSpPr/>
          <p:nvPr/>
        </p:nvSpPr>
        <p:spPr>
          <a:xfrm rot="20952941">
            <a:off x="4985890" y="969168"/>
            <a:ext cx="41857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chemeClr val="accent3"/>
                </a:solidFill>
                <a:effectLst/>
              </a:rPr>
              <a:t>Starts Sep 2</a:t>
            </a:r>
          </a:p>
        </p:txBody>
      </p:sp>
    </p:spTree>
    <p:extLst>
      <p:ext uri="{BB962C8B-B14F-4D97-AF65-F5344CB8AC3E}">
        <p14:creationId xmlns:p14="http://schemas.microsoft.com/office/powerpoint/2010/main" val="2411728919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23423</TotalTime>
  <Words>1830</Words>
  <Application>Microsoft Office PowerPoint</Application>
  <PresentationFormat>On-screen Show (4:3)</PresentationFormat>
  <Paragraphs>216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Aptos</vt:lpstr>
      <vt:lpstr>Arial</vt:lpstr>
      <vt:lpstr>Calibri</vt:lpstr>
      <vt:lpstr>Cover Slide</vt:lpstr>
      <vt:lpstr>Horizontal Theme</vt:lpstr>
      <vt:lpstr>1_Horizontal Theme</vt:lpstr>
      <vt:lpstr>PowerPoint Presentation</vt:lpstr>
      <vt:lpstr>Outline</vt:lpstr>
      <vt:lpstr>RTCBTF Issues List</vt:lpstr>
      <vt:lpstr>Summary and Timeline of NPRRs</vt:lpstr>
      <vt:lpstr>RTC+B Scope</vt:lpstr>
      <vt:lpstr>PowerPoint Presentation</vt:lpstr>
      <vt:lpstr>PowerPoint Presentation</vt:lpstr>
      <vt:lpstr>PowerPoint Presentation</vt:lpstr>
      <vt:lpstr>PowerPoint Presentation</vt:lpstr>
      <vt:lpstr>Market Trials in-flight</vt:lpstr>
      <vt:lpstr>Market Trials Calendar and Transition to September</vt:lpstr>
      <vt:lpstr>IMPORTANT- Market Trials Transition to September</vt:lpstr>
      <vt:lpstr>Last week’s RTCBTF:</vt:lpstr>
      <vt:lpstr>Load Resources </vt:lpstr>
      <vt:lpstr>Next Steps: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648</cp:revision>
  <cp:lastPrinted>2017-10-10T21:31:05Z</cp:lastPrinted>
  <dcterms:created xsi:type="dcterms:W3CDTF">2016-01-21T15:20:31Z</dcterms:created>
  <dcterms:modified xsi:type="dcterms:W3CDTF">2025-08-27T14:45:26Z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