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29"/>
  </p:notesMasterIdLst>
  <p:handoutMasterIdLst>
    <p:handoutMasterId r:id="rId30"/>
  </p:handoutMasterIdLst>
  <p:sldIdLst>
    <p:sldId id="260" r:id="rId6"/>
    <p:sldId id="584" r:id="rId7"/>
    <p:sldId id="581" r:id="rId8"/>
    <p:sldId id="585" r:id="rId9"/>
    <p:sldId id="589" r:id="rId10"/>
    <p:sldId id="588" r:id="rId11"/>
    <p:sldId id="612" r:id="rId12"/>
    <p:sldId id="591" r:id="rId13"/>
    <p:sldId id="606" r:id="rId14"/>
    <p:sldId id="608" r:id="rId15"/>
    <p:sldId id="609" r:id="rId16"/>
    <p:sldId id="597" r:id="rId17"/>
    <p:sldId id="610" r:id="rId18"/>
    <p:sldId id="611" r:id="rId19"/>
    <p:sldId id="613" r:id="rId20"/>
    <p:sldId id="590" r:id="rId21"/>
    <p:sldId id="593" r:id="rId22"/>
    <p:sldId id="607" r:id="rId23"/>
    <p:sldId id="592" r:id="rId24"/>
    <p:sldId id="594" r:id="rId25"/>
    <p:sldId id="603" r:id="rId26"/>
    <p:sldId id="605" r:id="rId27"/>
    <p:sldId id="587"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D8819A-08DF-43DE-AEA8-2BAF1B2ED933}">
          <p14:sldIdLst>
            <p14:sldId id="260"/>
            <p14:sldId id="584"/>
            <p14:sldId id="581"/>
            <p14:sldId id="585"/>
            <p14:sldId id="589"/>
            <p14:sldId id="588"/>
            <p14:sldId id="612"/>
            <p14:sldId id="591"/>
            <p14:sldId id="606"/>
            <p14:sldId id="608"/>
            <p14:sldId id="609"/>
            <p14:sldId id="597"/>
            <p14:sldId id="610"/>
            <p14:sldId id="611"/>
            <p14:sldId id="613"/>
            <p14:sldId id="590"/>
            <p14:sldId id="593"/>
            <p14:sldId id="607"/>
            <p14:sldId id="592"/>
            <p14:sldId id="594"/>
            <p14:sldId id="603"/>
            <p14:sldId id="605"/>
            <p14:sldId id="58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E46664-F12B-098F-F2ED-B37B267F78C9}" name="Hariharan, Sruthi" initials="SH" userId="S::Sruthi.Hariharan@ercot.com::1b4b04c2-1748-4b7a-accb-40e24f34151a" providerId="AD"/>
  <p188:author id="{455F78AF-19B2-55D8-4E6E-F53A554BB6DA}" name="Badri, Sreenivas" initials="SB" userId="S::Sreenivas.Badri@ercot.com::0b43dccd-042e-4be0-871d-afa1d90d6a2e" providerId="AD"/>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00AEC7"/>
    <a:srgbClr val="26D07C"/>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6A85D0-DD30-4F94-A892-49866A2A3AD6}" v="24" dt="2025-08-27T16:49:09.721"/>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1584" y="32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45620CC9-00C4-481B-A75E-00D5C73D93D3}"/>
    <pc:docChg chg="undo custSel addSld modSld">
      <pc:chgData name="Badri, Sreenivas" userId="0b43dccd-042e-4be0-871d-afa1d90d6a2e" providerId="ADAL" clId="{45620CC9-00C4-481B-A75E-00D5C73D93D3}" dt="2025-06-27T13:16:41.444" v="3405" actId="20577"/>
      <pc:docMkLst>
        <pc:docMk/>
      </pc:docMkLst>
      <pc:sldChg chg="modSp mod">
        <pc:chgData name="Badri, Sreenivas" userId="0b43dccd-042e-4be0-871d-afa1d90d6a2e" providerId="ADAL" clId="{45620CC9-00C4-481B-A75E-00D5C73D93D3}" dt="2025-06-25T11:51:57.834" v="1628" actId="20577"/>
        <pc:sldMkLst>
          <pc:docMk/>
          <pc:sldMk cId="418804686" sldId="581"/>
        </pc:sldMkLst>
        <pc:spChg chg="mod">
          <ac:chgData name="Badri, Sreenivas" userId="0b43dccd-042e-4be0-871d-afa1d90d6a2e" providerId="ADAL" clId="{45620CC9-00C4-481B-A75E-00D5C73D93D3}" dt="2025-06-25T11:51:09.621" v="1597" actId="20577"/>
          <ac:spMkLst>
            <pc:docMk/>
            <pc:sldMk cId="418804686" sldId="581"/>
            <ac:spMk id="10" creationId="{830519A9-0C02-DC6F-1AA2-E48EFB265269}"/>
          </ac:spMkLst>
        </pc:spChg>
        <pc:spChg chg="mod">
          <ac:chgData name="Badri, Sreenivas" userId="0b43dccd-042e-4be0-871d-afa1d90d6a2e" providerId="ADAL" clId="{45620CC9-00C4-481B-A75E-00D5C73D93D3}" dt="2025-06-25T11:51:57.834" v="1628" actId="20577"/>
          <ac:spMkLst>
            <pc:docMk/>
            <pc:sldMk cId="418804686" sldId="581"/>
            <ac:spMk id="15" creationId="{44026E3E-4BBC-2CDE-660F-6E7C39CFCED7}"/>
          </ac:spMkLst>
        </pc:spChg>
        <pc:spChg chg="mod">
          <ac:chgData name="Badri, Sreenivas" userId="0b43dccd-042e-4be0-871d-afa1d90d6a2e" providerId="ADAL" clId="{45620CC9-00C4-481B-A75E-00D5C73D93D3}" dt="2025-06-25T11:50:56.545" v="1589" actId="20577"/>
          <ac:spMkLst>
            <pc:docMk/>
            <pc:sldMk cId="418804686" sldId="581"/>
            <ac:spMk id="20" creationId="{DE2B9A18-6378-834C-6B94-1AE875932493}"/>
          </ac:spMkLst>
        </pc:spChg>
        <pc:spChg chg="mod">
          <ac:chgData name="Badri, Sreenivas" userId="0b43dccd-042e-4be0-871d-afa1d90d6a2e" providerId="ADAL" clId="{45620CC9-00C4-481B-A75E-00D5C73D93D3}" dt="2025-06-25T11:51:05.891" v="1594" actId="20577"/>
          <ac:spMkLst>
            <pc:docMk/>
            <pc:sldMk cId="418804686" sldId="581"/>
            <ac:spMk id="38" creationId="{F168978B-C93E-362D-C8FE-5A79048E3FD1}"/>
          </ac:spMkLst>
        </pc:spChg>
        <pc:spChg chg="mod">
          <ac:chgData name="Badri, Sreenivas" userId="0b43dccd-042e-4be0-871d-afa1d90d6a2e" providerId="ADAL" clId="{45620CC9-00C4-481B-A75E-00D5C73D93D3}" dt="2025-06-25T11:51:20.368" v="1600" actId="20577"/>
          <ac:spMkLst>
            <pc:docMk/>
            <pc:sldMk cId="418804686" sldId="581"/>
            <ac:spMk id="40" creationId="{8F84B4E5-3DF5-E3A3-87C1-CC46E09B68AC}"/>
          </ac:spMkLst>
        </pc:spChg>
      </pc:sldChg>
      <pc:sldChg chg="addSp delSp modSp mod">
        <pc:chgData name="Badri, Sreenivas" userId="0b43dccd-042e-4be0-871d-afa1d90d6a2e" providerId="ADAL" clId="{45620CC9-00C4-481B-A75E-00D5C73D93D3}" dt="2025-06-25T11:50:46.840" v="1586" actId="1076"/>
        <pc:sldMkLst>
          <pc:docMk/>
          <pc:sldMk cId="667771685" sldId="584"/>
        </pc:sldMkLst>
        <pc:spChg chg="mod">
          <ac:chgData name="Badri, Sreenivas" userId="0b43dccd-042e-4be0-871d-afa1d90d6a2e" providerId="ADAL" clId="{45620CC9-00C4-481B-A75E-00D5C73D93D3}" dt="2025-06-25T11:50:33.189" v="1583" actId="1076"/>
          <ac:spMkLst>
            <pc:docMk/>
            <pc:sldMk cId="667771685" sldId="584"/>
            <ac:spMk id="24" creationId="{99830770-E06B-E001-3F4C-C25E20861022}"/>
          </ac:spMkLst>
        </pc:spChg>
        <pc:spChg chg="add mod">
          <ac:chgData name="Badri, Sreenivas" userId="0b43dccd-042e-4be0-871d-afa1d90d6a2e" providerId="ADAL" clId="{45620CC9-00C4-481B-A75E-00D5C73D93D3}" dt="2025-06-25T11:50:46.840" v="1586" actId="1076"/>
          <ac:spMkLst>
            <pc:docMk/>
            <pc:sldMk cId="667771685" sldId="584"/>
            <ac:spMk id="38" creationId="{73922263-D59F-8EF4-E668-F4CB196B437D}"/>
          </ac:spMkLst>
        </pc:spChg>
      </pc:sldChg>
      <pc:sldChg chg="modSp mod">
        <pc:chgData name="Badri, Sreenivas" userId="0b43dccd-042e-4be0-871d-afa1d90d6a2e" providerId="ADAL" clId="{45620CC9-00C4-481B-A75E-00D5C73D93D3}" dt="2025-06-27T13:16:41.444" v="3405" actId="20577"/>
        <pc:sldMkLst>
          <pc:docMk/>
          <pc:sldMk cId="2518961665" sldId="589"/>
        </pc:sldMkLst>
        <pc:graphicFrameChg chg="modGraphic">
          <ac:chgData name="Badri, Sreenivas" userId="0b43dccd-042e-4be0-871d-afa1d90d6a2e" providerId="ADAL" clId="{45620CC9-00C4-481B-A75E-00D5C73D93D3}" dt="2025-06-27T13:16:41.444" v="3405" actId="20577"/>
          <ac:graphicFrameMkLst>
            <pc:docMk/>
            <pc:sldMk cId="2518961665" sldId="589"/>
            <ac:graphicFrameMk id="7" creationId="{3213A883-B02D-CB28-F0A7-64F42809F0BB}"/>
          </ac:graphicFrameMkLst>
        </pc:graphicFrameChg>
      </pc:sldChg>
      <pc:sldChg chg="modSp mod">
        <pc:chgData name="Badri, Sreenivas" userId="0b43dccd-042e-4be0-871d-afa1d90d6a2e" providerId="ADAL" clId="{45620CC9-00C4-481B-A75E-00D5C73D93D3}" dt="2025-06-26T11:09:25.758" v="3403" actId="20577"/>
        <pc:sldMkLst>
          <pc:docMk/>
          <pc:sldMk cId="4272829967" sldId="597"/>
        </pc:sldMkLst>
        <pc:spChg chg="mod">
          <ac:chgData name="Badri, Sreenivas" userId="0b43dccd-042e-4be0-871d-afa1d90d6a2e" providerId="ADAL" clId="{45620CC9-00C4-481B-A75E-00D5C73D93D3}" dt="2025-06-26T11:09:25.758" v="3403" actId="20577"/>
          <ac:spMkLst>
            <pc:docMk/>
            <pc:sldMk cId="4272829967" sldId="597"/>
            <ac:spMk id="3" creationId="{B10EFFBC-10B6-45F9-AB09-C472D3FDD6CF}"/>
          </ac:spMkLst>
        </pc:spChg>
      </pc:sldChg>
      <pc:sldChg chg="modSp mod">
        <pc:chgData name="Badri, Sreenivas" userId="0b43dccd-042e-4be0-871d-afa1d90d6a2e" providerId="ADAL" clId="{45620CC9-00C4-481B-A75E-00D5C73D93D3}" dt="2025-06-25T23:58:50.618" v="3340" actId="20577"/>
        <pc:sldMkLst>
          <pc:docMk/>
          <pc:sldMk cId="3783573396" sldId="606"/>
        </pc:sldMkLst>
        <pc:spChg chg="mod">
          <ac:chgData name="Badri, Sreenivas" userId="0b43dccd-042e-4be0-871d-afa1d90d6a2e" providerId="ADAL" clId="{45620CC9-00C4-481B-A75E-00D5C73D93D3}" dt="2025-06-25T13:41:51.494" v="3018" actId="255"/>
          <ac:spMkLst>
            <pc:docMk/>
            <pc:sldMk cId="3783573396" sldId="606"/>
            <ac:spMk id="2" creationId="{84A1E7E8-8E9F-97BF-AC56-33E256014314}"/>
          </ac:spMkLst>
        </pc:spChg>
        <pc:spChg chg="mod">
          <ac:chgData name="Badri, Sreenivas" userId="0b43dccd-042e-4be0-871d-afa1d90d6a2e" providerId="ADAL" clId="{45620CC9-00C4-481B-A75E-00D5C73D93D3}" dt="2025-06-25T23:58:50.618" v="3340" actId="20577"/>
          <ac:spMkLst>
            <pc:docMk/>
            <pc:sldMk cId="3783573396" sldId="606"/>
            <ac:spMk id="10" creationId="{76688F63-24F9-7E73-986C-4788E8981DF5}"/>
          </ac:spMkLst>
        </pc:spChg>
      </pc:sldChg>
      <pc:sldChg chg="modSp add mod">
        <pc:chgData name="Badri, Sreenivas" userId="0b43dccd-042e-4be0-871d-afa1d90d6a2e" providerId="ADAL" clId="{45620CC9-00C4-481B-A75E-00D5C73D93D3}" dt="2025-06-26T11:10:26.106" v="3404" actId="1076"/>
        <pc:sldMkLst>
          <pc:docMk/>
          <pc:sldMk cId="1934425776" sldId="608"/>
        </pc:sldMkLst>
        <pc:spChg chg="mod">
          <ac:chgData name="Badri, Sreenivas" userId="0b43dccd-042e-4be0-871d-afa1d90d6a2e" providerId="ADAL" clId="{45620CC9-00C4-481B-A75E-00D5C73D93D3}" dt="2025-06-25T12:26:58.349" v="2739" actId="6549"/>
          <ac:spMkLst>
            <pc:docMk/>
            <pc:sldMk cId="1934425776" sldId="608"/>
            <ac:spMk id="2" creationId="{307AB00A-7525-E716-FC4F-41F9C4482DF5}"/>
          </ac:spMkLst>
        </pc:spChg>
        <pc:spChg chg="mod">
          <ac:chgData name="Badri, Sreenivas" userId="0b43dccd-042e-4be0-871d-afa1d90d6a2e" providerId="ADAL" clId="{45620CC9-00C4-481B-A75E-00D5C73D93D3}" dt="2025-06-26T11:10:26.106" v="3404" actId="1076"/>
          <ac:spMkLst>
            <pc:docMk/>
            <pc:sldMk cId="1934425776" sldId="608"/>
            <ac:spMk id="10" creationId="{537A182A-C4D3-2390-B703-793687A0F8D6}"/>
          </ac:spMkLst>
        </pc:spChg>
      </pc:sldChg>
      <pc:sldChg chg="modSp add mod">
        <pc:chgData name="Badri, Sreenivas" userId="0b43dccd-042e-4be0-871d-afa1d90d6a2e" providerId="ADAL" clId="{45620CC9-00C4-481B-A75E-00D5C73D93D3}" dt="2025-06-26T11:07:45.457" v="3387" actId="20577"/>
        <pc:sldMkLst>
          <pc:docMk/>
          <pc:sldMk cId="523291190" sldId="609"/>
        </pc:sldMkLst>
        <pc:spChg chg="mod">
          <ac:chgData name="Badri, Sreenivas" userId="0b43dccd-042e-4be0-871d-afa1d90d6a2e" providerId="ADAL" clId="{45620CC9-00C4-481B-A75E-00D5C73D93D3}" dt="2025-06-25T12:27:16.027" v="2740" actId="6549"/>
          <ac:spMkLst>
            <pc:docMk/>
            <pc:sldMk cId="523291190" sldId="609"/>
            <ac:spMk id="2" creationId="{C804FF94-A86D-E279-4FA9-489F85BE6595}"/>
          </ac:spMkLst>
        </pc:spChg>
        <pc:spChg chg="mod">
          <ac:chgData name="Badri, Sreenivas" userId="0b43dccd-042e-4be0-871d-afa1d90d6a2e" providerId="ADAL" clId="{45620CC9-00C4-481B-A75E-00D5C73D93D3}" dt="2025-06-26T11:07:45.457" v="3387" actId="20577"/>
          <ac:spMkLst>
            <pc:docMk/>
            <pc:sldMk cId="523291190" sldId="609"/>
            <ac:spMk id="10" creationId="{03745A81-9370-2365-4BFE-36C90DEC2601}"/>
          </ac:spMkLst>
        </pc:spChg>
      </pc:sldChg>
    </pc:docChg>
  </pc:docChgLst>
  <pc:docChgLst>
    <pc:chgData name="Badri, Sreenivas" userId="0b43dccd-042e-4be0-871d-afa1d90d6a2e" providerId="ADAL" clId="{B4D2635E-9DF3-4DEC-BA18-241AE52B4563}"/>
    <pc:docChg chg="undo custSel addSld delSld modSld sldOrd delSection modSection">
      <pc:chgData name="Badri, Sreenivas" userId="0b43dccd-042e-4be0-871d-afa1d90d6a2e" providerId="ADAL" clId="{B4D2635E-9DF3-4DEC-BA18-241AE52B4563}" dt="2025-06-25T04:40:30.463" v="3044" actId="20577"/>
      <pc:docMkLst>
        <pc:docMk/>
      </pc:docMkLst>
      <pc:sldChg chg="modSp mod">
        <pc:chgData name="Badri, Sreenivas" userId="0b43dccd-042e-4be0-871d-afa1d90d6a2e" providerId="ADAL" clId="{B4D2635E-9DF3-4DEC-BA18-241AE52B4563}" dt="2025-06-25T04:09:21.293" v="2573" actId="20577"/>
        <pc:sldMkLst>
          <pc:docMk/>
          <pc:sldMk cId="730603795" sldId="260"/>
        </pc:sldMkLst>
        <pc:spChg chg="mod">
          <ac:chgData name="Badri, Sreenivas" userId="0b43dccd-042e-4be0-871d-afa1d90d6a2e" providerId="ADAL" clId="{B4D2635E-9DF3-4DEC-BA18-241AE52B4563}" dt="2025-06-25T04:09:21.293" v="2573" actId="20577"/>
          <ac:spMkLst>
            <pc:docMk/>
            <pc:sldMk cId="730603795" sldId="260"/>
            <ac:spMk id="7" creationId="{00000000-0000-0000-0000-000000000000}"/>
          </ac:spMkLst>
        </pc:spChg>
      </pc:sldChg>
      <pc:sldChg chg="modSp mod">
        <pc:chgData name="Badri, Sreenivas" userId="0b43dccd-042e-4be0-871d-afa1d90d6a2e" providerId="ADAL" clId="{B4D2635E-9DF3-4DEC-BA18-241AE52B4563}" dt="2025-06-25T04:40:30.463" v="3044" actId="20577"/>
        <pc:sldMkLst>
          <pc:docMk/>
          <pc:sldMk cId="418804686" sldId="581"/>
        </pc:sldMkLst>
        <pc:spChg chg="mod">
          <ac:chgData name="Badri, Sreenivas" userId="0b43dccd-042e-4be0-871d-afa1d90d6a2e" providerId="ADAL" clId="{B4D2635E-9DF3-4DEC-BA18-241AE52B4563}" dt="2025-06-25T04:40:30.463" v="3044" actId="20577"/>
          <ac:spMkLst>
            <pc:docMk/>
            <pc:sldMk cId="418804686" sldId="581"/>
            <ac:spMk id="15" creationId="{44026E3E-4BBC-2CDE-660F-6E7C39CFCED7}"/>
          </ac:spMkLst>
        </pc:spChg>
      </pc:sldChg>
      <pc:sldChg chg="addSp delSp modSp mod">
        <pc:chgData name="Badri, Sreenivas" userId="0b43dccd-042e-4be0-871d-afa1d90d6a2e" providerId="ADAL" clId="{B4D2635E-9DF3-4DEC-BA18-241AE52B4563}" dt="2025-06-25T04:39:58.235" v="3025" actId="255"/>
        <pc:sldMkLst>
          <pc:docMk/>
          <pc:sldMk cId="667771685" sldId="584"/>
        </pc:sldMkLst>
        <pc:spChg chg="mod">
          <ac:chgData name="Badri, Sreenivas" userId="0b43dccd-042e-4be0-871d-afa1d90d6a2e" providerId="ADAL" clId="{B4D2635E-9DF3-4DEC-BA18-241AE52B4563}" dt="2025-06-25T04:34:11.637" v="2897" actId="20577"/>
          <ac:spMkLst>
            <pc:docMk/>
            <pc:sldMk cId="667771685" sldId="584"/>
            <ac:spMk id="21" creationId="{CF73CFB0-AAB8-76A6-6B95-A3B087C58295}"/>
          </ac:spMkLst>
        </pc:spChg>
        <pc:spChg chg="mod">
          <ac:chgData name="Badri, Sreenivas" userId="0b43dccd-042e-4be0-871d-afa1d90d6a2e" providerId="ADAL" clId="{B4D2635E-9DF3-4DEC-BA18-241AE52B4563}" dt="2025-06-25T04:34:08.575" v="2894" actId="20577"/>
          <ac:spMkLst>
            <pc:docMk/>
            <pc:sldMk cId="667771685" sldId="584"/>
            <ac:spMk id="22" creationId="{5C157555-913F-4028-945B-145EC4E70B47}"/>
          </ac:spMkLst>
        </pc:spChg>
        <pc:spChg chg="mod">
          <ac:chgData name="Badri, Sreenivas" userId="0b43dccd-042e-4be0-871d-afa1d90d6a2e" providerId="ADAL" clId="{B4D2635E-9DF3-4DEC-BA18-241AE52B4563}" dt="2025-06-25T04:35:22.206" v="2900" actId="20577"/>
          <ac:spMkLst>
            <pc:docMk/>
            <pc:sldMk cId="667771685" sldId="584"/>
            <ac:spMk id="23" creationId="{D4ABC2D1-5C3A-69C1-FC1A-D1E1D970D945}"/>
          </ac:spMkLst>
        </pc:spChg>
        <pc:spChg chg="mod">
          <ac:chgData name="Badri, Sreenivas" userId="0b43dccd-042e-4be0-871d-afa1d90d6a2e" providerId="ADAL" clId="{B4D2635E-9DF3-4DEC-BA18-241AE52B4563}" dt="2025-06-25T04:37:27.022" v="2982" actId="1076"/>
          <ac:spMkLst>
            <pc:docMk/>
            <pc:sldMk cId="667771685" sldId="584"/>
            <ac:spMk id="24" creationId="{99830770-E06B-E001-3F4C-C25E20861022}"/>
          </ac:spMkLst>
        </pc:spChg>
        <pc:spChg chg="mod">
          <ac:chgData name="Badri, Sreenivas" userId="0b43dccd-042e-4be0-871d-afa1d90d6a2e" providerId="ADAL" clId="{B4D2635E-9DF3-4DEC-BA18-241AE52B4563}" dt="2025-06-25T04:34:01.788" v="2889" actId="20577"/>
          <ac:spMkLst>
            <pc:docMk/>
            <pc:sldMk cId="667771685" sldId="584"/>
            <ac:spMk id="29" creationId="{62E722D5-0A6F-6A41-9FCE-61696CD744EF}"/>
          </ac:spMkLst>
        </pc:spChg>
        <pc:spChg chg="mod">
          <ac:chgData name="Badri, Sreenivas" userId="0b43dccd-042e-4be0-871d-afa1d90d6a2e" providerId="ADAL" clId="{B4D2635E-9DF3-4DEC-BA18-241AE52B4563}" dt="2025-06-25T04:31:27.692" v="2841" actId="1076"/>
          <ac:spMkLst>
            <pc:docMk/>
            <pc:sldMk cId="667771685" sldId="584"/>
            <ac:spMk id="30" creationId="{E6CDD6F8-8D77-DB09-479E-350508A0310B}"/>
          </ac:spMkLst>
        </pc:spChg>
        <pc:spChg chg="add mod">
          <ac:chgData name="Badri, Sreenivas" userId="0b43dccd-042e-4be0-871d-afa1d90d6a2e" providerId="ADAL" clId="{B4D2635E-9DF3-4DEC-BA18-241AE52B4563}" dt="2025-06-25T04:36:58.565" v="2979" actId="313"/>
          <ac:spMkLst>
            <pc:docMk/>
            <pc:sldMk cId="667771685" sldId="584"/>
            <ac:spMk id="31" creationId="{98773ED6-3A94-5220-8DF9-912EFA0DBAB9}"/>
          </ac:spMkLst>
        </pc:spChg>
        <pc:spChg chg="mod">
          <ac:chgData name="Badri, Sreenivas" userId="0b43dccd-042e-4be0-871d-afa1d90d6a2e" providerId="ADAL" clId="{B4D2635E-9DF3-4DEC-BA18-241AE52B4563}" dt="2025-06-25T04:33:10.929" v="2863" actId="14100"/>
          <ac:spMkLst>
            <pc:docMk/>
            <pc:sldMk cId="667771685" sldId="584"/>
            <ac:spMk id="32" creationId="{CACC8269-0987-6B45-8A8F-8FC5FEDBE2B5}"/>
          </ac:spMkLst>
        </pc:spChg>
        <pc:spChg chg="mod">
          <ac:chgData name="Badri, Sreenivas" userId="0b43dccd-042e-4be0-871d-afa1d90d6a2e" providerId="ADAL" clId="{B4D2635E-9DF3-4DEC-BA18-241AE52B4563}" dt="2025-06-25T04:33:52.262" v="2885" actId="14100"/>
          <ac:spMkLst>
            <pc:docMk/>
            <pc:sldMk cId="667771685" sldId="584"/>
            <ac:spMk id="33" creationId="{CCABC67C-36A5-B62E-9F71-9AF3AAD766F4}"/>
          </ac:spMkLst>
        </pc:spChg>
        <pc:spChg chg="add mod">
          <ac:chgData name="Badri, Sreenivas" userId="0b43dccd-042e-4be0-871d-afa1d90d6a2e" providerId="ADAL" clId="{B4D2635E-9DF3-4DEC-BA18-241AE52B4563}" dt="2025-06-25T04:39:58.235" v="3025" actId="255"/>
          <ac:spMkLst>
            <pc:docMk/>
            <pc:sldMk cId="667771685" sldId="584"/>
            <ac:spMk id="39" creationId="{34E58CFC-5D6D-E0ED-8C4D-9B82947B7ECC}"/>
          </ac:spMkLst>
        </pc:spChg>
        <pc:cxnChg chg="mod">
          <ac:chgData name="Badri, Sreenivas" userId="0b43dccd-042e-4be0-871d-afa1d90d6a2e" providerId="ADAL" clId="{B4D2635E-9DF3-4DEC-BA18-241AE52B4563}" dt="2025-06-25T04:32:35.351" v="2860" actId="1076"/>
          <ac:cxnSpMkLst>
            <pc:docMk/>
            <pc:sldMk cId="667771685" sldId="584"/>
            <ac:cxnSpMk id="5" creationId="{432EA395-DB54-3F64-5536-447836AD1510}"/>
          </ac:cxnSpMkLst>
        </pc:cxnChg>
        <pc:cxnChg chg="mod">
          <ac:chgData name="Badri, Sreenivas" userId="0b43dccd-042e-4be0-871d-afa1d90d6a2e" providerId="ADAL" clId="{B4D2635E-9DF3-4DEC-BA18-241AE52B4563}" dt="2025-06-25T04:33:40.170" v="2883" actId="1037"/>
          <ac:cxnSpMkLst>
            <pc:docMk/>
            <pc:sldMk cId="667771685" sldId="584"/>
            <ac:cxnSpMk id="6" creationId="{4B56E7AA-B0AA-F8A4-03C0-772097E43733}"/>
          </ac:cxnSpMkLst>
        </pc:cxnChg>
        <pc:cxnChg chg="add mod">
          <ac:chgData name="Badri, Sreenivas" userId="0b43dccd-042e-4be0-871d-afa1d90d6a2e" providerId="ADAL" clId="{B4D2635E-9DF3-4DEC-BA18-241AE52B4563}" dt="2025-06-25T04:39:45.606" v="3023" actId="1037"/>
          <ac:cxnSpMkLst>
            <pc:docMk/>
            <pc:sldMk cId="667771685" sldId="584"/>
            <ac:cxnSpMk id="37" creationId="{0202B53F-4CD7-51CC-F93F-64B02DDA3D56}"/>
          </ac:cxnSpMkLst>
        </pc:cxnChg>
      </pc:sldChg>
      <pc:sldChg chg="modSp mod">
        <pc:chgData name="Badri, Sreenivas" userId="0b43dccd-042e-4be0-871d-afa1d90d6a2e" providerId="ADAL" clId="{B4D2635E-9DF3-4DEC-BA18-241AE52B4563}" dt="2025-06-25T04:06:44.529" v="2534" actId="6549"/>
        <pc:sldMkLst>
          <pc:docMk/>
          <pc:sldMk cId="1091436284" sldId="587"/>
        </pc:sldMkLst>
        <pc:spChg chg="mod">
          <ac:chgData name="Badri, Sreenivas" userId="0b43dccd-042e-4be0-871d-afa1d90d6a2e" providerId="ADAL" clId="{B4D2635E-9DF3-4DEC-BA18-241AE52B4563}" dt="2025-06-25T04:06:44.529" v="2534" actId="6549"/>
          <ac:spMkLst>
            <pc:docMk/>
            <pc:sldMk cId="1091436284" sldId="587"/>
            <ac:spMk id="2" creationId="{0396CBF9-33D4-457C-7B6B-3B0E0C84CACB}"/>
          </ac:spMkLst>
        </pc:spChg>
      </pc:sldChg>
      <pc:sldChg chg="modSp mod">
        <pc:chgData name="Badri, Sreenivas" userId="0b43dccd-042e-4be0-871d-afa1d90d6a2e" providerId="ADAL" clId="{B4D2635E-9DF3-4DEC-BA18-241AE52B4563}" dt="2025-06-25T01:27:07.363" v="256" actId="20577"/>
        <pc:sldMkLst>
          <pc:docMk/>
          <pc:sldMk cId="3682451539" sldId="588"/>
        </pc:sldMkLst>
        <pc:spChg chg="mod">
          <ac:chgData name="Badri, Sreenivas" userId="0b43dccd-042e-4be0-871d-afa1d90d6a2e" providerId="ADAL" clId="{B4D2635E-9DF3-4DEC-BA18-241AE52B4563}" dt="2025-06-25T01:26:52.520" v="236" actId="20577"/>
          <ac:spMkLst>
            <pc:docMk/>
            <pc:sldMk cId="3682451539" sldId="588"/>
            <ac:spMk id="2" creationId="{42ADD551-A04F-2165-E81D-E0D8C2678AE1}"/>
          </ac:spMkLst>
        </pc:spChg>
        <pc:spChg chg="mod">
          <ac:chgData name="Badri, Sreenivas" userId="0b43dccd-042e-4be0-871d-afa1d90d6a2e" providerId="ADAL" clId="{B4D2635E-9DF3-4DEC-BA18-241AE52B4563}" dt="2025-06-25T01:27:07.363" v="256" actId="20577"/>
          <ac:spMkLst>
            <pc:docMk/>
            <pc:sldMk cId="3682451539" sldId="588"/>
            <ac:spMk id="10" creationId="{E3208117-FCBF-86B6-E8F1-E9022CB759B2}"/>
          </ac:spMkLst>
        </pc:spChg>
      </pc:sldChg>
      <pc:sldChg chg="addSp modSp mod">
        <pc:chgData name="Badri, Sreenivas" userId="0b43dccd-042e-4be0-871d-afa1d90d6a2e" providerId="ADAL" clId="{B4D2635E-9DF3-4DEC-BA18-241AE52B4563}" dt="2025-06-25T04:22:14.769" v="2765" actId="120"/>
        <pc:sldMkLst>
          <pc:docMk/>
          <pc:sldMk cId="2518961665" sldId="589"/>
        </pc:sldMkLst>
        <pc:spChg chg="mod">
          <ac:chgData name="Badri, Sreenivas" userId="0b43dccd-042e-4be0-871d-afa1d90d6a2e" providerId="ADAL" clId="{B4D2635E-9DF3-4DEC-BA18-241AE52B4563}" dt="2025-06-25T04:22:14.769" v="2765" actId="120"/>
          <ac:spMkLst>
            <pc:docMk/>
            <pc:sldMk cId="2518961665" sldId="589"/>
            <ac:spMk id="2" creationId="{42ADD551-A04F-2165-E81D-E0D8C2678AE1}"/>
          </ac:spMkLst>
        </pc:spChg>
        <pc:graphicFrameChg chg="mod modGraphic">
          <ac:chgData name="Badri, Sreenivas" userId="0b43dccd-042e-4be0-871d-afa1d90d6a2e" providerId="ADAL" clId="{B4D2635E-9DF3-4DEC-BA18-241AE52B4563}" dt="2025-06-25T04:04:48.906" v="2529" actId="13926"/>
          <ac:graphicFrameMkLst>
            <pc:docMk/>
            <pc:sldMk cId="2518961665" sldId="589"/>
            <ac:graphicFrameMk id="7" creationId="{3213A883-B02D-CB28-F0A7-64F42809F0BB}"/>
          </ac:graphicFrameMkLst>
        </pc:graphicFrameChg>
      </pc:sldChg>
      <pc:sldChg chg="modSp mod ord">
        <pc:chgData name="Badri, Sreenivas" userId="0b43dccd-042e-4be0-871d-afa1d90d6a2e" providerId="ADAL" clId="{B4D2635E-9DF3-4DEC-BA18-241AE52B4563}" dt="2025-06-25T04:29:48.048" v="2821" actId="20577"/>
        <pc:sldMkLst>
          <pc:docMk/>
          <pc:sldMk cId="1367297713" sldId="590"/>
        </pc:sldMkLst>
        <pc:spChg chg="mod">
          <ac:chgData name="Badri, Sreenivas" userId="0b43dccd-042e-4be0-871d-afa1d90d6a2e" providerId="ADAL" clId="{B4D2635E-9DF3-4DEC-BA18-241AE52B4563}" dt="2025-06-25T04:29:48.048" v="2821" actId="20577"/>
          <ac:spMkLst>
            <pc:docMk/>
            <pc:sldMk cId="1367297713" sldId="590"/>
            <ac:spMk id="10" creationId="{E3208117-FCBF-86B6-E8F1-E9022CB759B2}"/>
          </ac:spMkLst>
        </pc:spChg>
        <pc:picChg chg="mod">
          <ac:chgData name="Badri, Sreenivas" userId="0b43dccd-042e-4be0-871d-afa1d90d6a2e" providerId="ADAL" clId="{B4D2635E-9DF3-4DEC-BA18-241AE52B4563}" dt="2025-06-25T04:17:52.502" v="2695" actId="14100"/>
          <ac:picMkLst>
            <pc:docMk/>
            <pc:sldMk cId="1367297713" sldId="590"/>
            <ac:picMk id="8" creationId="{2AB74CEC-744F-DF76-CF3D-60041D49DCDC}"/>
          </ac:picMkLst>
        </pc:picChg>
      </pc:sldChg>
      <pc:sldChg chg="modSp mod">
        <pc:chgData name="Badri, Sreenivas" userId="0b43dccd-042e-4be0-871d-afa1d90d6a2e" providerId="ADAL" clId="{B4D2635E-9DF3-4DEC-BA18-241AE52B4563}" dt="2025-06-25T04:16:28.168" v="2682" actId="255"/>
        <pc:sldMkLst>
          <pc:docMk/>
          <pc:sldMk cId="1902031711" sldId="591"/>
        </pc:sldMkLst>
        <pc:spChg chg="mod">
          <ac:chgData name="Badri, Sreenivas" userId="0b43dccd-042e-4be0-871d-afa1d90d6a2e" providerId="ADAL" clId="{B4D2635E-9DF3-4DEC-BA18-241AE52B4563}" dt="2025-06-25T04:16:28.168" v="2682" actId="255"/>
          <ac:spMkLst>
            <pc:docMk/>
            <pc:sldMk cId="1902031711" sldId="591"/>
            <ac:spMk id="2" creationId="{42ADD551-A04F-2165-E81D-E0D8C2678AE1}"/>
          </ac:spMkLst>
        </pc:spChg>
      </pc:sldChg>
      <pc:sldChg chg="ord">
        <pc:chgData name="Badri, Sreenivas" userId="0b43dccd-042e-4be0-871d-afa1d90d6a2e" providerId="ADAL" clId="{B4D2635E-9DF3-4DEC-BA18-241AE52B4563}" dt="2025-06-25T04:05:58.211" v="2532"/>
        <pc:sldMkLst>
          <pc:docMk/>
          <pc:sldMk cId="492532002" sldId="592"/>
        </pc:sldMkLst>
      </pc:sldChg>
      <pc:sldChg chg="addSp delSp modSp mod ord">
        <pc:chgData name="Badri, Sreenivas" userId="0b43dccd-042e-4be0-871d-afa1d90d6a2e" providerId="ADAL" clId="{B4D2635E-9DF3-4DEC-BA18-241AE52B4563}" dt="2025-06-25T04:29:33.581" v="2806" actId="20577"/>
        <pc:sldMkLst>
          <pc:docMk/>
          <pc:sldMk cId="1977841253" sldId="593"/>
        </pc:sldMkLst>
        <pc:spChg chg="mod">
          <ac:chgData name="Badri, Sreenivas" userId="0b43dccd-042e-4be0-871d-afa1d90d6a2e" providerId="ADAL" clId="{B4D2635E-9DF3-4DEC-BA18-241AE52B4563}" dt="2025-06-25T04:29:33.581" v="2806" actId="20577"/>
          <ac:spMkLst>
            <pc:docMk/>
            <pc:sldMk cId="1977841253" sldId="593"/>
            <ac:spMk id="3" creationId="{8079E3C5-D161-8F28-6222-7EBCD746EAF1}"/>
          </ac:spMkLst>
        </pc:spChg>
      </pc:sldChg>
      <pc:sldChg chg="modSp mod ord">
        <pc:chgData name="Badri, Sreenivas" userId="0b43dccd-042e-4be0-871d-afa1d90d6a2e" providerId="ADAL" clId="{B4D2635E-9DF3-4DEC-BA18-241AE52B4563}" dt="2025-06-25T04:17:35.864" v="2694" actId="20577"/>
        <pc:sldMkLst>
          <pc:docMk/>
          <pc:sldMk cId="4272829967" sldId="597"/>
        </pc:sldMkLst>
        <pc:spChg chg="mod">
          <ac:chgData name="Badri, Sreenivas" userId="0b43dccd-042e-4be0-871d-afa1d90d6a2e" providerId="ADAL" clId="{B4D2635E-9DF3-4DEC-BA18-241AE52B4563}" dt="2025-06-25T04:04:14.420" v="2527" actId="255"/>
          <ac:spMkLst>
            <pc:docMk/>
            <pc:sldMk cId="4272829967" sldId="597"/>
            <ac:spMk id="2" creationId="{DEEAB704-E1FC-5CCA-84C5-D6FA3AAA5DD5}"/>
          </ac:spMkLst>
        </pc:spChg>
        <pc:spChg chg="mod">
          <ac:chgData name="Badri, Sreenivas" userId="0b43dccd-042e-4be0-871d-afa1d90d6a2e" providerId="ADAL" clId="{B4D2635E-9DF3-4DEC-BA18-241AE52B4563}" dt="2025-06-25T04:17:35.864" v="2694" actId="20577"/>
          <ac:spMkLst>
            <pc:docMk/>
            <pc:sldMk cId="4272829967" sldId="597"/>
            <ac:spMk id="3" creationId="{B10EFFBC-10B6-45F9-AB09-C472D3FDD6CF}"/>
          </ac:spMkLst>
        </pc:spChg>
      </pc:sldChg>
      <pc:sldChg chg="del ord">
        <pc:chgData name="Badri, Sreenivas" userId="0b43dccd-042e-4be0-871d-afa1d90d6a2e" providerId="ADAL" clId="{B4D2635E-9DF3-4DEC-BA18-241AE52B4563}" dt="2025-06-25T04:11:18.816" v="2598" actId="47"/>
        <pc:sldMkLst>
          <pc:docMk/>
          <pc:sldMk cId="2423186416" sldId="599"/>
        </pc:sldMkLst>
      </pc:sldChg>
      <pc:sldChg chg="del ord">
        <pc:chgData name="Badri, Sreenivas" userId="0b43dccd-042e-4be0-871d-afa1d90d6a2e" providerId="ADAL" clId="{B4D2635E-9DF3-4DEC-BA18-241AE52B4563}" dt="2025-06-25T04:11:17.607" v="2597" actId="47"/>
        <pc:sldMkLst>
          <pc:docMk/>
          <pc:sldMk cId="2899265279" sldId="600"/>
        </pc:sldMkLst>
      </pc:sldChg>
      <pc:sldChg chg="del ord">
        <pc:chgData name="Badri, Sreenivas" userId="0b43dccd-042e-4be0-871d-afa1d90d6a2e" providerId="ADAL" clId="{B4D2635E-9DF3-4DEC-BA18-241AE52B4563}" dt="2025-06-25T04:11:20.356" v="2599" actId="47"/>
        <pc:sldMkLst>
          <pc:docMk/>
          <pc:sldMk cId="2737384030" sldId="601"/>
        </pc:sldMkLst>
      </pc:sldChg>
      <pc:sldChg chg="del ord">
        <pc:chgData name="Badri, Sreenivas" userId="0b43dccd-042e-4be0-871d-afa1d90d6a2e" providerId="ADAL" clId="{B4D2635E-9DF3-4DEC-BA18-241AE52B4563}" dt="2025-06-25T04:11:11.499" v="2596" actId="47"/>
        <pc:sldMkLst>
          <pc:docMk/>
          <pc:sldMk cId="2861533269" sldId="602"/>
        </pc:sldMkLst>
      </pc:sldChg>
      <pc:sldChg chg="modSp mod">
        <pc:chgData name="Badri, Sreenivas" userId="0b43dccd-042e-4be0-871d-afa1d90d6a2e" providerId="ADAL" clId="{B4D2635E-9DF3-4DEC-BA18-241AE52B4563}" dt="2025-06-25T01:28:30.423" v="257" actId="13926"/>
        <pc:sldMkLst>
          <pc:docMk/>
          <pc:sldMk cId="3832406332" sldId="603"/>
        </pc:sldMkLst>
        <pc:spChg chg="mod">
          <ac:chgData name="Badri, Sreenivas" userId="0b43dccd-042e-4be0-871d-afa1d90d6a2e" providerId="ADAL" clId="{B4D2635E-9DF3-4DEC-BA18-241AE52B4563}" dt="2025-06-25T01:28:30.423" v="257" actId="13926"/>
          <ac:spMkLst>
            <pc:docMk/>
            <pc:sldMk cId="3832406332" sldId="603"/>
            <ac:spMk id="7" creationId="{CDAF5F9D-D457-F6CD-EDB6-25D2E77CB249}"/>
          </ac:spMkLst>
        </pc:spChg>
      </pc:sldChg>
      <pc:sldChg chg="modSp mod">
        <pc:chgData name="Badri, Sreenivas" userId="0b43dccd-042e-4be0-871d-afa1d90d6a2e" providerId="ADAL" clId="{B4D2635E-9DF3-4DEC-BA18-241AE52B4563}" dt="2025-06-25T01:28:34.273" v="258" actId="13926"/>
        <pc:sldMkLst>
          <pc:docMk/>
          <pc:sldMk cId="394043" sldId="605"/>
        </pc:sldMkLst>
        <pc:spChg chg="mod">
          <ac:chgData name="Badri, Sreenivas" userId="0b43dccd-042e-4be0-871d-afa1d90d6a2e" providerId="ADAL" clId="{B4D2635E-9DF3-4DEC-BA18-241AE52B4563}" dt="2025-06-25T01:28:34.273" v="258" actId="13926"/>
          <ac:spMkLst>
            <pc:docMk/>
            <pc:sldMk cId="394043" sldId="605"/>
            <ac:spMk id="7" creationId="{33E0DE6B-45BA-081B-8843-12759ED3ADD5}"/>
          </ac:spMkLst>
        </pc:spChg>
      </pc:sldChg>
      <pc:sldChg chg="modSp add mod">
        <pc:chgData name="Badri, Sreenivas" userId="0b43dccd-042e-4be0-871d-afa1d90d6a2e" providerId="ADAL" clId="{B4D2635E-9DF3-4DEC-BA18-241AE52B4563}" dt="2025-06-25T04:21:49.498" v="2764" actId="20577"/>
        <pc:sldMkLst>
          <pc:docMk/>
          <pc:sldMk cId="3783573396" sldId="606"/>
        </pc:sldMkLst>
        <pc:spChg chg="mod">
          <ac:chgData name="Badri, Sreenivas" userId="0b43dccd-042e-4be0-871d-afa1d90d6a2e" providerId="ADAL" clId="{B4D2635E-9DF3-4DEC-BA18-241AE52B4563}" dt="2025-06-25T04:03:26.489" v="2523" actId="20577"/>
          <ac:spMkLst>
            <pc:docMk/>
            <pc:sldMk cId="3783573396" sldId="606"/>
            <ac:spMk id="2" creationId="{84A1E7E8-8E9F-97BF-AC56-33E256014314}"/>
          </ac:spMkLst>
        </pc:spChg>
        <pc:spChg chg="mod">
          <ac:chgData name="Badri, Sreenivas" userId="0b43dccd-042e-4be0-871d-afa1d90d6a2e" providerId="ADAL" clId="{B4D2635E-9DF3-4DEC-BA18-241AE52B4563}" dt="2025-06-25T04:21:49.498" v="2764" actId="20577"/>
          <ac:spMkLst>
            <pc:docMk/>
            <pc:sldMk cId="3783573396" sldId="606"/>
            <ac:spMk id="10" creationId="{76688F63-24F9-7E73-986C-4788E8981DF5}"/>
          </ac:spMkLst>
        </pc:spChg>
      </pc:sldChg>
      <pc:sldChg chg="addSp delSp modSp add mod">
        <pc:chgData name="Badri, Sreenivas" userId="0b43dccd-042e-4be0-871d-afa1d90d6a2e" providerId="ADAL" clId="{B4D2635E-9DF3-4DEC-BA18-241AE52B4563}" dt="2025-06-25T04:30:11.741" v="2837" actId="20577"/>
        <pc:sldMkLst>
          <pc:docMk/>
          <pc:sldMk cId="1704521118" sldId="607"/>
        </pc:sldMkLst>
        <pc:spChg chg="mod">
          <ac:chgData name="Badri, Sreenivas" userId="0b43dccd-042e-4be0-871d-afa1d90d6a2e" providerId="ADAL" clId="{B4D2635E-9DF3-4DEC-BA18-241AE52B4563}" dt="2025-06-25T04:30:11.741" v="2837" actId="20577"/>
          <ac:spMkLst>
            <pc:docMk/>
            <pc:sldMk cId="1704521118" sldId="607"/>
            <ac:spMk id="3" creationId="{6A2C6453-AF63-AA18-41BA-D993DEBA6696}"/>
          </ac:spMkLst>
        </pc:spChg>
        <pc:picChg chg="add mod">
          <ac:chgData name="Badri, Sreenivas" userId="0b43dccd-042e-4be0-871d-afa1d90d6a2e" providerId="ADAL" clId="{B4D2635E-9DF3-4DEC-BA18-241AE52B4563}" dt="2025-06-25T04:29:57.749" v="2822" actId="1076"/>
          <ac:picMkLst>
            <pc:docMk/>
            <pc:sldMk cId="1704521118" sldId="607"/>
            <ac:picMk id="6" creationId="{4D121A45-B4C4-6AED-472A-237A597117C8}"/>
          </ac:picMkLst>
        </pc:picChg>
      </pc:sldChg>
    </pc:docChg>
  </pc:docChgLst>
  <pc:docChgLst>
    <pc:chgData name="Badri, Sreenivas" userId="0b43dccd-042e-4be0-871d-afa1d90d6a2e" providerId="ADAL" clId="{C8BC2E5B-0839-477A-9D8D-FBE464356569}"/>
    <pc:docChg chg="custSel addSld modSld">
      <pc:chgData name="Badri, Sreenivas" userId="0b43dccd-042e-4be0-871d-afa1d90d6a2e" providerId="ADAL" clId="{C8BC2E5B-0839-477A-9D8D-FBE464356569}" dt="2025-07-30T19:10:25.540" v="439" actId="108"/>
      <pc:docMkLst>
        <pc:docMk/>
      </pc:docMkLst>
      <pc:sldChg chg="modSp mod">
        <pc:chgData name="Badri, Sreenivas" userId="0b43dccd-042e-4be0-871d-afa1d90d6a2e" providerId="ADAL" clId="{C8BC2E5B-0839-477A-9D8D-FBE464356569}" dt="2025-07-30T12:25:07.652" v="7" actId="20577"/>
        <pc:sldMkLst>
          <pc:docMk/>
          <pc:sldMk cId="730603795" sldId="260"/>
        </pc:sldMkLst>
        <pc:spChg chg="mod">
          <ac:chgData name="Badri, Sreenivas" userId="0b43dccd-042e-4be0-871d-afa1d90d6a2e" providerId="ADAL" clId="{C8BC2E5B-0839-477A-9D8D-FBE464356569}" dt="2025-07-30T12:25:07.652" v="7" actId="20577"/>
          <ac:spMkLst>
            <pc:docMk/>
            <pc:sldMk cId="730603795" sldId="260"/>
            <ac:spMk id="7" creationId="{00000000-0000-0000-0000-000000000000}"/>
          </ac:spMkLst>
        </pc:spChg>
      </pc:sldChg>
      <pc:sldChg chg="delSp modSp mod">
        <pc:chgData name="Badri, Sreenivas" userId="0b43dccd-042e-4be0-871d-afa1d90d6a2e" providerId="ADAL" clId="{C8BC2E5B-0839-477A-9D8D-FBE464356569}" dt="2025-07-30T18:57:57.651" v="97" actId="13926"/>
        <pc:sldMkLst>
          <pc:docMk/>
          <pc:sldMk cId="2518961665" sldId="589"/>
        </pc:sldMkLst>
        <pc:spChg chg="mod">
          <ac:chgData name="Badri, Sreenivas" userId="0b43dccd-042e-4be0-871d-afa1d90d6a2e" providerId="ADAL" clId="{C8BC2E5B-0839-477A-9D8D-FBE464356569}" dt="2025-07-30T18:55:01.354" v="83" actId="1076"/>
          <ac:spMkLst>
            <pc:docMk/>
            <pc:sldMk cId="2518961665" sldId="589"/>
            <ac:spMk id="5" creationId="{B3B2D2FC-6B82-231F-FD22-37E96BBFA599}"/>
          </ac:spMkLst>
        </pc:spChg>
        <pc:graphicFrameChg chg="mod modGraphic">
          <ac:chgData name="Badri, Sreenivas" userId="0b43dccd-042e-4be0-871d-afa1d90d6a2e" providerId="ADAL" clId="{C8BC2E5B-0839-477A-9D8D-FBE464356569}" dt="2025-07-30T18:57:57.651" v="97" actId="13926"/>
          <ac:graphicFrameMkLst>
            <pc:docMk/>
            <pc:sldMk cId="2518961665" sldId="589"/>
            <ac:graphicFrameMk id="7" creationId="{3213A883-B02D-CB28-F0A7-64F42809F0BB}"/>
          </ac:graphicFrameMkLst>
        </pc:graphicFrameChg>
      </pc:sldChg>
      <pc:sldChg chg="modSp mod">
        <pc:chgData name="Badri, Sreenivas" userId="0b43dccd-042e-4be0-871d-afa1d90d6a2e" providerId="ADAL" clId="{C8BC2E5B-0839-477A-9D8D-FBE464356569}" dt="2025-07-30T18:46:07.038" v="79" actId="1076"/>
        <pc:sldMkLst>
          <pc:docMk/>
          <pc:sldMk cId="1367297713" sldId="590"/>
        </pc:sldMkLst>
        <pc:spChg chg="mod">
          <ac:chgData name="Badri, Sreenivas" userId="0b43dccd-042e-4be0-871d-afa1d90d6a2e" providerId="ADAL" clId="{C8BC2E5B-0839-477A-9D8D-FBE464356569}" dt="2025-07-30T18:46:02.149" v="78" actId="20577"/>
          <ac:spMkLst>
            <pc:docMk/>
            <pc:sldMk cId="1367297713" sldId="590"/>
            <ac:spMk id="10" creationId="{E3208117-FCBF-86B6-E8F1-E9022CB759B2}"/>
          </ac:spMkLst>
        </pc:spChg>
        <pc:picChg chg="mod">
          <ac:chgData name="Badri, Sreenivas" userId="0b43dccd-042e-4be0-871d-afa1d90d6a2e" providerId="ADAL" clId="{C8BC2E5B-0839-477A-9D8D-FBE464356569}" dt="2025-07-30T18:46:07.038" v="79" actId="1076"/>
          <ac:picMkLst>
            <pc:docMk/>
            <pc:sldMk cId="1367297713" sldId="590"/>
            <ac:picMk id="8" creationId="{2AB74CEC-744F-DF76-CF3D-60041D49DCDC}"/>
          </ac:picMkLst>
        </pc:picChg>
      </pc:sldChg>
      <pc:sldChg chg="addSp delSp modSp mod">
        <pc:chgData name="Badri, Sreenivas" userId="0b43dccd-042e-4be0-871d-afa1d90d6a2e" providerId="ADAL" clId="{C8BC2E5B-0839-477A-9D8D-FBE464356569}" dt="2025-07-30T18:44:35.244" v="70" actId="1076"/>
        <pc:sldMkLst>
          <pc:docMk/>
          <pc:sldMk cId="1977841253" sldId="593"/>
        </pc:sldMkLst>
        <pc:spChg chg="mod">
          <ac:chgData name="Badri, Sreenivas" userId="0b43dccd-042e-4be0-871d-afa1d90d6a2e" providerId="ADAL" clId="{C8BC2E5B-0839-477A-9D8D-FBE464356569}" dt="2025-07-30T18:40:11.574" v="62" actId="6549"/>
          <ac:spMkLst>
            <pc:docMk/>
            <pc:sldMk cId="1977841253" sldId="593"/>
            <ac:spMk id="3" creationId="{8079E3C5-D161-8F28-6222-7EBCD746EAF1}"/>
          </ac:spMkLst>
        </pc:spChg>
        <pc:picChg chg="add mod">
          <ac:chgData name="Badri, Sreenivas" userId="0b43dccd-042e-4be0-871d-afa1d90d6a2e" providerId="ADAL" clId="{C8BC2E5B-0839-477A-9D8D-FBE464356569}" dt="2025-07-30T18:44:35.244" v="70" actId="1076"/>
          <ac:picMkLst>
            <pc:docMk/>
            <pc:sldMk cId="1977841253" sldId="593"/>
            <ac:picMk id="6" creationId="{6C685725-E836-71A1-0501-8FE17EA56EC0}"/>
          </ac:picMkLst>
        </pc:picChg>
      </pc:sldChg>
      <pc:sldChg chg="modSp mod">
        <pc:chgData name="Badri, Sreenivas" userId="0b43dccd-042e-4be0-871d-afa1d90d6a2e" providerId="ADAL" clId="{C8BC2E5B-0839-477A-9D8D-FBE464356569}" dt="2025-07-30T18:55:59.826" v="85" actId="13926"/>
        <pc:sldMkLst>
          <pc:docMk/>
          <pc:sldMk cId="4272829967" sldId="597"/>
        </pc:sldMkLst>
        <pc:spChg chg="mod">
          <ac:chgData name="Badri, Sreenivas" userId="0b43dccd-042e-4be0-871d-afa1d90d6a2e" providerId="ADAL" clId="{C8BC2E5B-0839-477A-9D8D-FBE464356569}" dt="2025-07-30T18:55:59.826" v="85" actId="13926"/>
          <ac:spMkLst>
            <pc:docMk/>
            <pc:sldMk cId="4272829967" sldId="597"/>
            <ac:spMk id="2" creationId="{DEEAB704-E1FC-5CCA-84C5-D6FA3AAA5DD5}"/>
          </ac:spMkLst>
        </pc:spChg>
        <pc:spChg chg="mod">
          <ac:chgData name="Badri, Sreenivas" userId="0b43dccd-042e-4be0-871d-afa1d90d6a2e" providerId="ADAL" clId="{C8BC2E5B-0839-477A-9D8D-FBE464356569}" dt="2025-07-30T18:35:04.591" v="57" actId="113"/>
          <ac:spMkLst>
            <pc:docMk/>
            <pc:sldMk cId="4272829967" sldId="597"/>
            <ac:spMk id="3" creationId="{B10EFFBC-10B6-45F9-AB09-C472D3FDD6CF}"/>
          </ac:spMkLst>
        </pc:spChg>
      </pc:sldChg>
      <pc:sldChg chg="modSp mod">
        <pc:chgData name="Badri, Sreenivas" userId="0b43dccd-042e-4be0-871d-afa1d90d6a2e" providerId="ADAL" clId="{C8BC2E5B-0839-477A-9D8D-FBE464356569}" dt="2025-07-30T18:57:36.696" v="95" actId="1076"/>
        <pc:sldMkLst>
          <pc:docMk/>
          <pc:sldMk cId="3783573396" sldId="606"/>
        </pc:sldMkLst>
        <pc:spChg chg="mod">
          <ac:chgData name="Badri, Sreenivas" userId="0b43dccd-042e-4be0-871d-afa1d90d6a2e" providerId="ADAL" clId="{C8BC2E5B-0839-477A-9D8D-FBE464356569}" dt="2025-07-30T18:56:50.473" v="90" actId="13926"/>
          <ac:spMkLst>
            <pc:docMk/>
            <pc:sldMk cId="3783573396" sldId="606"/>
            <ac:spMk id="2" creationId="{84A1E7E8-8E9F-97BF-AC56-33E256014314}"/>
          </ac:spMkLst>
        </pc:spChg>
        <pc:spChg chg="mod">
          <ac:chgData name="Badri, Sreenivas" userId="0b43dccd-042e-4be0-871d-afa1d90d6a2e" providerId="ADAL" clId="{C8BC2E5B-0839-477A-9D8D-FBE464356569}" dt="2025-07-30T18:57:36.696" v="95" actId="1076"/>
          <ac:spMkLst>
            <pc:docMk/>
            <pc:sldMk cId="3783573396" sldId="606"/>
            <ac:spMk id="10" creationId="{76688F63-24F9-7E73-986C-4788E8981DF5}"/>
          </ac:spMkLst>
        </pc:spChg>
      </pc:sldChg>
      <pc:sldChg chg="modSp mod">
        <pc:chgData name="Badri, Sreenivas" userId="0b43dccd-042e-4be0-871d-afa1d90d6a2e" providerId="ADAL" clId="{C8BC2E5B-0839-477A-9D8D-FBE464356569}" dt="2025-07-30T18:58:29.979" v="98" actId="13926"/>
        <pc:sldMkLst>
          <pc:docMk/>
          <pc:sldMk cId="1934425776" sldId="608"/>
        </pc:sldMkLst>
        <pc:spChg chg="mod">
          <ac:chgData name="Badri, Sreenivas" userId="0b43dccd-042e-4be0-871d-afa1d90d6a2e" providerId="ADAL" clId="{C8BC2E5B-0839-477A-9D8D-FBE464356569}" dt="2025-07-30T18:58:29.979" v="98" actId="13926"/>
          <ac:spMkLst>
            <pc:docMk/>
            <pc:sldMk cId="1934425776" sldId="608"/>
            <ac:spMk id="2" creationId="{307AB00A-7525-E716-FC4F-41F9C4482DF5}"/>
          </ac:spMkLst>
        </pc:spChg>
        <pc:spChg chg="mod">
          <ac:chgData name="Badri, Sreenivas" userId="0b43dccd-042e-4be0-871d-afa1d90d6a2e" providerId="ADAL" clId="{C8BC2E5B-0839-477A-9D8D-FBE464356569}" dt="2025-07-30T18:56:33.609" v="87" actId="1076"/>
          <ac:spMkLst>
            <pc:docMk/>
            <pc:sldMk cId="1934425776" sldId="608"/>
            <ac:spMk id="10" creationId="{537A182A-C4D3-2390-B703-793687A0F8D6}"/>
          </ac:spMkLst>
        </pc:spChg>
      </pc:sldChg>
      <pc:sldChg chg="modSp mod">
        <pc:chgData name="Badri, Sreenivas" userId="0b43dccd-042e-4be0-871d-afa1d90d6a2e" providerId="ADAL" clId="{C8BC2E5B-0839-477A-9D8D-FBE464356569}" dt="2025-07-30T18:56:19.831" v="86" actId="13926"/>
        <pc:sldMkLst>
          <pc:docMk/>
          <pc:sldMk cId="523291190" sldId="609"/>
        </pc:sldMkLst>
        <pc:spChg chg="mod">
          <ac:chgData name="Badri, Sreenivas" userId="0b43dccd-042e-4be0-871d-afa1d90d6a2e" providerId="ADAL" clId="{C8BC2E5B-0839-477A-9D8D-FBE464356569}" dt="2025-07-30T18:56:19.831" v="86" actId="13926"/>
          <ac:spMkLst>
            <pc:docMk/>
            <pc:sldMk cId="523291190" sldId="609"/>
            <ac:spMk id="2" creationId="{C804FF94-A86D-E279-4FA9-489F85BE6595}"/>
          </ac:spMkLst>
        </pc:spChg>
      </pc:sldChg>
      <pc:sldChg chg="modSp add mod">
        <pc:chgData name="Badri, Sreenivas" userId="0b43dccd-042e-4be0-871d-afa1d90d6a2e" providerId="ADAL" clId="{C8BC2E5B-0839-477A-9D8D-FBE464356569}" dt="2025-07-30T19:10:25.540" v="439" actId="108"/>
        <pc:sldMkLst>
          <pc:docMk/>
          <pc:sldMk cId="2198817000" sldId="610"/>
        </pc:sldMkLst>
        <pc:spChg chg="mod">
          <ac:chgData name="Badri, Sreenivas" userId="0b43dccd-042e-4be0-871d-afa1d90d6a2e" providerId="ADAL" clId="{C8BC2E5B-0839-477A-9D8D-FBE464356569}" dt="2025-07-30T19:10:25.540" v="439" actId="108"/>
          <ac:spMkLst>
            <pc:docMk/>
            <pc:sldMk cId="2198817000" sldId="610"/>
            <ac:spMk id="3" creationId="{05421EED-DF0A-3E4C-E749-70EE68027C60}"/>
          </ac:spMkLst>
        </pc:spChg>
      </pc:sldChg>
      <pc:sldChg chg="modSp add mod">
        <pc:chgData name="Badri, Sreenivas" userId="0b43dccd-042e-4be0-871d-afa1d90d6a2e" providerId="ADAL" clId="{C8BC2E5B-0839-477A-9D8D-FBE464356569}" dt="2025-07-30T19:09:45.357" v="437" actId="20577"/>
        <pc:sldMkLst>
          <pc:docMk/>
          <pc:sldMk cId="2200912900" sldId="611"/>
        </pc:sldMkLst>
        <pc:spChg chg="mod">
          <ac:chgData name="Badri, Sreenivas" userId="0b43dccd-042e-4be0-871d-afa1d90d6a2e" providerId="ADAL" clId="{C8BC2E5B-0839-477A-9D8D-FBE464356569}" dt="2025-07-30T19:01:01.565" v="152" actId="20577"/>
          <ac:spMkLst>
            <pc:docMk/>
            <pc:sldMk cId="2200912900" sldId="611"/>
            <ac:spMk id="2" creationId="{A5BF9779-AE44-EC20-713C-51B9283D2654}"/>
          </ac:spMkLst>
        </pc:spChg>
        <pc:spChg chg="mod">
          <ac:chgData name="Badri, Sreenivas" userId="0b43dccd-042e-4be0-871d-afa1d90d6a2e" providerId="ADAL" clId="{C8BC2E5B-0839-477A-9D8D-FBE464356569}" dt="2025-07-30T19:09:45.357" v="437" actId="20577"/>
          <ac:spMkLst>
            <pc:docMk/>
            <pc:sldMk cId="2200912900" sldId="611"/>
            <ac:spMk id="3" creationId="{F8CB548E-9518-2E1C-3A09-8E218AD11A51}"/>
          </ac:spMkLst>
        </pc:spChg>
      </pc:sldChg>
    </pc:docChg>
  </pc:docChgLst>
  <pc:docChgLst>
    <pc:chgData name="Badri, Sreenivas" userId="0b43dccd-042e-4be0-871d-afa1d90d6a2e" providerId="ADAL" clId="{FA6A85D0-DD30-4F94-A892-49866A2A3AD6}"/>
    <pc:docChg chg="undo custSel addSld modSld">
      <pc:chgData name="Badri, Sreenivas" userId="0b43dccd-042e-4be0-871d-afa1d90d6a2e" providerId="ADAL" clId="{FA6A85D0-DD30-4F94-A892-49866A2A3AD6}" dt="2025-08-27T17:00:33.893" v="1353" actId="6549"/>
      <pc:docMkLst>
        <pc:docMk/>
      </pc:docMkLst>
      <pc:sldChg chg="modSp mod">
        <pc:chgData name="Badri, Sreenivas" userId="0b43dccd-042e-4be0-871d-afa1d90d6a2e" providerId="ADAL" clId="{FA6A85D0-DD30-4F94-A892-49866A2A3AD6}" dt="2025-08-27T16:58:42.509" v="1343" actId="20577"/>
        <pc:sldMkLst>
          <pc:docMk/>
          <pc:sldMk cId="730603795" sldId="260"/>
        </pc:sldMkLst>
        <pc:spChg chg="mod">
          <ac:chgData name="Badri, Sreenivas" userId="0b43dccd-042e-4be0-871d-afa1d90d6a2e" providerId="ADAL" clId="{FA6A85D0-DD30-4F94-A892-49866A2A3AD6}" dt="2025-08-27T16:58:42.509" v="1343" actId="20577"/>
          <ac:spMkLst>
            <pc:docMk/>
            <pc:sldMk cId="730603795" sldId="260"/>
            <ac:spMk id="7" creationId="{00000000-0000-0000-0000-000000000000}"/>
          </ac:spMkLst>
        </pc:spChg>
      </pc:sldChg>
      <pc:sldChg chg="modSp mod">
        <pc:chgData name="Badri, Sreenivas" userId="0b43dccd-042e-4be0-871d-afa1d90d6a2e" providerId="ADAL" clId="{FA6A85D0-DD30-4F94-A892-49866A2A3AD6}" dt="2025-08-27T12:31:13.656" v="14" actId="13926"/>
        <pc:sldMkLst>
          <pc:docMk/>
          <pc:sldMk cId="2518961665" sldId="589"/>
        </pc:sldMkLst>
        <pc:spChg chg="mod">
          <ac:chgData name="Badri, Sreenivas" userId="0b43dccd-042e-4be0-871d-afa1d90d6a2e" providerId="ADAL" clId="{FA6A85D0-DD30-4F94-A892-49866A2A3AD6}" dt="2025-08-27T12:31:13.656" v="14" actId="13926"/>
          <ac:spMkLst>
            <pc:docMk/>
            <pc:sldMk cId="2518961665" sldId="589"/>
            <ac:spMk id="2" creationId="{42ADD551-A04F-2165-E81D-E0D8C2678AE1}"/>
          </ac:spMkLst>
        </pc:spChg>
      </pc:sldChg>
      <pc:sldChg chg="modSp mod">
        <pc:chgData name="Badri, Sreenivas" userId="0b43dccd-042e-4be0-871d-afa1d90d6a2e" providerId="ADAL" clId="{FA6A85D0-DD30-4F94-A892-49866A2A3AD6}" dt="2025-08-27T12:33:03.501" v="106" actId="113"/>
        <pc:sldMkLst>
          <pc:docMk/>
          <pc:sldMk cId="1934425776" sldId="608"/>
        </pc:sldMkLst>
        <pc:spChg chg="mod">
          <ac:chgData name="Badri, Sreenivas" userId="0b43dccd-042e-4be0-871d-afa1d90d6a2e" providerId="ADAL" clId="{FA6A85D0-DD30-4F94-A892-49866A2A3AD6}" dt="2025-08-27T12:33:03.501" v="106" actId="113"/>
          <ac:spMkLst>
            <pc:docMk/>
            <pc:sldMk cId="1934425776" sldId="608"/>
            <ac:spMk id="10" creationId="{537A182A-C4D3-2390-B703-793687A0F8D6}"/>
          </ac:spMkLst>
        </pc:spChg>
      </pc:sldChg>
      <pc:sldChg chg="modSp mod">
        <pc:chgData name="Badri, Sreenivas" userId="0b43dccd-042e-4be0-871d-afa1d90d6a2e" providerId="ADAL" clId="{FA6A85D0-DD30-4F94-A892-49866A2A3AD6}" dt="2025-08-27T12:33:20.703" v="107" actId="13926"/>
        <pc:sldMkLst>
          <pc:docMk/>
          <pc:sldMk cId="2198817000" sldId="610"/>
        </pc:sldMkLst>
        <pc:spChg chg="mod">
          <ac:chgData name="Badri, Sreenivas" userId="0b43dccd-042e-4be0-871d-afa1d90d6a2e" providerId="ADAL" clId="{FA6A85D0-DD30-4F94-A892-49866A2A3AD6}" dt="2025-08-27T12:33:20.703" v="107" actId="13926"/>
          <ac:spMkLst>
            <pc:docMk/>
            <pc:sldMk cId="2198817000" sldId="610"/>
            <ac:spMk id="2" creationId="{7C905202-7CD4-5B37-596E-50594D3ECE23}"/>
          </ac:spMkLst>
        </pc:spChg>
      </pc:sldChg>
      <pc:sldChg chg="modSp mod">
        <pc:chgData name="Badri, Sreenivas" userId="0b43dccd-042e-4be0-871d-afa1d90d6a2e" providerId="ADAL" clId="{FA6A85D0-DD30-4F94-A892-49866A2A3AD6}" dt="2025-08-27T12:33:24.456" v="108" actId="13926"/>
        <pc:sldMkLst>
          <pc:docMk/>
          <pc:sldMk cId="2200912900" sldId="611"/>
        </pc:sldMkLst>
        <pc:spChg chg="mod">
          <ac:chgData name="Badri, Sreenivas" userId="0b43dccd-042e-4be0-871d-afa1d90d6a2e" providerId="ADAL" clId="{FA6A85D0-DD30-4F94-A892-49866A2A3AD6}" dt="2025-08-27T12:33:24.456" v="108" actId="13926"/>
          <ac:spMkLst>
            <pc:docMk/>
            <pc:sldMk cId="2200912900" sldId="611"/>
            <ac:spMk id="2" creationId="{A5BF9779-AE44-EC20-713C-51B9283D2654}"/>
          </ac:spMkLst>
        </pc:spChg>
      </pc:sldChg>
      <pc:sldChg chg="addSp delSp modSp add mod">
        <pc:chgData name="Badri, Sreenivas" userId="0b43dccd-042e-4be0-871d-afa1d90d6a2e" providerId="ADAL" clId="{FA6A85D0-DD30-4F94-A892-49866A2A3AD6}" dt="2025-08-27T17:00:33.893" v="1353" actId="6549"/>
        <pc:sldMkLst>
          <pc:docMk/>
          <pc:sldMk cId="2649187991" sldId="612"/>
        </pc:sldMkLst>
        <pc:spChg chg="mod">
          <ac:chgData name="Badri, Sreenivas" userId="0b43dccd-042e-4be0-871d-afa1d90d6a2e" providerId="ADAL" clId="{FA6A85D0-DD30-4F94-A892-49866A2A3AD6}" dt="2025-08-27T12:34:12.554" v="170" actId="120"/>
          <ac:spMkLst>
            <pc:docMk/>
            <pc:sldMk cId="2649187991" sldId="612"/>
            <ac:spMk id="2" creationId="{A25B4B26-6E39-EB97-F209-C87BAC2B12CF}"/>
          </ac:spMkLst>
        </pc:spChg>
        <pc:spChg chg="add mod">
          <ac:chgData name="Badri, Sreenivas" userId="0b43dccd-042e-4be0-871d-afa1d90d6a2e" providerId="ADAL" clId="{FA6A85D0-DD30-4F94-A892-49866A2A3AD6}" dt="2025-08-27T16:28:42.748" v="1018" actId="14100"/>
          <ac:spMkLst>
            <pc:docMk/>
            <pc:sldMk cId="2649187991" sldId="612"/>
            <ac:spMk id="6" creationId="{7086E86E-5AD1-6AFD-7765-814D06DFA270}"/>
          </ac:spMkLst>
        </pc:spChg>
        <pc:spChg chg="del mod">
          <ac:chgData name="Badri, Sreenivas" userId="0b43dccd-042e-4be0-871d-afa1d90d6a2e" providerId="ADAL" clId="{FA6A85D0-DD30-4F94-A892-49866A2A3AD6}" dt="2025-08-27T12:34:29.470" v="173" actId="3680"/>
          <ac:spMkLst>
            <pc:docMk/>
            <pc:sldMk cId="2649187991" sldId="612"/>
            <ac:spMk id="10" creationId="{6A2EC415-17A5-0C09-85AD-05D36725D210}"/>
          </ac:spMkLst>
        </pc:spChg>
        <pc:graphicFrameChg chg="add mod ord modGraphic">
          <ac:chgData name="Badri, Sreenivas" userId="0b43dccd-042e-4be0-871d-afa1d90d6a2e" providerId="ADAL" clId="{FA6A85D0-DD30-4F94-A892-49866A2A3AD6}" dt="2025-08-27T17:00:33.893" v="1353" actId="6549"/>
          <ac:graphicFrameMkLst>
            <pc:docMk/>
            <pc:sldMk cId="2649187991" sldId="612"/>
            <ac:graphicFrameMk id="3" creationId="{8BD72AF9-30E9-959D-4899-8184D12BA792}"/>
          </ac:graphicFrameMkLst>
        </pc:graphicFrameChg>
        <pc:picChg chg="del">
          <ac:chgData name="Badri, Sreenivas" userId="0b43dccd-042e-4be0-871d-afa1d90d6a2e" providerId="ADAL" clId="{FA6A85D0-DD30-4F94-A892-49866A2A3AD6}" dt="2025-08-27T12:34:20.457" v="172" actId="478"/>
          <ac:picMkLst>
            <pc:docMk/>
            <pc:sldMk cId="2649187991" sldId="612"/>
            <ac:picMk id="1030" creationId="{E5F7917F-1FA5-125E-5843-B1D6BC86DBA4}"/>
          </ac:picMkLst>
        </pc:picChg>
      </pc:sldChg>
      <pc:sldChg chg="modSp add mod">
        <pc:chgData name="Badri, Sreenivas" userId="0b43dccd-042e-4be0-871d-afa1d90d6a2e" providerId="ADAL" clId="{FA6A85D0-DD30-4F94-A892-49866A2A3AD6}" dt="2025-08-27T16:49:56.968" v="1327" actId="113"/>
        <pc:sldMkLst>
          <pc:docMk/>
          <pc:sldMk cId="244149848" sldId="613"/>
        </pc:sldMkLst>
        <pc:spChg chg="mod">
          <ac:chgData name="Badri, Sreenivas" userId="0b43dccd-042e-4be0-871d-afa1d90d6a2e" providerId="ADAL" clId="{FA6A85D0-DD30-4F94-A892-49866A2A3AD6}" dt="2025-08-27T15:21:23.511" v="607" actId="13926"/>
          <ac:spMkLst>
            <pc:docMk/>
            <pc:sldMk cId="244149848" sldId="613"/>
            <ac:spMk id="2" creationId="{56B196A9-C2BD-882E-1D61-48C3D6F9172A}"/>
          </ac:spMkLst>
        </pc:spChg>
        <pc:spChg chg="mod">
          <ac:chgData name="Badri, Sreenivas" userId="0b43dccd-042e-4be0-871d-afa1d90d6a2e" providerId="ADAL" clId="{FA6A85D0-DD30-4F94-A892-49866A2A3AD6}" dt="2025-08-27T16:49:56.968" v="1327" actId="113"/>
          <ac:spMkLst>
            <pc:docMk/>
            <pc:sldMk cId="244149848" sldId="613"/>
            <ac:spMk id="3" creationId="{5E0B73B3-1274-180F-EE36-DA398102F3A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8/27/2025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www.ercot.com/files/docs/2025/04/07/RTCB_Market_Trials_Handbook_1_MarketSubmissions.docx"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ercot.com/files/docs/2025/04/07/RTCB_Market_Trials_Handbook_3_OpenLoop_RTC_SCED_04182025_FINAL_Revised_071125.docx"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ercot.com/files/docs/2025/04/28/RTCB_Market_Trials_Handbook_6_DayAheadMarket_06132025_FINAL.doc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mailto:RTCB@ercot.com"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5" Type="http://schemas.openxmlformats.org/officeDocument/2006/relationships/hyperlink" Target="https://www.ercot.com/mp/data-products/data-product-details?id=NP4-450-M" TargetMode="External"/><Relationship Id="rId4" Type="http://schemas.openxmlformats.org/officeDocument/2006/relationships/hyperlink" Target="https://www.ercot.com/files/docs/2024/06/24/EIP_External_Interfaces_Specification_RTCB_v1.0.zip"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www.ercot.com/committees/tac/rtcbtf/training" TargetMode="External"/><Relationship Id="rId2" Type="http://schemas.openxmlformats.org/officeDocument/2006/relationships/hyperlink" Target="https://www.ercot.com/calendar/05212025-RTCBTF-Meeting" TargetMode="Externa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2" Type="http://schemas.openxmlformats.org/officeDocument/2006/relationships/hyperlink" Target="mailto:Sreenivas.Badri@ercot.com" TargetMode="Externa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s://misapi.ercot.com/NodalAPI/EWS/" TargetMode="External"/><Relationship Id="rId3" Type="http://schemas.openxmlformats.org/officeDocument/2006/relationships/hyperlink" Target="https://testmarkettrials.ercot.com/osrui/osrui/Summary.action" TargetMode="External"/><Relationship Id="rId7" Type="http://schemas.openxmlformats.org/officeDocument/2006/relationships/hyperlink" Target="https://markettrialsapi.wan.ercot.com/NodalAPI/EWS/" TargetMode="External"/><Relationship Id="rId2" Type="http://schemas.openxmlformats.org/officeDocument/2006/relationships/hyperlink" Target="https://itestmarkettrials.ercot.com/mmsui/mmsui/displayTradesLanding.action" TargetMode="External"/><Relationship Id="rId1" Type="http://schemas.openxmlformats.org/officeDocument/2006/relationships/slideLayout" Target="../slideLayouts/slideLayout5.xml"/><Relationship Id="rId6" Type="http://schemas.openxmlformats.org/officeDocument/2006/relationships/hyperlink" Target="https://markettrialsapi.ercot.com/NodalAPI/EWS/" TargetMode="External"/><Relationship Id="rId5" Type="http://schemas.openxmlformats.org/officeDocument/2006/relationships/hyperlink" Target="https://testmarkettrialsapi.wan.ercot.com/NodalAPI/EWS/" TargetMode="External"/><Relationship Id="rId4" Type="http://schemas.openxmlformats.org/officeDocument/2006/relationships/hyperlink" Target="https://testmarkettrialsapi.ercot.com/NodalAPI/EWS/" TargetMode="External"/><Relationship Id="rId9" Type="http://schemas.openxmlformats.org/officeDocument/2006/relationships/hyperlink" Target="https://api.wan.ercot.com/NodalAPI/EW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webservice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ercot.com/services/comm/mkt_notices/M-B022625-01" TargetMode="External"/><Relationship Id="rId2" Type="http://schemas.openxmlformats.org/officeDocument/2006/relationships/hyperlink" Target="mailto:rtcb@ercot.com" TargetMode="External"/><Relationship Id="rId1" Type="http://schemas.openxmlformats.org/officeDocument/2006/relationships/slideLayout" Target="../slideLayouts/slideLayout5.xml"/><Relationship Id="rId4" Type="http://schemas.openxmlformats.org/officeDocument/2006/relationships/hyperlink" Target="https://www.ercot.com/services/comm/mkt_notices/M-A041625-0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2031325"/>
          </a:xfrm>
          <a:prstGeom prst="rect">
            <a:avLst/>
          </a:prstGeom>
          <a:noFill/>
        </p:spPr>
        <p:txBody>
          <a:bodyPr wrap="square" rtlCol="0">
            <a:spAutoFit/>
          </a:bodyPr>
          <a:lstStyle/>
          <a:p>
            <a:r>
              <a:rPr lang="en-US" b="1" dirty="0">
                <a:solidFill>
                  <a:schemeClr val="tx2"/>
                </a:solidFill>
              </a:rPr>
              <a:t>RTC+B Market Trials - Market Submissions</a:t>
            </a:r>
          </a:p>
          <a:p>
            <a:endParaRPr lang="en-US" dirty="0">
              <a:solidFill>
                <a:schemeClr val="tx2"/>
              </a:solidFill>
            </a:endParaRPr>
          </a:p>
          <a:p>
            <a:r>
              <a:rPr lang="en-US" dirty="0">
                <a:solidFill>
                  <a:schemeClr val="tx2"/>
                </a:solidFill>
              </a:rPr>
              <a:t>Sreenivas Badri</a:t>
            </a:r>
          </a:p>
          <a:p>
            <a:r>
              <a:rPr lang="en-US" dirty="0">
                <a:solidFill>
                  <a:schemeClr val="tx2"/>
                </a:solidFill>
              </a:rPr>
              <a:t>Nathan Smith</a:t>
            </a:r>
          </a:p>
          <a:p>
            <a:endParaRPr lang="en-US" dirty="0">
              <a:solidFill>
                <a:schemeClr val="tx2"/>
              </a:solidFill>
            </a:endParaRPr>
          </a:p>
          <a:p>
            <a:r>
              <a:rPr lang="en-US" dirty="0">
                <a:solidFill>
                  <a:schemeClr val="tx2"/>
                </a:solidFill>
              </a:rPr>
              <a:t>August 28,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0322A3-1D29-634B-7168-AB85BC3F5A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7AB00A-7525-E716-FC4F-41F9C4482DF5}"/>
              </a:ext>
            </a:extLst>
          </p:cNvPr>
          <p:cNvSpPr>
            <a:spLocks noGrp="1"/>
          </p:cNvSpPr>
          <p:nvPr>
            <p:ph type="title"/>
          </p:nvPr>
        </p:nvSpPr>
        <p:spPr/>
        <p:txBody>
          <a:bodyPr/>
          <a:lstStyle/>
          <a:p>
            <a:r>
              <a:rPr lang="en-US" sz="1800" dirty="0">
                <a:highlight>
                  <a:srgbClr val="FFFF00"/>
                </a:highlight>
              </a:rPr>
              <a:t>Dual Market Submissions</a:t>
            </a:r>
            <a:endParaRPr lang="en-US" sz="1800" u="sng" dirty="0">
              <a:highlight>
                <a:srgbClr val="FFFF00"/>
              </a:highlight>
            </a:endParaRPr>
          </a:p>
        </p:txBody>
      </p:sp>
      <p:sp>
        <p:nvSpPr>
          <p:cNvPr id="10" name="Content Placeholder 9">
            <a:extLst>
              <a:ext uri="{FF2B5EF4-FFF2-40B4-BE49-F238E27FC236}">
                <a16:creationId xmlns:a16="http://schemas.microsoft.com/office/drawing/2014/main" id="{537A182A-C4D3-2390-B703-793687A0F8D6}"/>
              </a:ext>
            </a:extLst>
          </p:cNvPr>
          <p:cNvSpPr>
            <a:spLocks noGrp="1"/>
          </p:cNvSpPr>
          <p:nvPr>
            <p:ph idx="1"/>
          </p:nvPr>
        </p:nvSpPr>
        <p:spPr>
          <a:xfrm>
            <a:off x="73516" y="490884"/>
            <a:ext cx="8534400" cy="5096525"/>
          </a:xfrm>
        </p:spPr>
        <p:txBody>
          <a:bodyPr/>
          <a:lstStyle/>
          <a:p>
            <a:pPr marL="0" indent="0">
              <a:buNone/>
            </a:pPr>
            <a:r>
              <a:rPr lang="en-US" sz="1400" dirty="0"/>
              <a:t> </a:t>
            </a:r>
          </a:p>
          <a:p>
            <a:r>
              <a:rPr lang="en-US" sz="1400" dirty="0"/>
              <a:t>Market Submissions to Current Production should not be impacted until Go-Live.</a:t>
            </a:r>
          </a:p>
          <a:p>
            <a:pPr marL="0" indent="0">
              <a:buNone/>
            </a:pPr>
            <a:endParaRPr lang="en-US" sz="1400" dirty="0"/>
          </a:p>
          <a:p>
            <a:r>
              <a:rPr lang="en-US" sz="1400" b="1" dirty="0"/>
              <a:t>Open Loop Testing (07/07 – 08/29)</a:t>
            </a:r>
          </a:p>
          <a:p>
            <a:pPr lvl="1">
              <a:buFont typeface="Courier New" panose="02070309020205020404" pitchFamily="49" charset="0"/>
              <a:buChar char="o"/>
            </a:pPr>
            <a:r>
              <a:rPr lang="en-US" sz="1200" dirty="0"/>
              <a:t>Dual Market Submissions – QSEs are expected to submit following RTC+B real-time Market Submissions into RTC+B Market Trial Production System with </a:t>
            </a:r>
            <a:r>
              <a:rPr lang="en-US" sz="1200" b="1" dirty="0"/>
              <a:t>Production Quality</a:t>
            </a:r>
            <a:r>
              <a:rPr lang="en-US" sz="1200" dirty="0"/>
              <a:t> </a:t>
            </a:r>
            <a:r>
              <a:rPr lang="en-US" sz="1200" b="1" u="sng" dirty="0"/>
              <a:t>in parallel to </a:t>
            </a:r>
            <a:r>
              <a:rPr lang="en-US" sz="1200" dirty="0"/>
              <a:t>Current Production for the monitoring days (Tuesday/Thursday) 09:00 AM – 5:00 PM as indicated in Handbook#3.</a:t>
            </a:r>
          </a:p>
          <a:p>
            <a:pPr lvl="2">
              <a:buFont typeface="Wingdings" panose="05000000000000000000" pitchFamily="2" charset="2"/>
              <a:buChar char="ü"/>
            </a:pPr>
            <a:r>
              <a:rPr lang="en-US" sz="900" dirty="0"/>
              <a:t>COPs</a:t>
            </a:r>
          </a:p>
          <a:p>
            <a:pPr lvl="2">
              <a:buFont typeface="Wingdings" panose="05000000000000000000" pitchFamily="2" charset="2"/>
              <a:buChar char="ü"/>
            </a:pPr>
            <a:r>
              <a:rPr lang="en-US" sz="900" dirty="0"/>
              <a:t>TPOs</a:t>
            </a:r>
          </a:p>
          <a:p>
            <a:pPr lvl="2">
              <a:buFont typeface="Wingdings" panose="05000000000000000000" pitchFamily="2" charset="2"/>
              <a:buChar char="ü"/>
            </a:pPr>
            <a:r>
              <a:rPr lang="en-US" sz="900" dirty="0"/>
              <a:t>AS Offers</a:t>
            </a:r>
          </a:p>
          <a:p>
            <a:pPr lvl="2">
              <a:buFont typeface="Wingdings" panose="05000000000000000000" pitchFamily="2" charset="2"/>
              <a:buChar char="ü"/>
            </a:pPr>
            <a:r>
              <a:rPr lang="en-US" sz="900" dirty="0"/>
              <a:t>ESR Energy Bid/Offer Curves</a:t>
            </a:r>
          </a:p>
          <a:p>
            <a:pPr lvl="2">
              <a:buFont typeface="Wingdings" panose="05000000000000000000" pitchFamily="2" charset="2"/>
              <a:buChar char="ü"/>
            </a:pPr>
            <a:r>
              <a:rPr lang="en-US" sz="900" dirty="0"/>
              <a:t>RTM Bids and Offers</a:t>
            </a:r>
          </a:p>
          <a:p>
            <a:pPr lvl="2">
              <a:buFont typeface="Wingdings" panose="05000000000000000000" pitchFamily="2" charset="2"/>
              <a:buChar char="ü"/>
            </a:pPr>
            <a:r>
              <a:rPr lang="en-US" sz="900" dirty="0"/>
              <a:t>Output Schedules</a:t>
            </a:r>
          </a:p>
          <a:p>
            <a:pPr marL="571500" lvl="1" indent="-171450">
              <a:buFont typeface="Courier New" panose="02070309020205020404" pitchFamily="49" charset="0"/>
              <a:buChar char="o"/>
            </a:pPr>
            <a:r>
              <a:rPr lang="en-US" sz="1200" dirty="0"/>
              <a:t>Market Submissions quality will be validated during monitoring days</a:t>
            </a:r>
          </a:p>
          <a:p>
            <a:pPr marL="571500" lvl="1" indent="-171450">
              <a:buFont typeface="Courier New" panose="02070309020205020404" pitchFamily="49" charset="0"/>
              <a:buChar char="o"/>
            </a:pPr>
            <a:r>
              <a:rPr lang="en-US" sz="1200" dirty="0"/>
              <a:t>RTC+B SCED will be run on </a:t>
            </a:r>
            <a:r>
              <a:rPr lang="en-US" sz="1200" b="1" dirty="0"/>
              <a:t>these monitoring days (Tuesday/Thursday) </a:t>
            </a:r>
            <a:r>
              <a:rPr lang="en-US" sz="1200" dirty="0"/>
              <a:t>with above production quality market submissions and expect to produce production quality SCED results (Energy Base points,  AS Awards, congestion management etc.).</a:t>
            </a:r>
          </a:p>
          <a:p>
            <a:pPr marL="571500" lvl="1" indent="-171450">
              <a:buFont typeface="Courier New" panose="02070309020205020404" pitchFamily="49" charset="0"/>
              <a:buChar char="o"/>
            </a:pPr>
            <a:endParaRPr lang="en-US" sz="1200" dirty="0"/>
          </a:p>
          <a:p>
            <a:r>
              <a:rPr lang="en-US" sz="1400" b="1" dirty="0"/>
              <a:t>Closed Loop Testing (Sept – November)</a:t>
            </a:r>
          </a:p>
          <a:p>
            <a:pPr lvl="1">
              <a:buFont typeface="Courier New" panose="02070309020205020404" pitchFamily="49" charset="0"/>
              <a:buChar char="o"/>
            </a:pPr>
            <a:r>
              <a:rPr lang="en-US" sz="1200" dirty="0"/>
              <a:t>1</a:t>
            </a:r>
            <a:r>
              <a:rPr lang="en-US" sz="1200" baseline="30000" dirty="0"/>
              <a:t>st</a:t>
            </a:r>
            <a:r>
              <a:rPr lang="en-US" sz="1200" dirty="0"/>
              <a:t> Closed Loop Testing is planned on September 2</a:t>
            </a:r>
            <a:r>
              <a:rPr lang="en-US" sz="1200" baseline="30000" dirty="0"/>
              <a:t>nd</a:t>
            </a:r>
            <a:r>
              <a:rPr lang="en-US" sz="1200" dirty="0"/>
              <a:t> week, 2</a:t>
            </a:r>
            <a:r>
              <a:rPr lang="en-US" sz="1200" baseline="30000" dirty="0"/>
              <a:t>nd</a:t>
            </a:r>
            <a:r>
              <a:rPr lang="en-US" sz="1200" dirty="0"/>
              <a:t> Closed Loop Testing is planned in October. If needed 3</a:t>
            </a:r>
            <a:r>
              <a:rPr lang="en-US" sz="1200" baseline="30000" dirty="0"/>
              <a:t>rd</a:t>
            </a:r>
            <a:r>
              <a:rPr lang="en-US" sz="1200" dirty="0"/>
              <a:t> Closed Loop Testing will be scheduled in November.</a:t>
            </a:r>
          </a:p>
          <a:p>
            <a:pPr lvl="1">
              <a:buFont typeface="Courier New" panose="02070309020205020404" pitchFamily="49" charset="0"/>
              <a:buChar char="o"/>
            </a:pPr>
            <a:r>
              <a:rPr lang="en-US" sz="1200" dirty="0"/>
              <a:t>These are 2 hours tests – RTC LFC/SCED will be controlling the grid.</a:t>
            </a:r>
          </a:p>
          <a:p>
            <a:pPr lvl="1">
              <a:buFont typeface="Courier New" panose="02070309020205020404" pitchFamily="49" charset="0"/>
              <a:buChar char="o"/>
            </a:pPr>
            <a:r>
              <a:rPr lang="en-US" sz="1200" dirty="0"/>
              <a:t>Dual Market Submissions – QSEs are expected to submit above RTC+B real-time Market Submissions into RTC+B Market Trial Production System with </a:t>
            </a:r>
            <a:r>
              <a:rPr lang="en-US" sz="1200" b="1" dirty="0"/>
              <a:t>Production Quality</a:t>
            </a:r>
            <a:r>
              <a:rPr lang="en-US" sz="1200" dirty="0"/>
              <a:t> </a:t>
            </a:r>
            <a:r>
              <a:rPr lang="en-US" sz="1200" b="1" u="sng" dirty="0"/>
              <a:t>in parallel to </a:t>
            </a:r>
            <a:r>
              <a:rPr lang="en-US" sz="1200" dirty="0"/>
              <a:t>Current Production starting from </a:t>
            </a: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5:00PM of the day prior to the closed loop testing until the completion of the test.</a:t>
            </a:r>
            <a:endParaRPr lang="en-US" sz="1200" dirty="0"/>
          </a:p>
          <a:p>
            <a:pPr lvl="2">
              <a:buFont typeface="Courier New" panose="02070309020205020404" pitchFamily="49" charset="0"/>
              <a:buChar char="o"/>
            </a:pPr>
            <a:r>
              <a:rPr lang="en-US" sz="1000" b="1" dirty="0"/>
              <a:t>Real-time Market Submissions should be submitted for all 24 hours of the closed loop testing day</a:t>
            </a:r>
          </a:p>
          <a:p>
            <a:pPr lvl="1">
              <a:buFont typeface="Courier New" panose="02070309020205020404" pitchFamily="49" charset="0"/>
              <a:buChar char="o"/>
            </a:pPr>
            <a:endParaRPr lang="en-US" sz="1200" dirty="0"/>
          </a:p>
          <a:p>
            <a:endParaRPr lang="en-US" sz="1400" b="1" dirty="0"/>
          </a:p>
          <a:p>
            <a:pPr marL="0" indent="0">
              <a:buNone/>
            </a:pPr>
            <a:endParaRPr lang="en-US" sz="1400" dirty="0"/>
          </a:p>
        </p:txBody>
      </p:sp>
      <p:sp>
        <p:nvSpPr>
          <p:cNvPr id="4" name="Slide Number Placeholder 3">
            <a:extLst>
              <a:ext uri="{FF2B5EF4-FFF2-40B4-BE49-F238E27FC236}">
                <a16:creationId xmlns:a16="http://schemas.microsoft.com/office/drawing/2014/main" id="{7442EF60-478D-400C-719E-2A64999ED1BF}"/>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F11866D0-B6B4-61BE-7E3A-7D4EB5E231AB}"/>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34425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616F7-D6CB-E2D1-93EB-B3A5BA765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04FF94-A86D-E279-4FA9-489F85BE6595}"/>
              </a:ext>
            </a:extLst>
          </p:cNvPr>
          <p:cNvSpPr>
            <a:spLocks noGrp="1"/>
          </p:cNvSpPr>
          <p:nvPr>
            <p:ph type="title"/>
          </p:nvPr>
        </p:nvSpPr>
        <p:spPr/>
        <p:txBody>
          <a:bodyPr/>
          <a:lstStyle/>
          <a:p>
            <a:r>
              <a:rPr lang="en-US" sz="1800" dirty="0"/>
              <a:t>Dual Market Submissions</a:t>
            </a:r>
            <a:endParaRPr lang="en-US" sz="1800" u="sng" dirty="0"/>
          </a:p>
        </p:txBody>
      </p:sp>
      <p:sp>
        <p:nvSpPr>
          <p:cNvPr id="10" name="Content Placeholder 9">
            <a:extLst>
              <a:ext uri="{FF2B5EF4-FFF2-40B4-BE49-F238E27FC236}">
                <a16:creationId xmlns:a16="http://schemas.microsoft.com/office/drawing/2014/main" id="{03745A81-9370-2365-4BFE-36C90DEC2601}"/>
              </a:ext>
            </a:extLst>
          </p:cNvPr>
          <p:cNvSpPr>
            <a:spLocks noGrp="1"/>
          </p:cNvSpPr>
          <p:nvPr>
            <p:ph idx="1"/>
          </p:nvPr>
        </p:nvSpPr>
        <p:spPr>
          <a:xfrm>
            <a:off x="205562" y="502841"/>
            <a:ext cx="8534400" cy="5096525"/>
          </a:xfrm>
        </p:spPr>
        <p:txBody>
          <a:bodyPr/>
          <a:lstStyle/>
          <a:p>
            <a:pPr marL="571500" lvl="1" indent="-171450">
              <a:buFont typeface="Courier New" panose="02070309020205020404" pitchFamily="49" charset="0"/>
              <a:buChar char="o"/>
            </a:pPr>
            <a:endParaRPr lang="en-US" sz="1200" dirty="0"/>
          </a:p>
          <a:p>
            <a:r>
              <a:rPr lang="en-US" sz="1400" b="1" dirty="0"/>
              <a:t>Day Ahead Market Executions (Sept – Oct)</a:t>
            </a:r>
          </a:p>
          <a:p>
            <a:pPr lvl="1">
              <a:buFont typeface="Courier New" panose="02070309020205020404" pitchFamily="49" charset="0"/>
              <a:buChar char="o"/>
            </a:pPr>
            <a:r>
              <a:rPr lang="en-US" sz="1200" dirty="0"/>
              <a:t>At least 2 RTC+B Day Ahead Markets will be executed</a:t>
            </a:r>
          </a:p>
          <a:p>
            <a:pPr lvl="1">
              <a:buFont typeface="Courier New" panose="02070309020205020404" pitchFamily="49" charset="0"/>
              <a:buChar char="o"/>
            </a:pPr>
            <a:r>
              <a:rPr lang="en-US" sz="1200" b="1" dirty="0"/>
              <a:t>QSEs RTC+B systems should be setup to test their day-ahead market submissions </a:t>
            </a:r>
            <a:r>
              <a:rPr lang="en-US" sz="1200" dirty="0"/>
              <a:t>for defined transactions (Energy Bid/Offer Curves, AS Self-Arrangement, DAM AS Only Offers, and normal DAM submissions). </a:t>
            </a:r>
          </a:p>
          <a:p>
            <a:pPr lvl="2">
              <a:buFont typeface="Courier New" panose="02070309020205020404" pitchFamily="49" charset="0"/>
              <a:buChar char="o"/>
            </a:pPr>
            <a:r>
              <a:rPr lang="en-US" sz="1000" b="1" dirty="0"/>
              <a:t>During day-market submissions into RTC+B, current production day-ahead market submissions should not be impacted.</a:t>
            </a:r>
          </a:p>
          <a:p>
            <a:pPr lvl="1">
              <a:buFont typeface="Courier New" panose="02070309020205020404" pitchFamily="49" charset="0"/>
              <a:buChar char="o"/>
            </a:pPr>
            <a:r>
              <a:rPr lang="en-US" sz="1200" dirty="0"/>
              <a:t>ERCOT will execute and publish at least two Day-Ahead Markets</a:t>
            </a:r>
          </a:p>
          <a:p>
            <a:pPr lvl="1">
              <a:buFont typeface="Courier New" panose="02070309020205020404" pitchFamily="49" charset="0"/>
              <a:buChar char="o"/>
            </a:pPr>
            <a:r>
              <a:rPr lang="en-US" sz="1200" dirty="0"/>
              <a:t>DAM participation is strongly encouraged, but will not be required in Readiness metrics </a:t>
            </a:r>
          </a:p>
          <a:p>
            <a:pPr marL="0" indent="0">
              <a:buNone/>
            </a:pPr>
            <a:endParaRPr lang="en-US" sz="1400" b="1" dirty="0"/>
          </a:p>
          <a:p>
            <a:r>
              <a:rPr lang="en-US" sz="1400" b="1" dirty="0"/>
              <a:t>Go-Live</a:t>
            </a:r>
          </a:p>
          <a:p>
            <a:pPr lvl="1">
              <a:buFont typeface="Courier New" panose="02070309020205020404" pitchFamily="49" charset="0"/>
              <a:buChar char="o"/>
            </a:pPr>
            <a:r>
              <a:rPr lang="en-US" sz="1200" dirty="0"/>
              <a:t>Dual Market Submissions – QSEs are expected to submit RTC+B real-time Market Submissions into RTC+B Market Trial Production System with </a:t>
            </a:r>
            <a:r>
              <a:rPr lang="en-US" sz="1200" b="1" dirty="0"/>
              <a:t>Production Quality</a:t>
            </a:r>
            <a:r>
              <a:rPr lang="en-US" sz="1200" dirty="0"/>
              <a:t> </a:t>
            </a:r>
            <a:r>
              <a:rPr lang="en-US" sz="1200" b="1" u="sng" dirty="0"/>
              <a:t>in parallel</a:t>
            </a:r>
            <a:r>
              <a:rPr lang="en-US" sz="1200" b="1" dirty="0"/>
              <a:t> </a:t>
            </a:r>
            <a:r>
              <a:rPr lang="en-US" sz="1200" dirty="0"/>
              <a:t>to current production starting from few hours or days before Go-Live. </a:t>
            </a:r>
          </a:p>
          <a:p>
            <a:pPr lvl="2">
              <a:buFont typeface="Courier New" panose="02070309020205020404" pitchFamily="49" charset="0"/>
              <a:buChar char="o"/>
            </a:pPr>
            <a:r>
              <a:rPr lang="en-US" sz="1000" b="1" dirty="0"/>
              <a:t>Exact start time of dual market submissions for Go-Live will be provided during Go-Live Cutover discussions.</a:t>
            </a:r>
          </a:p>
          <a:p>
            <a:pPr marL="914400" lvl="2" indent="0">
              <a:buNone/>
            </a:pPr>
            <a:endParaRPr lang="en-US" sz="1000" dirty="0"/>
          </a:p>
          <a:p>
            <a:pPr>
              <a:buFont typeface="Courier New" panose="02070309020205020404" pitchFamily="49" charset="0"/>
              <a:buChar char="o"/>
            </a:pPr>
            <a:r>
              <a:rPr lang="en-US" sz="1400" b="1" dirty="0"/>
              <a:t>At any given time either current production or RTC+B system will be live, NOT both.</a:t>
            </a:r>
          </a:p>
          <a:p>
            <a:pPr lvl="1">
              <a:buFont typeface="Courier New" panose="02070309020205020404" pitchFamily="49" charset="0"/>
              <a:buChar char="o"/>
            </a:pPr>
            <a:endParaRPr lang="en-US" sz="1200" dirty="0"/>
          </a:p>
          <a:p>
            <a:pPr marL="0" indent="0">
              <a:buNone/>
            </a:pPr>
            <a:endParaRPr lang="en-US" sz="1400" b="1" dirty="0"/>
          </a:p>
          <a:p>
            <a:pPr marL="0" indent="0">
              <a:buNone/>
            </a:pPr>
            <a:endParaRPr lang="en-US" sz="1400" dirty="0"/>
          </a:p>
        </p:txBody>
      </p:sp>
      <p:sp>
        <p:nvSpPr>
          <p:cNvPr id="4" name="Slide Number Placeholder 3">
            <a:extLst>
              <a:ext uri="{FF2B5EF4-FFF2-40B4-BE49-F238E27FC236}">
                <a16:creationId xmlns:a16="http://schemas.microsoft.com/office/drawing/2014/main" id="{0E2A21C7-F06B-AAEC-0B3C-235E3FB2643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C74A4D8C-A4AA-2836-9F4C-8699718B3DC3}"/>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523291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Outage Submissions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289034" y="775746"/>
            <a:ext cx="8642131" cy="5175701"/>
          </a:xfrm>
        </p:spPr>
        <p:txBody>
          <a:bodyPr/>
          <a:lstStyle/>
          <a:p>
            <a:r>
              <a:rPr lang="en-US" sz="1600" b="1" dirty="0">
                <a:ea typeface="Calibri" panose="020F0502020204030204" pitchFamily="34" charset="0"/>
              </a:rPr>
              <a:t>For the initial phases of market trial testing including Vendor sandbox testing and QSE submission testing (spanning Mar-Jun 2025): </a:t>
            </a:r>
          </a:p>
          <a:p>
            <a:pPr lvl="1">
              <a:buFont typeface="Courier New" panose="02070309020205020404" pitchFamily="49" charset="0"/>
              <a:buChar char="o"/>
            </a:pPr>
            <a:r>
              <a:rPr lang="en-US" sz="1400" dirty="0">
                <a:ea typeface="Calibri" panose="020F0502020204030204" pitchFamily="34" charset="0"/>
              </a:rPr>
              <a:t>Request QSEs to send us an email request (to RTCB@ercot.com) with the details of the outage to be approved for ERCOT review/action.</a:t>
            </a:r>
          </a:p>
          <a:p>
            <a:pPr lvl="1">
              <a:buFont typeface="Courier New" panose="02070309020205020404" pitchFamily="49" charset="0"/>
              <a:buChar char="o"/>
            </a:pPr>
            <a:r>
              <a:rPr lang="en-US" sz="1400" dirty="0">
                <a:ea typeface="Calibri" panose="020F0502020204030204" pitchFamily="34" charset="0"/>
              </a:rPr>
              <a:t>ERCOT will manually approve the outages. </a:t>
            </a:r>
          </a:p>
          <a:p>
            <a:pPr lvl="1">
              <a:buFont typeface="Courier New" panose="02070309020205020404" pitchFamily="49" charset="0"/>
              <a:buChar char="o"/>
            </a:pPr>
            <a:r>
              <a:rPr lang="en-US" sz="1400" dirty="0">
                <a:ea typeface="Calibri" panose="020F0502020204030204" pitchFamily="34" charset="0"/>
              </a:rPr>
              <a:t>This will help QSEs, and their vendors test their Outage Scheduler software.</a:t>
            </a:r>
          </a:p>
          <a:p>
            <a:r>
              <a:rPr lang="en-US" sz="1800" b="1" dirty="0"/>
              <a:t>Open Loop Testing</a:t>
            </a:r>
          </a:p>
          <a:p>
            <a:pPr lvl="1">
              <a:buFont typeface="Courier New" panose="02070309020205020404" pitchFamily="49" charset="0"/>
              <a:buChar char="o"/>
            </a:pPr>
            <a:r>
              <a:rPr lang="en-US" sz="1400" dirty="0"/>
              <a:t>Outage Submissions testing is not mandatory during Open Loop Testing but strongly encouraged to continue to test the outage submissions utilizing the RTC+B Market Trials Production Systems URLs until go live.</a:t>
            </a:r>
          </a:p>
          <a:p>
            <a:r>
              <a:rPr lang="en-US" sz="1600" b="1" dirty="0"/>
              <a:t>Closed Loop Testing </a:t>
            </a:r>
          </a:p>
          <a:p>
            <a:pPr lvl="1">
              <a:buFont typeface="Courier New" panose="02070309020205020404" pitchFamily="49" charset="0"/>
              <a:buChar char="o"/>
            </a:pPr>
            <a:r>
              <a:rPr lang="en-US" sz="1400" dirty="0"/>
              <a:t>Outage Submissions into ERCOT RTC+B Market Trials Production System is not required during Closed Loop Testing.</a:t>
            </a:r>
          </a:p>
          <a:p>
            <a:r>
              <a:rPr lang="en-US" sz="1600" b="1" dirty="0"/>
              <a:t>Dual Outage Submissions for Go-live</a:t>
            </a: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Dual submission of Outages is not required for Go-Live as well.</a:t>
            </a:r>
            <a:endParaRPr lang="en-US" sz="1600" dirty="0"/>
          </a:p>
          <a:p>
            <a:endParaRPr lang="en-US" sz="1800" dirty="0"/>
          </a:p>
          <a:p>
            <a:pPr marL="0" indent="0">
              <a:buNone/>
            </a:pPr>
            <a:endParaRPr lang="en-US" sz="18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endParaRPr lang="en-US" sz="1800" u="sng" dirty="0"/>
          </a:p>
          <a:p>
            <a:endParaRPr lang="en-US" sz="1800" u="sng" dirty="0"/>
          </a:p>
          <a:p>
            <a:r>
              <a:rPr lang="en-US" sz="1800" u="sng" dirty="0">
                <a:highlight>
                  <a:srgbClr val="FFFF00"/>
                </a:highlight>
              </a:rPr>
              <a:t>Above 2.3.6 and 4.3.8 sections updates modifies XSDs, rest are EIP Specifications Document updates Only.</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272829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F8E92-6E87-9BDA-1272-6A31E2EEF1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905202-7CD4-5B37-596E-50594D3ECE23}"/>
              </a:ext>
            </a:extLst>
          </p:cNvPr>
          <p:cNvSpPr>
            <a:spLocks noGrp="1"/>
          </p:cNvSpPr>
          <p:nvPr>
            <p:ph type="title"/>
          </p:nvPr>
        </p:nvSpPr>
        <p:spPr>
          <a:xfrm>
            <a:off x="381000" y="243681"/>
            <a:ext cx="8458200" cy="1029947"/>
          </a:xfrm>
        </p:spPr>
        <p:txBody>
          <a:bodyPr/>
          <a:lstStyle/>
          <a:p>
            <a:r>
              <a:rPr lang="en-US" dirty="0"/>
              <a:t>Outage Submissions</a:t>
            </a:r>
          </a:p>
        </p:txBody>
      </p:sp>
      <p:sp>
        <p:nvSpPr>
          <p:cNvPr id="3" name="Content Placeholder 2">
            <a:extLst>
              <a:ext uri="{FF2B5EF4-FFF2-40B4-BE49-F238E27FC236}">
                <a16:creationId xmlns:a16="http://schemas.microsoft.com/office/drawing/2014/main" id="{05421EED-DF0A-3E4C-E749-70EE68027C60}"/>
              </a:ext>
            </a:extLst>
          </p:cNvPr>
          <p:cNvSpPr>
            <a:spLocks noGrp="1"/>
          </p:cNvSpPr>
          <p:nvPr>
            <p:ph idx="1"/>
          </p:nvPr>
        </p:nvSpPr>
        <p:spPr>
          <a:xfrm>
            <a:off x="289034" y="775746"/>
            <a:ext cx="8642131" cy="5175701"/>
          </a:xfrm>
        </p:spPr>
        <p:txBody>
          <a:bodyPr/>
          <a:lstStyle/>
          <a:p>
            <a:r>
              <a:rPr lang="en-US" sz="1600" b="1" dirty="0">
                <a:ea typeface="Calibri" panose="020F0502020204030204" pitchFamily="34" charset="0"/>
              </a:rPr>
              <a:t>For the initial phases of market trial testing including Vendor sandbox testing and QSE submission testing (spanning Mar-Jun 2025): </a:t>
            </a:r>
          </a:p>
          <a:p>
            <a:pPr lvl="1">
              <a:buFont typeface="Courier New" panose="02070309020205020404" pitchFamily="49" charset="0"/>
              <a:buChar char="o"/>
            </a:pPr>
            <a:r>
              <a:rPr lang="en-US" sz="1400" dirty="0">
                <a:ea typeface="Calibri" panose="020F0502020204030204" pitchFamily="34" charset="0"/>
              </a:rPr>
              <a:t>Request QSEs to send us an email request (to RTCB@ercot.com) with the details of the outage to be approved for ERCOT review/action.</a:t>
            </a:r>
          </a:p>
          <a:p>
            <a:pPr lvl="1">
              <a:buFont typeface="Courier New" panose="02070309020205020404" pitchFamily="49" charset="0"/>
              <a:buChar char="o"/>
            </a:pPr>
            <a:r>
              <a:rPr lang="en-US" sz="1400" dirty="0">
                <a:ea typeface="Calibri" panose="020F0502020204030204" pitchFamily="34" charset="0"/>
              </a:rPr>
              <a:t>ERCOT will manually approve the outages. </a:t>
            </a:r>
          </a:p>
          <a:p>
            <a:pPr lvl="1">
              <a:buFont typeface="Courier New" panose="02070309020205020404" pitchFamily="49" charset="0"/>
              <a:buChar char="o"/>
            </a:pPr>
            <a:r>
              <a:rPr lang="en-US" sz="1400" dirty="0">
                <a:ea typeface="Calibri" panose="020F0502020204030204" pitchFamily="34" charset="0"/>
              </a:rPr>
              <a:t>This will help QSEs, and their vendors test their Outage Scheduler software.</a:t>
            </a:r>
          </a:p>
          <a:p>
            <a:r>
              <a:rPr lang="en-US" sz="1800" b="1" dirty="0"/>
              <a:t>Open Loop Testing</a:t>
            </a:r>
          </a:p>
          <a:p>
            <a:pPr lvl="1">
              <a:buFont typeface="Courier New" panose="02070309020205020404" pitchFamily="49" charset="0"/>
              <a:buChar char="o"/>
            </a:pPr>
            <a:r>
              <a:rPr lang="en-US" sz="1400" dirty="0"/>
              <a:t>Outage Submissions testing is not mandatory during Open Loop Testing but strongly encouraged to continue to test the outage submissions utilizing the RTC+B Market Trials Production Systems URLs until go live.</a:t>
            </a:r>
          </a:p>
          <a:p>
            <a:r>
              <a:rPr lang="en-US" sz="1600" b="1" dirty="0"/>
              <a:t>Closed Loop Testing </a:t>
            </a:r>
          </a:p>
          <a:p>
            <a:pPr lvl="1">
              <a:buFont typeface="Courier New" panose="02070309020205020404" pitchFamily="49" charset="0"/>
              <a:buChar char="o"/>
            </a:pPr>
            <a:r>
              <a:rPr lang="en-US" sz="1400" dirty="0"/>
              <a:t>Outage Submissions into ERCOT RTC+B Market Trials Production System is not required during Closed Loop Testing.</a:t>
            </a:r>
          </a:p>
          <a:p>
            <a:r>
              <a:rPr lang="en-US" sz="1600" b="1" dirty="0"/>
              <a:t>Dual Outage Submissions for Go-live</a:t>
            </a:r>
          </a:p>
          <a:p>
            <a:pPr lvl="1">
              <a:buFont typeface="Courier New" panose="02070309020205020404" pitchFamily="49" charset="0"/>
              <a:buChar char="o"/>
            </a:pPr>
            <a:r>
              <a:rPr lang="en-US" sz="1400" dirty="0"/>
              <a:t>Dual submission of Outages is not required for Go-Live as well.</a:t>
            </a:r>
          </a:p>
          <a:p>
            <a:pPr marL="0" indent="0">
              <a:buNone/>
            </a:pPr>
            <a:endParaRPr lang="en-US" sz="1800" dirty="0"/>
          </a:p>
        </p:txBody>
      </p:sp>
      <p:sp>
        <p:nvSpPr>
          <p:cNvPr id="4" name="Slide Number Placeholder 3">
            <a:extLst>
              <a:ext uri="{FF2B5EF4-FFF2-40B4-BE49-F238E27FC236}">
                <a16:creationId xmlns:a16="http://schemas.microsoft.com/office/drawing/2014/main" id="{2816BE7C-75CF-D732-95DF-FEA8AF3358FD}"/>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198817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BC4F6-39B8-2800-F909-16577C3EE7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BF9779-AE44-EC20-713C-51B9283D2654}"/>
              </a:ext>
            </a:extLst>
          </p:cNvPr>
          <p:cNvSpPr>
            <a:spLocks noGrp="1"/>
          </p:cNvSpPr>
          <p:nvPr>
            <p:ph type="title"/>
          </p:nvPr>
        </p:nvSpPr>
        <p:spPr>
          <a:xfrm>
            <a:off x="381000" y="243681"/>
            <a:ext cx="8458200" cy="1029947"/>
          </a:xfrm>
        </p:spPr>
        <p:txBody>
          <a:bodyPr/>
          <a:lstStyle/>
          <a:p>
            <a:r>
              <a:rPr lang="en-US" dirty="0"/>
              <a:t>IRR Forecast to QSEs</a:t>
            </a:r>
          </a:p>
        </p:txBody>
      </p:sp>
      <p:sp>
        <p:nvSpPr>
          <p:cNvPr id="3" name="Content Placeholder 2">
            <a:extLst>
              <a:ext uri="{FF2B5EF4-FFF2-40B4-BE49-F238E27FC236}">
                <a16:creationId xmlns:a16="http://schemas.microsoft.com/office/drawing/2014/main" id="{F8CB548E-9518-2E1C-3A09-8E218AD11A51}"/>
              </a:ext>
            </a:extLst>
          </p:cNvPr>
          <p:cNvSpPr>
            <a:spLocks noGrp="1"/>
          </p:cNvSpPr>
          <p:nvPr>
            <p:ph idx="1"/>
          </p:nvPr>
        </p:nvSpPr>
        <p:spPr>
          <a:xfrm>
            <a:off x="289034" y="775746"/>
            <a:ext cx="8642131" cy="5175701"/>
          </a:xfrm>
        </p:spPr>
        <p:txBody>
          <a:bodyPr/>
          <a:lstStyle/>
          <a:p>
            <a:r>
              <a:rPr lang="en-US" dirty="0">
                <a:ea typeface="Calibri" panose="020F0502020204030204" pitchFamily="34" charset="0"/>
              </a:rPr>
              <a:t>ERCOT is not planning to send Wind/Solar forecast to QSEs RTC+B environment through API from ERCOT Market Trials environment.</a:t>
            </a:r>
          </a:p>
          <a:p>
            <a:endParaRPr lang="en-US" dirty="0">
              <a:ea typeface="Calibri" panose="020F0502020204030204" pitchFamily="34" charset="0"/>
            </a:endParaRPr>
          </a:p>
          <a:p>
            <a:r>
              <a:rPr lang="en-US" dirty="0">
                <a:ea typeface="Calibri" panose="020F0502020204030204" pitchFamily="34" charset="0"/>
              </a:rPr>
              <a:t>QSEs are expected to use Wind/Solar forecast from current production for RTC+B COP submissions.</a:t>
            </a:r>
            <a:endParaRPr lang="en-US" u="sng" dirty="0"/>
          </a:p>
        </p:txBody>
      </p:sp>
      <p:sp>
        <p:nvSpPr>
          <p:cNvPr id="4" name="Slide Number Placeholder 3">
            <a:extLst>
              <a:ext uri="{FF2B5EF4-FFF2-40B4-BE49-F238E27FC236}">
                <a16:creationId xmlns:a16="http://schemas.microsoft.com/office/drawing/2014/main" id="{6A56031E-89B6-41FD-EFDC-CF8A022A6A5C}"/>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200912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E002B-D60C-38DA-7B5D-3BA4873BCB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B196A9-C2BD-882E-1D61-48C3D6F9172A}"/>
              </a:ext>
            </a:extLst>
          </p:cNvPr>
          <p:cNvSpPr>
            <a:spLocks noGrp="1"/>
          </p:cNvSpPr>
          <p:nvPr>
            <p:ph type="title"/>
          </p:nvPr>
        </p:nvSpPr>
        <p:spPr>
          <a:xfrm>
            <a:off x="381000" y="243681"/>
            <a:ext cx="8458200" cy="1029947"/>
          </a:xfrm>
        </p:spPr>
        <p:txBody>
          <a:bodyPr/>
          <a:lstStyle/>
          <a:p>
            <a:r>
              <a:rPr lang="en-US" dirty="0">
                <a:highlight>
                  <a:srgbClr val="FFFF00"/>
                </a:highlight>
              </a:rPr>
              <a:t>Market Submission Issues</a:t>
            </a:r>
          </a:p>
        </p:txBody>
      </p:sp>
      <p:sp>
        <p:nvSpPr>
          <p:cNvPr id="3" name="Content Placeholder 2">
            <a:extLst>
              <a:ext uri="{FF2B5EF4-FFF2-40B4-BE49-F238E27FC236}">
                <a16:creationId xmlns:a16="http://schemas.microsoft.com/office/drawing/2014/main" id="{5E0B73B3-1274-180F-EE36-DA398102F3A5}"/>
              </a:ext>
            </a:extLst>
          </p:cNvPr>
          <p:cNvSpPr>
            <a:spLocks noGrp="1"/>
          </p:cNvSpPr>
          <p:nvPr>
            <p:ph idx="1"/>
          </p:nvPr>
        </p:nvSpPr>
        <p:spPr>
          <a:xfrm>
            <a:off x="0" y="527918"/>
            <a:ext cx="8642131" cy="5175701"/>
          </a:xfrm>
        </p:spPr>
        <p:txBody>
          <a:bodyPr/>
          <a:lstStyle/>
          <a:p>
            <a:r>
              <a:rPr lang="en-US" sz="1600" dirty="0">
                <a:ea typeface="Calibri" panose="020F0502020204030204" pitchFamily="34" charset="0"/>
              </a:rPr>
              <a:t>ERCOT is reaching out to a subset of QSEs where ERCOT has observed potential real-time market submission issues on Aug 19 and/or Aug 21.  </a:t>
            </a:r>
          </a:p>
          <a:p>
            <a:r>
              <a:rPr lang="en-US" sz="1600" b="1" dirty="0">
                <a:ea typeface="Calibri" panose="020F0502020204030204" pitchFamily="34" charset="0"/>
              </a:rPr>
              <a:t>Summary of issues/observations:</a:t>
            </a:r>
          </a:p>
          <a:p>
            <a:pPr lvl="1">
              <a:buFont typeface="Courier New" panose="02070309020205020404" pitchFamily="49" charset="0"/>
              <a:buChar char="o"/>
            </a:pPr>
            <a:r>
              <a:rPr lang="en-US" sz="1400" dirty="0">
                <a:ea typeface="Calibri" panose="020F0502020204030204" pitchFamily="34" charset="0"/>
              </a:rPr>
              <a:t>Off-line ECRS (OFFEC) offers are unable to be awarded in RTM for RTC+B. Please submit these as an online ECRS offer with resource status ‘OFFQS’ during the RTM.</a:t>
            </a:r>
          </a:p>
          <a:p>
            <a:pPr lvl="1">
              <a:buFont typeface="Courier New" panose="02070309020205020404" pitchFamily="49" charset="0"/>
              <a:buChar char="o"/>
            </a:pPr>
            <a:r>
              <a:rPr lang="en-US" sz="1400" dirty="0"/>
              <a:t>Resources providing AS in Production did not have respective AS Offers in RTC+B</a:t>
            </a:r>
          </a:p>
          <a:p>
            <a:pPr lvl="2">
              <a:buFont typeface="Courier New" panose="02070309020205020404" pitchFamily="49" charset="0"/>
              <a:buChar char="o"/>
            </a:pPr>
            <a:r>
              <a:rPr lang="en-US" sz="1200" b="1" dirty="0"/>
              <a:t>Examples:</a:t>
            </a:r>
          </a:p>
          <a:p>
            <a:pPr lvl="3">
              <a:buFont typeface="Courier New" panose="02070309020205020404" pitchFamily="49" charset="0"/>
              <a:buChar char="o"/>
            </a:pPr>
            <a:r>
              <a:rPr lang="en-US" sz="1000" dirty="0"/>
              <a:t>Missing online Non-Spin offers for ESRs carrying online Non-Spin in Production.</a:t>
            </a:r>
          </a:p>
          <a:p>
            <a:pPr lvl="3">
              <a:buFont typeface="Courier New" panose="02070309020205020404" pitchFamily="49" charset="0"/>
              <a:buChar char="o"/>
            </a:pPr>
            <a:r>
              <a:rPr lang="en-US" sz="1000" dirty="0"/>
              <a:t>Only submitting AS Offers for ECRS instead of all AS types carried in Production (RRSPF, Non-Spin, ECRS)</a:t>
            </a:r>
          </a:p>
          <a:p>
            <a:pPr lvl="3">
              <a:buFont typeface="Courier New" panose="02070309020205020404" pitchFamily="49" charset="0"/>
              <a:buChar char="o"/>
            </a:pPr>
            <a:r>
              <a:rPr lang="en-US" sz="1000" dirty="0"/>
              <a:t>ESRs – Only offering in RRSPF, AS Offers not submitted for AS types (REGDN, REGUP, ECRS) that these resources are carrying in Production.</a:t>
            </a:r>
          </a:p>
          <a:p>
            <a:pPr lvl="1">
              <a:buFont typeface="Courier New" panose="02070309020205020404" pitchFamily="49" charset="0"/>
              <a:buChar char="o"/>
            </a:pPr>
            <a:endParaRPr lang="en-US" sz="1400" dirty="0"/>
          </a:p>
          <a:p>
            <a:pPr lvl="1">
              <a:buFont typeface="Courier New" panose="02070309020205020404" pitchFamily="49" charset="0"/>
              <a:buChar char="o"/>
            </a:pPr>
            <a:r>
              <a:rPr lang="en-US" sz="1400" dirty="0"/>
              <a:t>Submitting AS Offers for just a subset of types the Resource is qualified to provide.</a:t>
            </a:r>
          </a:p>
          <a:p>
            <a:pPr lvl="1">
              <a:buFont typeface="Courier New" panose="02070309020205020404" pitchFamily="49" charset="0"/>
              <a:buChar char="o"/>
            </a:pPr>
            <a:r>
              <a:rPr lang="en-US" sz="1400" dirty="0"/>
              <a:t>Submitting “test” MW amounts for all ESRs instead of resource capability for AS.</a:t>
            </a:r>
          </a:p>
          <a:p>
            <a:pPr lvl="1">
              <a:buFont typeface="Courier New" panose="02070309020205020404" pitchFamily="49" charset="0"/>
              <a:buChar char="o"/>
            </a:pPr>
            <a:r>
              <a:rPr lang="en-US" sz="1400" dirty="0"/>
              <a:t>Submitting MW amounts much less than resource capability.</a:t>
            </a:r>
          </a:p>
          <a:p>
            <a:endParaRPr lang="en-US" sz="1600" dirty="0">
              <a:ea typeface="Calibri" panose="020F0502020204030204" pitchFamily="34" charset="0"/>
            </a:endParaRPr>
          </a:p>
          <a:p>
            <a:r>
              <a:rPr lang="en-US" sz="1600" dirty="0">
                <a:ea typeface="Calibri" panose="020F0502020204030204" pitchFamily="34" charset="0"/>
              </a:rPr>
              <a:t>ERCOT is requesting QSEs to resolve these issues as soon as possible, these issues are impacting SCED solution quality.</a:t>
            </a:r>
          </a:p>
          <a:p>
            <a:endParaRPr lang="en-US" sz="1600" dirty="0">
              <a:ea typeface="Calibri" panose="020F0502020204030204" pitchFamily="34" charset="0"/>
            </a:endParaRPr>
          </a:p>
          <a:p>
            <a:r>
              <a:rPr lang="en-US" sz="1600" b="1" dirty="0">
                <a:ea typeface="Calibri" panose="020F0502020204030204" pitchFamily="34" charset="0"/>
              </a:rPr>
              <a:t>Closed Loop Testing Preparation </a:t>
            </a:r>
            <a:r>
              <a:rPr lang="en-US" sz="1600" dirty="0">
                <a:ea typeface="Calibri" panose="020F0502020204030204" pitchFamily="34" charset="0"/>
              </a:rPr>
              <a:t>– Resource RTC+B EOC should match with production EOC. </a:t>
            </a:r>
            <a:r>
              <a:rPr lang="en-US" sz="1600" b="1" dirty="0">
                <a:ea typeface="Calibri" panose="020F0502020204030204" pitchFamily="34" charset="0"/>
              </a:rPr>
              <a:t>Practice the submission now in preparation for Closed Loop Test on 09/11/2025.</a:t>
            </a:r>
          </a:p>
          <a:p>
            <a:endParaRPr lang="en-US" sz="1400" dirty="0"/>
          </a:p>
          <a:p>
            <a:pPr lvl="1">
              <a:buFont typeface="Courier New" panose="02070309020205020404" pitchFamily="49" charset="0"/>
              <a:buChar char="o"/>
            </a:pPr>
            <a:endParaRPr lang="en-US" sz="1400" dirty="0"/>
          </a:p>
          <a:p>
            <a:pPr lvl="1">
              <a:buFont typeface="Courier New" panose="02070309020205020404" pitchFamily="49" charset="0"/>
              <a:buChar char="o"/>
            </a:pPr>
            <a:endParaRPr lang="en-US" sz="1400" dirty="0"/>
          </a:p>
          <a:p>
            <a:pPr marL="0" lvl="0" indent="0">
              <a:buNone/>
            </a:pPr>
            <a:endParaRPr lang="en-US" dirty="0">
              <a:ea typeface="Calibri" panose="020F0502020204030204" pitchFamily="34" charset="0"/>
            </a:endParaRPr>
          </a:p>
        </p:txBody>
      </p:sp>
      <p:sp>
        <p:nvSpPr>
          <p:cNvPr id="4" name="Slide Number Placeholder 3">
            <a:extLst>
              <a:ext uri="{FF2B5EF4-FFF2-40B4-BE49-F238E27FC236}">
                <a16:creationId xmlns:a16="http://schemas.microsoft.com/office/drawing/2014/main" id="{9F4704A1-6959-B4AA-A9E6-1F7460CD9AA4}"/>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244149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Market Submissions Handbooks Review</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42617" y="401922"/>
            <a:ext cx="8534400" cy="5096525"/>
          </a:xfrm>
        </p:spPr>
        <p:txBody>
          <a:bodyPr/>
          <a:lstStyle/>
          <a:p>
            <a:pPr marL="0" indent="0">
              <a:buNone/>
            </a:pPr>
            <a:endParaRPr lang="en-US" sz="1400" dirty="0"/>
          </a:p>
          <a:p>
            <a:r>
              <a:rPr lang="en-US" sz="1400" dirty="0"/>
              <a:t>For each phase of Market Trials testing, a handbook will be posted to the RTBTF web page - </a:t>
            </a:r>
            <a:r>
              <a:rPr lang="en-US" sz="1400" dirty="0">
                <a:hlinkClick r:id="rId2"/>
              </a:rPr>
              <a:t>https://www.ercot.com/committees/tac/rtcbtf</a:t>
            </a:r>
            <a:endParaRPr lang="en-US" sz="1400" dirty="0"/>
          </a:p>
          <a:p>
            <a:endParaRPr lang="en-US" sz="1400" dirty="0"/>
          </a:p>
          <a:p>
            <a:r>
              <a:rPr lang="en-US" sz="1400" dirty="0"/>
              <a:t>Handbook to cover the expectations for each phase of testing, including </a:t>
            </a:r>
          </a:p>
          <a:p>
            <a:pPr lvl="1"/>
            <a:r>
              <a:rPr lang="en-US" sz="1400" dirty="0"/>
              <a:t>the key activities for that testing phase, </a:t>
            </a:r>
          </a:p>
          <a:p>
            <a:pPr lvl="1"/>
            <a:r>
              <a:rPr lang="en-US" sz="1400" dirty="0"/>
              <a:t>required submissions and expectations of submissions data entry with regard to current Production submissions. For example, during closed loop testing we would expect RTC submissions to closely align with current Production submissions to ensure smooth transition into and out of closed loop testing,</a:t>
            </a:r>
          </a:p>
          <a:p>
            <a:pPr lvl="1"/>
            <a:r>
              <a:rPr lang="en-US" sz="1400" dirty="0"/>
              <a:t>QSE performance evaluation criteria, </a:t>
            </a:r>
          </a:p>
          <a:p>
            <a:pPr lvl="1"/>
            <a:r>
              <a:rPr lang="en-US" sz="1400" dirty="0"/>
              <a:t>and high-level timelines for each phase.</a:t>
            </a:r>
          </a:p>
          <a:p>
            <a:r>
              <a:rPr lang="en-US" sz="1400" dirty="0"/>
              <a:t>Screenshot from Market Trials Handbook 1 – RTC QSE Submission Testing</a:t>
            </a:r>
            <a:endParaRPr lang="en-US" sz="1200" dirty="0"/>
          </a:p>
          <a:p>
            <a:pPr marL="0" indent="0">
              <a:buNone/>
            </a:pPr>
            <a:r>
              <a:rPr lang="en-US" sz="1400" dirty="0">
                <a:hlinkClick r:id="rId3"/>
              </a:rPr>
              <a:t>https://www.ercot.com/files/docs/2025/04/07/RTCB_Market_Trials_Handbook_1_MarketSubmissions.docx</a:t>
            </a:r>
            <a:endParaRPr lang="en-US" sz="1400" dirty="0"/>
          </a:p>
          <a:p>
            <a:endParaRPr lang="en-US" sz="1400" dirty="0"/>
          </a:p>
          <a:p>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8" name="Picture 7">
            <a:extLst>
              <a:ext uri="{FF2B5EF4-FFF2-40B4-BE49-F238E27FC236}">
                <a16:creationId xmlns:a16="http://schemas.microsoft.com/office/drawing/2014/main" id="{2AB74CEC-744F-DF76-CF3D-60041D49DCDC}"/>
              </a:ext>
            </a:extLst>
          </p:cNvPr>
          <p:cNvPicPr>
            <a:picLocks noChangeAspect="1"/>
          </p:cNvPicPr>
          <p:nvPr/>
        </p:nvPicPr>
        <p:blipFill>
          <a:blip r:embed="rId4"/>
          <a:stretch>
            <a:fillRect/>
          </a:stretch>
        </p:blipFill>
        <p:spPr>
          <a:xfrm>
            <a:off x="2011117" y="4070812"/>
            <a:ext cx="6523285" cy="2073526"/>
          </a:xfrm>
          <a:prstGeom prst="rect">
            <a:avLst/>
          </a:prstGeom>
        </p:spPr>
      </p:pic>
    </p:spTree>
    <p:extLst>
      <p:ext uri="{BB962C8B-B14F-4D97-AF65-F5344CB8AC3E}">
        <p14:creationId xmlns:p14="http://schemas.microsoft.com/office/powerpoint/2010/main" val="1367297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40FB-5745-CAF4-4B12-7E6986984C1B}"/>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8079E3C5-D161-8F28-6222-7EBCD746EAF1}"/>
              </a:ext>
            </a:extLst>
          </p:cNvPr>
          <p:cNvSpPr>
            <a:spLocks noGrp="1"/>
          </p:cNvSpPr>
          <p:nvPr>
            <p:ph idx="1"/>
          </p:nvPr>
        </p:nvSpPr>
        <p:spPr/>
        <p:txBody>
          <a:bodyPr/>
          <a:lstStyle/>
          <a:p>
            <a:r>
              <a:rPr lang="en-US" sz="1800" dirty="0"/>
              <a:t>Screenshot from RTC Market Trials Handbook 3 - Open Loop Testing</a:t>
            </a:r>
          </a:p>
          <a:p>
            <a:pPr marL="0" indent="0">
              <a:buNone/>
            </a:pPr>
            <a:r>
              <a:rPr lang="en-US" sz="1800" dirty="0">
                <a:hlinkClick r:id="rId2"/>
              </a:rPr>
              <a:t>https://www.ercot.com/files/docs/2025/04/07/RTCB_Market_Trials_Handbook_3_OpenLoop_RTC_SCED_04182025_FINAL_Revised_071125.docx</a:t>
            </a:r>
            <a:endParaRPr lang="en-US" sz="1800" dirty="0"/>
          </a:p>
          <a:p>
            <a:pPr marL="0" indent="0">
              <a:buNone/>
            </a:pPr>
            <a:endParaRPr lang="en-US" sz="1800" dirty="0"/>
          </a:p>
          <a:p>
            <a:endParaRPr lang="en-US" dirty="0"/>
          </a:p>
        </p:txBody>
      </p:sp>
      <p:sp>
        <p:nvSpPr>
          <p:cNvPr id="4" name="Slide Number Placeholder 3">
            <a:extLst>
              <a:ext uri="{FF2B5EF4-FFF2-40B4-BE49-F238E27FC236}">
                <a16:creationId xmlns:a16="http://schemas.microsoft.com/office/drawing/2014/main" id="{178BEF33-DEA9-1BF5-F6D2-8EA4B74E1342}"/>
              </a:ext>
            </a:extLst>
          </p:cNvPr>
          <p:cNvSpPr>
            <a:spLocks noGrp="1"/>
          </p:cNvSpPr>
          <p:nvPr>
            <p:ph type="sldNum" sz="quarter" idx="4"/>
          </p:nvPr>
        </p:nvSpPr>
        <p:spPr/>
        <p:txBody>
          <a:bodyPr/>
          <a:lstStyle/>
          <a:p>
            <a:fld id="{1D93BD3E-1E9A-4970-A6F7-E7AC52762E0C}" type="slidenum">
              <a:rPr lang="en-US" smtClean="0"/>
              <a:pPr/>
              <a:t>17</a:t>
            </a:fld>
            <a:endParaRPr lang="en-US"/>
          </a:p>
        </p:txBody>
      </p:sp>
      <p:pic>
        <p:nvPicPr>
          <p:cNvPr id="6" name="Picture 5">
            <a:extLst>
              <a:ext uri="{FF2B5EF4-FFF2-40B4-BE49-F238E27FC236}">
                <a16:creationId xmlns:a16="http://schemas.microsoft.com/office/drawing/2014/main" id="{6C685725-E836-71A1-0501-8FE17EA56EC0}"/>
              </a:ext>
            </a:extLst>
          </p:cNvPr>
          <p:cNvPicPr>
            <a:picLocks noChangeAspect="1"/>
          </p:cNvPicPr>
          <p:nvPr/>
        </p:nvPicPr>
        <p:blipFill>
          <a:blip r:embed="rId3"/>
          <a:stretch>
            <a:fillRect/>
          </a:stretch>
        </p:blipFill>
        <p:spPr>
          <a:xfrm>
            <a:off x="157316" y="2015365"/>
            <a:ext cx="8534400" cy="4027458"/>
          </a:xfrm>
          <a:prstGeom prst="rect">
            <a:avLst/>
          </a:prstGeom>
        </p:spPr>
      </p:pic>
    </p:spTree>
    <p:extLst>
      <p:ext uri="{BB962C8B-B14F-4D97-AF65-F5344CB8AC3E}">
        <p14:creationId xmlns:p14="http://schemas.microsoft.com/office/powerpoint/2010/main" val="1977841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F38F48-4915-49F3-EFCC-1AFA3372EF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FDD0EA-451E-F80C-795D-3D71F8B9C1A1}"/>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6A2C6453-AF63-AA18-41BA-D993DEBA6696}"/>
              </a:ext>
            </a:extLst>
          </p:cNvPr>
          <p:cNvSpPr>
            <a:spLocks noGrp="1"/>
          </p:cNvSpPr>
          <p:nvPr>
            <p:ph idx="1"/>
          </p:nvPr>
        </p:nvSpPr>
        <p:spPr/>
        <p:txBody>
          <a:bodyPr/>
          <a:lstStyle/>
          <a:p>
            <a:r>
              <a:rPr lang="en-US" sz="1800" dirty="0"/>
              <a:t>Screenshot from RTC Market Trials Handbook 6 – Day Ahead Market</a:t>
            </a:r>
          </a:p>
          <a:p>
            <a:pPr marL="0" indent="0">
              <a:buNone/>
            </a:pPr>
            <a:r>
              <a:rPr lang="en-US" dirty="0">
                <a:hlinkClick r:id="rId2"/>
              </a:rPr>
              <a:t>https://www.ercot.com/files/docs/2025/04/28/RTCB_Market_Trials_Handbook_6_DayAheadMarket_06132025_FINAL.docx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F35D3FD2-D007-B560-5C42-D3857402560D}"/>
              </a:ext>
            </a:extLst>
          </p:cNvPr>
          <p:cNvSpPr>
            <a:spLocks noGrp="1"/>
          </p:cNvSpPr>
          <p:nvPr>
            <p:ph type="sldNum" sz="quarter" idx="4"/>
          </p:nvPr>
        </p:nvSpPr>
        <p:spPr/>
        <p:txBody>
          <a:bodyPr/>
          <a:lstStyle/>
          <a:p>
            <a:fld id="{1D93BD3E-1E9A-4970-A6F7-E7AC52762E0C}" type="slidenum">
              <a:rPr lang="en-US" smtClean="0"/>
              <a:pPr/>
              <a:t>18</a:t>
            </a:fld>
            <a:endParaRPr lang="en-US"/>
          </a:p>
        </p:txBody>
      </p:sp>
      <p:pic>
        <p:nvPicPr>
          <p:cNvPr id="6" name="Picture 5">
            <a:extLst>
              <a:ext uri="{FF2B5EF4-FFF2-40B4-BE49-F238E27FC236}">
                <a16:creationId xmlns:a16="http://schemas.microsoft.com/office/drawing/2014/main" id="{4D121A45-B4C4-6AED-472A-237A597117C8}"/>
              </a:ext>
            </a:extLst>
          </p:cNvPr>
          <p:cNvPicPr>
            <a:picLocks noChangeAspect="1"/>
          </p:cNvPicPr>
          <p:nvPr/>
        </p:nvPicPr>
        <p:blipFill>
          <a:blip r:embed="rId3"/>
          <a:stretch>
            <a:fillRect/>
          </a:stretch>
        </p:blipFill>
        <p:spPr>
          <a:xfrm>
            <a:off x="152957" y="2126002"/>
            <a:ext cx="8914286" cy="3831363"/>
          </a:xfrm>
          <a:prstGeom prst="rect">
            <a:avLst/>
          </a:prstGeom>
        </p:spPr>
      </p:pic>
    </p:spTree>
    <p:extLst>
      <p:ext uri="{BB962C8B-B14F-4D97-AF65-F5344CB8AC3E}">
        <p14:creationId xmlns:p14="http://schemas.microsoft.com/office/powerpoint/2010/main" val="1704521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6C2D9-6EB1-63A3-6410-47D639919DAC}"/>
              </a:ext>
            </a:extLst>
          </p:cNvPr>
          <p:cNvSpPr>
            <a:spLocks noGrp="1"/>
          </p:cNvSpPr>
          <p:nvPr>
            <p:ph type="title"/>
          </p:nvPr>
        </p:nvSpPr>
        <p:spPr/>
        <p:txBody>
          <a:bodyPr/>
          <a:lstStyle/>
          <a:p>
            <a:r>
              <a:rPr lang="en-US" dirty="0"/>
              <a:t>FAQ - Market Trials Submission Testing</a:t>
            </a:r>
          </a:p>
        </p:txBody>
      </p:sp>
      <p:sp>
        <p:nvSpPr>
          <p:cNvPr id="4" name="Slide Number Placeholder 3">
            <a:extLst>
              <a:ext uri="{FF2B5EF4-FFF2-40B4-BE49-F238E27FC236}">
                <a16:creationId xmlns:a16="http://schemas.microsoft.com/office/drawing/2014/main" id="{BFF49A07-CA7E-E0D5-56E4-24272D4C9BBC}"/>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7" name="Content Placeholder 6">
            <a:extLst>
              <a:ext uri="{FF2B5EF4-FFF2-40B4-BE49-F238E27FC236}">
                <a16:creationId xmlns:a16="http://schemas.microsoft.com/office/drawing/2014/main" id="{3FACA282-FE6E-D404-536F-36FAD8C569D0}"/>
              </a:ext>
            </a:extLst>
          </p:cNvPr>
          <p:cNvSpPr>
            <a:spLocks noGrp="1"/>
          </p:cNvSpPr>
          <p:nvPr>
            <p:ph idx="1"/>
          </p:nvPr>
        </p:nvSpPr>
        <p:spPr>
          <a:xfrm>
            <a:off x="318817" y="929415"/>
            <a:ext cx="8458200" cy="4845394"/>
          </a:xfrm>
        </p:spPr>
        <p:txBody>
          <a:bodyPr/>
          <a:lstStyle/>
          <a:p>
            <a:pPr marL="0" indent="0">
              <a:buNone/>
            </a:pPr>
            <a:r>
              <a:rPr lang="en-US" sz="1800" b="1" dirty="0"/>
              <a:t>Q1. The following questions related to Market Trials submissions testing have been addressed in the RTC Market Trial handbooks. Details in the following two slides:</a:t>
            </a:r>
          </a:p>
          <a:p>
            <a:pPr lvl="1"/>
            <a:r>
              <a:rPr lang="en-US" dirty="0"/>
              <a:t>What are the different submissions that QSE needs to submit for each phase of Market Trials?	</a:t>
            </a:r>
          </a:p>
          <a:p>
            <a:pPr lvl="1"/>
            <a:r>
              <a:rPr lang="en-US" dirty="0"/>
              <a:t>What is the duration for which QSE needs to submit for each phase of Market Trials?	</a:t>
            </a:r>
          </a:p>
          <a:p>
            <a:pPr lvl="1"/>
            <a:r>
              <a:rPr lang="en-US" dirty="0"/>
              <a:t>What actions/applications will ERCOT be running during each phase?</a:t>
            </a:r>
          </a:p>
          <a:p>
            <a:pPr lvl="1"/>
            <a:r>
              <a:rPr lang="en-US" dirty="0"/>
              <a:t>What are performance evaluation criteria for the QSEs for each phase of Market Trial testing?</a:t>
            </a:r>
          </a:p>
          <a:p>
            <a:endParaRPr lang="en-US" dirty="0"/>
          </a:p>
          <a:p>
            <a:endParaRPr lang="en-US" dirty="0"/>
          </a:p>
        </p:txBody>
      </p:sp>
    </p:spTree>
    <p:extLst>
      <p:ext uri="{BB962C8B-B14F-4D97-AF65-F5344CB8AC3E}">
        <p14:creationId xmlns:p14="http://schemas.microsoft.com/office/powerpoint/2010/main" val="492532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E073E-A2DA-A587-98D1-BAF73DD4F1B8}"/>
              </a:ext>
            </a:extLst>
          </p:cNvPr>
          <p:cNvSpPr>
            <a:spLocks noGrp="1"/>
          </p:cNvSpPr>
          <p:nvPr>
            <p:ph type="title"/>
          </p:nvPr>
        </p:nvSpPr>
        <p:spPr/>
        <p:txBody>
          <a:bodyPr/>
          <a:lstStyle/>
          <a:p>
            <a:r>
              <a:rPr lang="en-US" dirty="0"/>
              <a:t>RTC+B Market Trials – Submissions Testing</a:t>
            </a:r>
          </a:p>
        </p:txBody>
      </p:sp>
      <p:sp>
        <p:nvSpPr>
          <p:cNvPr id="4" name="Slide Number Placeholder 3">
            <a:extLst>
              <a:ext uri="{FF2B5EF4-FFF2-40B4-BE49-F238E27FC236}">
                <a16:creationId xmlns:a16="http://schemas.microsoft.com/office/drawing/2014/main" id="{8038B99B-955F-FC02-4C13-E42D7C4395EB}"/>
              </a:ext>
            </a:extLst>
          </p:cNvPr>
          <p:cNvSpPr>
            <a:spLocks noGrp="1"/>
          </p:cNvSpPr>
          <p:nvPr>
            <p:ph type="sldNum" sz="quarter" idx="4"/>
          </p:nvPr>
        </p:nvSpPr>
        <p:spPr/>
        <p:txBody>
          <a:bodyPr/>
          <a:lstStyle/>
          <a:p>
            <a:fld id="{1D93BD3E-1E9A-4970-A6F7-E7AC52762E0C}" type="slidenum">
              <a:rPr lang="en-US" smtClean="0"/>
              <a:pPr/>
              <a:t>2</a:t>
            </a:fld>
            <a:endParaRPr lang="en-US"/>
          </a:p>
        </p:txBody>
      </p:sp>
      <p:cxnSp>
        <p:nvCxnSpPr>
          <p:cNvPr id="5" name="Straight Connector 4">
            <a:extLst>
              <a:ext uri="{FF2B5EF4-FFF2-40B4-BE49-F238E27FC236}">
                <a16:creationId xmlns:a16="http://schemas.microsoft.com/office/drawing/2014/main" id="{432EA395-DB54-3F64-5536-447836AD1510}"/>
              </a:ext>
            </a:extLst>
          </p:cNvPr>
          <p:cNvCxnSpPr>
            <a:cxnSpLocks/>
          </p:cNvCxnSpPr>
          <p:nvPr/>
        </p:nvCxnSpPr>
        <p:spPr>
          <a:xfrm>
            <a:off x="7068495" y="3297769"/>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B56E7AA-B0AA-F8A4-03C0-772097E43733}"/>
              </a:ext>
            </a:extLst>
          </p:cNvPr>
          <p:cNvCxnSpPr>
            <a:cxnSpLocks/>
          </p:cNvCxnSpPr>
          <p:nvPr/>
        </p:nvCxnSpPr>
        <p:spPr>
          <a:xfrm flipH="1">
            <a:off x="5747801" y="3530984"/>
            <a:ext cx="10959" cy="16348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86BD9EA-04D3-5192-8A4C-9C13ACBDC88C}"/>
              </a:ext>
            </a:extLst>
          </p:cNvPr>
          <p:cNvCxnSpPr>
            <a:cxnSpLocks/>
          </p:cNvCxnSpPr>
          <p:nvPr/>
        </p:nvCxnSpPr>
        <p:spPr>
          <a:xfrm>
            <a:off x="4176229" y="3523791"/>
            <a:ext cx="3868" cy="17150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AF821DA-F9F0-121B-DCEF-D21CD50EC5DB}"/>
              </a:ext>
            </a:extLst>
          </p:cNvPr>
          <p:cNvCxnSpPr>
            <a:cxnSpLocks/>
          </p:cNvCxnSpPr>
          <p:nvPr/>
        </p:nvCxnSpPr>
        <p:spPr>
          <a:xfrm flipH="1">
            <a:off x="2583277" y="3425717"/>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2C4D7E-6DA5-0D77-77C6-D8BCF97BF645}"/>
              </a:ext>
            </a:extLst>
          </p:cNvPr>
          <p:cNvCxnSpPr>
            <a:cxnSpLocks/>
          </p:cNvCxnSpPr>
          <p:nvPr/>
        </p:nvCxnSpPr>
        <p:spPr>
          <a:xfrm flipH="1">
            <a:off x="1111123" y="3425717"/>
            <a:ext cx="2067" cy="18131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3D699CA-08E4-9E42-CADB-AB03667EDF9C}"/>
              </a:ext>
            </a:extLst>
          </p:cNvPr>
          <p:cNvSpPr/>
          <p:nvPr/>
        </p:nvSpPr>
        <p:spPr>
          <a:xfrm>
            <a:off x="2597121" y="43244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3" name="Rectangle 12">
            <a:extLst>
              <a:ext uri="{FF2B5EF4-FFF2-40B4-BE49-F238E27FC236}">
                <a16:creationId xmlns:a16="http://schemas.microsoft.com/office/drawing/2014/main" id="{53E6A8EC-602D-52C5-681F-FDE20C44B69A}"/>
              </a:ext>
            </a:extLst>
          </p:cNvPr>
          <p:cNvSpPr/>
          <p:nvPr/>
        </p:nvSpPr>
        <p:spPr>
          <a:xfrm>
            <a:off x="2619727" y="3755508"/>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14" name="Rectangle 13">
            <a:extLst>
              <a:ext uri="{FF2B5EF4-FFF2-40B4-BE49-F238E27FC236}">
                <a16:creationId xmlns:a16="http://schemas.microsoft.com/office/drawing/2014/main" id="{C8805885-A828-2846-4673-202F743E914B}"/>
              </a:ext>
            </a:extLst>
          </p:cNvPr>
          <p:cNvSpPr/>
          <p:nvPr/>
        </p:nvSpPr>
        <p:spPr>
          <a:xfrm>
            <a:off x="3362585" y="3755508"/>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15" name="Rectangle 14">
            <a:extLst>
              <a:ext uri="{FF2B5EF4-FFF2-40B4-BE49-F238E27FC236}">
                <a16:creationId xmlns:a16="http://schemas.microsoft.com/office/drawing/2014/main" id="{FD4E8743-102F-FB1D-9B6B-AD100B9C0D78}"/>
              </a:ext>
            </a:extLst>
          </p:cNvPr>
          <p:cNvSpPr/>
          <p:nvPr/>
        </p:nvSpPr>
        <p:spPr>
          <a:xfrm>
            <a:off x="4151305" y="3755508"/>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16" name="Rectangle 15">
            <a:extLst>
              <a:ext uri="{FF2B5EF4-FFF2-40B4-BE49-F238E27FC236}">
                <a16:creationId xmlns:a16="http://schemas.microsoft.com/office/drawing/2014/main" id="{FC08158C-ECD3-E82B-8AB3-711240B91C4B}"/>
              </a:ext>
            </a:extLst>
          </p:cNvPr>
          <p:cNvSpPr/>
          <p:nvPr/>
        </p:nvSpPr>
        <p:spPr>
          <a:xfrm>
            <a:off x="4971533" y="3764177"/>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17" name="Rectangle 16">
            <a:extLst>
              <a:ext uri="{FF2B5EF4-FFF2-40B4-BE49-F238E27FC236}">
                <a16:creationId xmlns:a16="http://schemas.microsoft.com/office/drawing/2014/main" id="{786F822E-F3D8-7A1B-E090-66886E508A04}"/>
              </a:ext>
            </a:extLst>
          </p:cNvPr>
          <p:cNvSpPr/>
          <p:nvPr/>
        </p:nvSpPr>
        <p:spPr>
          <a:xfrm>
            <a:off x="5748506" y="3764177"/>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18" name="Rectangle 17">
            <a:extLst>
              <a:ext uri="{FF2B5EF4-FFF2-40B4-BE49-F238E27FC236}">
                <a16:creationId xmlns:a16="http://schemas.microsoft.com/office/drawing/2014/main" id="{7093DE43-BCE4-007B-D34C-DDB8427232E7}"/>
              </a:ext>
            </a:extLst>
          </p:cNvPr>
          <p:cNvSpPr/>
          <p:nvPr/>
        </p:nvSpPr>
        <p:spPr>
          <a:xfrm>
            <a:off x="6486711" y="3764177"/>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19" name="Rectangle 18">
            <a:extLst>
              <a:ext uri="{FF2B5EF4-FFF2-40B4-BE49-F238E27FC236}">
                <a16:creationId xmlns:a16="http://schemas.microsoft.com/office/drawing/2014/main" id="{F4840482-0DC6-A785-530F-C68F599B1B2A}"/>
              </a:ext>
            </a:extLst>
          </p:cNvPr>
          <p:cNvSpPr/>
          <p:nvPr/>
        </p:nvSpPr>
        <p:spPr>
          <a:xfrm>
            <a:off x="7068495" y="3764177"/>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20" name="Rectangle 19">
            <a:extLst>
              <a:ext uri="{FF2B5EF4-FFF2-40B4-BE49-F238E27FC236}">
                <a16:creationId xmlns:a16="http://schemas.microsoft.com/office/drawing/2014/main" id="{5DECCFC7-82D7-C09B-F4C1-AE4A468847B0}"/>
              </a:ext>
            </a:extLst>
          </p:cNvPr>
          <p:cNvSpPr/>
          <p:nvPr/>
        </p:nvSpPr>
        <p:spPr>
          <a:xfrm>
            <a:off x="7785777" y="3764177"/>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21" name="TextBox 20">
            <a:extLst>
              <a:ext uri="{FF2B5EF4-FFF2-40B4-BE49-F238E27FC236}">
                <a16:creationId xmlns:a16="http://schemas.microsoft.com/office/drawing/2014/main" id="{CF73CFB0-AAB8-76A6-6B95-A3B087C58295}"/>
              </a:ext>
            </a:extLst>
          </p:cNvPr>
          <p:cNvSpPr txBox="1"/>
          <p:nvPr/>
        </p:nvSpPr>
        <p:spPr>
          <a:xfrm>
            <a:off x="1073298" y="3329424"/>
            <a:ext cx="952500" cy="461665"/>
          </a:xfrm>
          <a:prstGeom prst="rect">
            <a:avLst/>
          </a:prstGeom>
          <a:noFill/>
        </p:spPr>
        <p:txBody>
          <a:bodyPr wrap="square" rtlCol="0">
            <a:spAutoFit/>
          </a:bodyPr>
          <a:lstStyle/>
          <a:p>
            <a:r>
              <a:rPr lang="en-US" sz="1200" dirty="0"/>
              <a:t>Start </a:t>
            </a:r>
          </a:p>
          <a:p>
            <a:r>
              <a:rPr lang="en-US" sz="1200" dirty="0"/>
              <a:t>03/07/2025</a:t>
            </a:r>
          </a:p>
        </p:txBody>
      </p:sp>
      <p:sp>
        <p:nvSpPr>
          <p:cNvPr id="22" name="TextBox 21">
            <a:extLst>
              <a:ext uri="{FF2B5EF4-FFF2-40B4-BE49-F238E27FC236}">
                <a16:creationId xmlns:a16="http://schemas.microsoft.com/office/drawing/2014/main" id="{5C157555-913F-4028-945B-145EC4E70B47}"/>
              </a:ext>
            </a:extLst>
          </p:cNvPr>
          <p:cNvSpPr txBox="1"/>
          <p:nvPr/>
        </p:nvSpPr>
        <p:spPr>
          <a:xfrm>
            <a:off x="2541764" y="3329425"/>
            <a:ext cx="952500" cy="461665"/>
          </a:xfrm>
          <a:prstGeom prst="rect">
            <a:avLst/>
          </a:prstGeom>
          <a:noFill/>
        </p:spPr>
        <p:txBody>
          <a:bodyPr wrap="square" rtlCol="0">
            <a:spAutoFit/>
          </a:bodyPr>
          <a:lstStyle/>
          <a:p>
            <a:r>
              <a:rPr lang="en-US" sz="1200" dirty="0"/>
              <a:t>Start </a:t>
            </a:r>
          </a:p>
          <a:p>
            <a:r>
              <a:rPr lang="en-US" sz="1200" dirty="0"/>
              <a:t>05/05/2025</a:t>
            </a:r>
          </a:p>
        </p:txBody>
      </p:sp>
      <p:sp>
        <p:nvSpPr>
          <p:cNvPr id="23" name="TextBox 22">
            <a:extLst>
              <a:ext uri="{FF2B5EF4-FFF2-40B4-BE49-F238E27FC236}">
                <a16:creationId xmlns:a16="http://schemas.microsoft.com/office/drawing/2014/main" id="{D4ABC2D1-5C3A-69C1-FC1A-D1E1D970D945}"/>
              </a:ext>
            </a:extLst>
          </p:cNvPr>
          <p:cNvSpPr txBox="1"/>
          <p:nvPr/>
        </p:nvSpPr>
        <p:spPr>
          <a:xfrm>
            <a:off x="5744080" y="3314251"/>
            <a:ext cx="952500" cy="461665"/>
          </a:xfrm>
          <a:prstGeom prst="rect">
            <a:avLst/>
          </a:prstGeom>
          <a:noFill/>
        </p:spPr>
        <p:txBody>
          <a:bodyPr wrap="square" rtlCol="0">
            <a:spAutoFit/>
          </a:bodyPr>
          <a:lstStyle/>
          <a:p>
            <a:r>
              <a:rPr lang="en-US" sz="1200" dirty="0"/>
              <a:t>Start </a:t>
            </a:r>
          </a:p>
          <a:p>
            <a:r>
              <a:rPr lang="en-US" sz="1200" dirty="0"/>
              <a:t>09/02/2025</a:t>
            </a:r>
          </a:p>
        </p:txBody>
      </p:sp>
      <p:sp>
        <p:nvSpPr>
          <p:cNvPr id="24" name="TextBox 23">
            <a:extLst>
              <a:ext uri="{FF2B5EF4-FFF2-40B4-BE49-F238E27FC236}">
                <a16:creationId xmlns:a16="http://schemas.microsoft.com/office/drawing/2014/main" id="{99830770-E06B-E001-3F4C-C25E20861022}"/>
              </a:ext>
            </a:extLst>
          </p:cNvPr>
          <p:cNvSpPr txBox="1"/>
          <p:nvPr/>
        </p:nvSpPr>
        <p:spPr>
          <a:xfrm>
            <a:off x="7764933" y="3292958"/>
            <a:ext cx="952500" cy="461665"/>
          </a:xfrm>
          <a:prstGeom prst="rect">
            <a:avLst/>
          </a:prstGeom>
          <a:noFill/>
        </p:spPr>
        <p:txBody>
          <a:bodyPr wrap="square" rtlCol="0">
            <a:spAutoFit/>
          </a:bodyPr>
          <a:lstStyle/>
          <a:p>
            <a:r>
              <a:rPr lang="en-US" sz="1200" dirty="0"/>
              <a:t>Go-Live</a:t>
            </a:r>
          </a:p>
          <a:p>
            <a:r>
              <a:rPr lang="en-US" sz="1200" dirty="0"/>
              <a:t>12/5/25*</a:t>
            </a:r>
          </a:p>
        </p:txBody>
      </p:sp>
      <p:sp>
        <p:nvSpPr>
          <p:cNvPr id="25" name="Rectangle 24">
            <a:extLst>
              <a:ext uri="{FF2B5EF4-FFF2-40B4-BE49-F238E27FC236}">
                <a16:creationId xmlns:a16="http://schemas.microsoft.com/office/drawing/2014/main" id="{2758B383-8620-810D-8BAA-F4BC57210897}"/>
              </a:ext>
            </a:extLst>
          </p:cNvPr>
          <p:cNvSpPr/>
          <p:nvPr/>
        </p:nvSpPr>
        <p:spPr>
          <a:xfrm>
            <a:off x="1830924" y="3748182"/>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26" name="Rectangle 25">
            <a:extLst>
              <a:ext uri="{FF2B5EF4-FFF2-40B4-BE49-F238E27FC236}">
                <a16:creationId xmlns:a16="http://schemas.microsoft.com/office/drawing/2014/main" id="{788530E1-0147-3495-DC8D-68DD8548F949}"/>
              </a:ext>
            </a:extLst>
          </p:cNvPr>
          <p:cNvSpPr/>
          <p:nvPr/>
        </p:nvSpPr>
        <p:spPr>
          <a:xfrm>
            <a:off x="1120708" y="3748182"/>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27" name="Rectangle 26">
            <a:extLst>
              <a:ext uri="{FF2B5EF4-FFF2-40B4-BE49-F238E27FC236}">
                <a16:creationId xmlns:a16="http://schemas.microsoft.com/office/drawing/2014/main" id="{D346B088-7DF0-0E76-D5D9-A9925FF91C35}"/>
              </a:ext>
            </a:extLst>
          </p:cNvPr>
          <p:cNvSpPr/>
          <p:nvPr/>
        </p:nvSpPr>
        <p:spPr>
          <a:xfrm>
            <a:off x="219637" y="37481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28" name="Rectangle 27">
            <a:extLst>
              <a:ext uri="{FF2B5EF4-FFF2-40B4-BE49-F238E27FC236}">
                <a16:creationId xmlns:a16="http://schemas.microsoft.com/office/drawing/2014/main" id="{0708CF7E-9F73-8556-D544-714164F0DDE8}"/>
              </a:ext>
            </a:extLst>
          </p:cNvPr>
          <p:cNvSpPr/>
          <p:nvPr/>
        </p:nvSpPr>
        <p:spPr>
          <a:xfrm>
            <a:off x="1112468" y="43244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Vendor </a:t>
            </a:r>
          </a:p>
          <a:p>
            <a:pPr algn="ctr"/>
            <a:r>
              <a:rPr lang="en-US" sz="1100" b="1" dirty="0">
                <a:solidFill>
                  <a:schemeClr val="tx1"/>
                </a:solidFill>
              </a:rPr>
              <a:t>Submission Testing</a:t>
            </a:r>
          </a:p>
        </p:txBody>
      </p:sp>
      <p:sp>
        <p:nvSpPr>
          <p:cNvPr id="29" name="TextBox 28">
            <a:extLst>
              <a:ext uri="{FF2B5EF4-FFF2-40B4-BE49-F238E27FC236}">
                <a16:creationId xmlns:a16="http://schemas.microsoft.com/office/drawing/2014/main" id="{62E722D5-0A6F-6A41-9FCE-61696CD744EF}"/>
              </a:ext>
            </a:extLst>
          </p:cNvPr>
          <p:cNvSpPr txBox="1"/>
          <p:nvPr/>
        </p:nvSpPr>
        <p:spPr>
          <a:xfrm>
            <a:off x="4146554" y="3323704"/>
            <a:ext cx="952500" cy="461665"/>
          </a:xfrm>
          <a:prstGeom prst="rect">
            <a:avLst/>
          </a:prstGeom>
          <a:noFill/>
        </p:spPr>
        <p:txBody>
          <a:bodyPr wrap="square" rtlCol="0">
            <a:spAutoFit/>
          </a:bodyPr>
          <a:lstStyle/>
          <a:p>
            <a:r>
              <a:rPr lang="en-US" sz="1200" dirty="0"/>
              <a:t>Start </a:t>
            </a:r>
          </a:p>
          <a:p>
            <a:r>
              <a:rPr lang="en-US" sz="1200" dirty="0"/>
              <a:t>07/07/2025</a:t>
            </a:r>
          </a:p>
        </p:txBody>
      </p:sp>
      <p:sp>
        <p:nvSpPr>
          <p:cNvPr id="30" name="TextBox 29">
            <a:extLst>
              <a:ext uri="{FF2B5EF4-FFF2-40B4-BE49-F238E27FC236}">
                <a16:creationId xmlns:a16="http://schemas.microsoft.com/office/drawing/2014/main" id="{E6CDD6F8-8D77-DB09-479E-350508A0310B}"/>
              </a:ext>
            </a:extLst>
          </p:cNvPr>
          <p:cNvSpPr txBox="1"/>
          <p:nvPr/>
        </p:nvSpPr>
        <p:spPr>
          <a:xfrm>
            <a:off x="3777684" y="5845150"/>
            <a:ext cx="4817324" cy="461665"/>
          </a:xfrm>
          <a:prstGeom prst="rect">
            <a:avLst/>
          </a:prstGeom>
          <a:noFill/>
        </p:spPr>
        <p:txBody>
          <a:bodyPr wrap="square" rtlCol="0">
            <a:spAutoFit/>
          </a:bodyPr>
          <a:lstStyle/>
          <a:p>
            <a:r>
              <a:rPr lang="en-US" sz="1200" i="1" dirty="0"/>
              <a:t>* </a:t>
            </a:r>
            <a:r>
              <a:rPr lang="en-US" sz="1200" b="1" i="1" dirty="0"/>
              <a:t>Go-Live date reflects 12/5/2025 as first Operating Day</a:t>
            </a:r>
          </a:p>
          <a:p>
            <a:r>
              <a:rPr lang="en-US" sz="1200" b="1" i="1" dirty="0"/>
              <a:t>  where 12/4/2025 is planned software migration.</a:t>
            </a:r>
          </a:p>
        </p:txBody>
      </p:sp>
      <p:sp>
        <p:nvSpPr>
          <p:cNvPr id="3" name="Rectangle 2">
            <a:extLst>
              <a:ext uri="{FF2B5EF4-FFF2-40B4-BE49-F238E27FC236}">
                <a16:creationId xmlns:a16="http://schemas.microsoft.com/office/drawing/2014/main" id="{07516738-E1C9-AADA-D496-E42BEACB11B1}"/>
              </a:ext>
            </a:extLst>
          </p:cNvPr>
          <p:cNvSpPr/>
          <p:nvPr/>
        </p:nvSpPr>
        <p:spPr>
          <a:xfrm>
            <a:off x="2620222" y="43219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32" name="Rectangle 31">
            <a:extLst>
              <a:ext uri="{FF2B5EF4-FFF2-40B4-BE49-F238E27FC236}">
                <a16:creationId xmlns:a16="http://schemas.microsoft.com/office/drawing/2014/main" id="{CACC8269-0987-6B45-8A8F-8FC5FEDBE2B5}"/>
              </a:ext>
            </a:extLst>
          </p:cNvPr>
          <p:cNvSpPr/>
          <p:nvPr/>
        </p:nvSpPr>
        <p:spPr>
          <a:xfrm>
            <a:off x="4187726" y="4321932"/>
            <a:ext cx="157147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33" name="Rectangle 32">
            <a:extLst>
              <a:ext uri="{FF2B5EF4-FFF2-40B4-BE49-F238E27FC236}">
                <a16:creationId xmlns:a16="http://schemas.microsoft.com/office/drawing/2014/main" id="{CCABC67C-36A5-B62E-9F71-9AF3AAD766F4}"/>
              </a:ext>
            </a:extLst>
          </p:cNvPr>
          <p:cNvSpPr/>
          <p:nvPr/>
        </p:nvSpPr>
        <p:spPr>
          <a:xfrm>
            <a:off x="5782305" y="4321932"/>
            <a:ext cx="1264153"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34" name="Rectangle 33">
            <a:extLst>
              <a:ext uri="{FF2B5EF4-FFF2-40B4-BE49-F238E27FC236}">
                <a16:creationId xmlns:a16="http://schemas.microsoft.com/office/drawing/2014/main" id="{8AA706CD-1457-7D5B-C79F-E6808FA81FEC}"/>
              </a:ext>
            </a:extLst>
          </p:cNvPr>
          <p:cNvSpPr/>
          <p:nvPr/>
        </p:nvSpPr>
        <p:spPr>
          <a:xfrm>
            <a:off x="242738" y="37456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35" name="Rectangle 34">
            <a:extLst>
              <a:ext uri="{FF2B5EF4-FFF2-40B4-BE49-F238E27FC236}">
                <a16:creationId xmlns:a16="http://schemas.microsoft.com/office/drawing/2014/main" id="{C1B799F6-4FFF-75C4-BE1C-144EA658EA79}"/>
              </a:ext>
            </a:extLst>
          </p:cNvPr>
          <p:cNvSpPr/>
          <p:nvPr/>
        </p:nvSpPr>
        <p:spPr>
          <a:xfrm>
            <a:off x="1135569" y="43219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36" name="TextBox 35">
            <a:extLst>
              <a:ext uri="{FF2B5EF4-FFF2-40B4-BE49-F238E27FC236}">
                <a16:creationId xmlns:a16="http://schemas.microsoft.com/office/drawing/2014/main" id="{2A115E9E-96F7-EFD5-9025-13F10F1E9518}"/>
              </a:ext>
            </a:extLst>
          </p:cNvPr>
          <p:cNvSpPr txBox="1"/>
          <p:nvPr/>
        </p:nvSpPr>
        <p:spPr>
          <a:xfrm>
            <a:off x="189815" y="983656"/>
            <a:ext cx="8573696" cy="1739451"/>
          </a:xfrm>
          <a:prstGeom prst="rect">
            <a:avLst/>
          </a:prstGeom>
          <a:noFill/>
        </p:spPr>
        <p:txBody>
          <a:bodyPr wrap="square" rtlCol="0">
            <a:spAutoFit/>
          </a:bodyPr>
          <a:lstStyle/>
          <a:p>
            <a:pPr marL="285750" indent="-285750">
              <a:buFont typeface="Wingdings" panose="05000000000000000000" pitchFamily="2" charset="2"/>
              <a:buChar char="q"/>
            </a:pPr>
            <a:r>
              <a:rPr lang="en-US" sz="1600" dirty="0"/>
              <a:t>This presentation covers the plan for ERCOT RTC+B Market Trial system configurations and digital certificates to support the stages of market trials and go-live to achieve the following:</a:t>
            </a:r>
          </a:p>
          <a:p>
            <a:pPr marL="742950" lvl="1" indent="-285750">
              <a:lnSpc>
                <a:spcPct val="200000"/>
              </a:lnSpc>
              <a:buFont typeface="Arial" panose="020B0604020202020204" pitchFamily="34" charset="0"/>
              <a:buChar char="•"/>
            </a:pPr>
            <a:r>
              <a:rPr lang="en-US" sz="1600" dirty="0"/>
              <a:t>Isolate initial testing path for QSE/Vendor Sandbox testing from current production</a:t>
            </a:r>
          </a:p>
          <a:p>
            <a:pPr marL="742950" lvl="1" indent="-285750">
              <a:lnSpc>
                <a:spcPct val="200000"/>
              </a:lnSpc>
              <a:buFont typeface="Arial" panose="020B0604020202020204" pitchFamily="34" charset="0"/>
              <a:buChar char="•"/>
            </a:pPr>
            <a:r>
              <a:rPr lang="en-US" sz="1600" dirty="0"/>
              <a:t>Minimize risk of RTC+B market submissions impacting current production</a:t>
            </a:r>
          </a:p>
        </p:txBody>
      </p:sp>
      <p:sp>
        <p:nvSpPr>
          <p:cNvPr id="31" name="Rectangle 30">
            <a:extLst>
              <a:ext uri="{FF2B5EF4-FFF2-40B4-BE49-F238E27FC236}">
                <a16:creationId xmlns:a16="http://schemas.microsoft.com/office/drawing/2014/main" id="{98773ED6-3A94-5220-8DF9-912EFA0DBAB9}"/>
              </a:ext>
            </a:extLst>
          </p:cNvPr>
          <p:cNvSpPr/>
          <p:nvPr/>
        </p:nvSpPr>
        <p:spPr>
          <a:xfrm>
            <a:off x="5753280" y="5269301"/>
            <a:ext cx="1293178" cy="575849"/>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Day-Ahead Market</a:t>
            </a:r>
            <a:endParaRPr lang="en-US" sz="600" b="1" dirty="0">
              <a:solidFill>
                <a:schemeClr val="tx1"/>
              </a:solidFill>
            </a:endParaRPr>
          </a:p>
          <a:p>
            <a:pPr algn="ctr"/>
            <a:r>
              <a:rPr lang="en-US" sz="600" b="1" dirty="0">
                <a:solidFill>
                  <a:schemeClr val="tx1"/>
                </a:solidFill>
              </a:rPr>
              <a:t>Non-Binding DAM using QSE offers for at least 2 tests</a:t>
            </a:r>
          </a:p>
        </p:txBody>
      </p:sp>
      <p:cxnSp>
        <p:nvCxnSpPr>
          <p:cNvPr id="37" name="Straight Connector 36">
            <a:extLst>
              <a:ext uri="{FF2B5EF4-FFF2-40B4-BE49-F238E27FC236}">
                <a16:creationId xmlns:a16="http://schemas.microsoft.com/office/drawing/2014/main" id="{0202B53F-4CD7-51CC-F93F-64B02DDA3D56}"/>
              </a:ext>
            </a:extLst>
          </p:cNvPr>
          <p:cNvCxnSpPr>
            <a:cxnSpLocks/>
          </p:cNvCxnSpPr>
          <p:nvPr/>
        </p:nvCxnSpPr>
        <p:spPr>
          <a:xfrm>
            <a:off x="7811415" y="3297769"/>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34E58CFC-5D6D-E0ED-8C4D-9B82947B7ECC}"/>
              </a:ext>
            </a:extLst>
          </p:cNvPr>
          <p:cNvSpPr/>
          <p:nvPr/>
        </p:nvSpPr>
        <p:spPr>
          <a:xfrm>
            <a:off x="7104766" y="4321932"/>
            <a:ext cx="713413" cy="1523218"/>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800" b="1" dirty="0">
                <a:solidFill>
                  <a:schemeClr val="tx1"/>
                </a:solidFill>
              </a:rPr>
              <a:t>Transition to Go-Live</a:t>
            </a:r>
          </a:p>
        </p:txBody>
      </p:sp>
      <p:sp>
        <p:nvSpPr>
          <p:cNvPr id="38" name="TextBox 37">
            <a:extLst>
              <a:ext uri="{FF2B5EF4-FFF2-40B4-BE49-F238E27FC236}">
                <a16:creationId xmlns:a16="http://schemas.microsoft.com/office/drawing/2014/main" id="{73922263-D59F-8EF4-E668-F4CB196B437D}"/>
              </a:ext>
            </a:extLst>
          </p:cNvPr>
          <p:cNvSpPr txBox="1"/>
          <p:nvPr/>
        </p:nvSpPr>
        <p:spPr>
          <a:xfrm>
            <a:off x="7033008" y="3139038"/>
            <a:ext cx="856928" cy="646331"/>
          </a:xfrm>
          <a:prstGeom prst="rect">
            <a:avLst/>
          </a:prstGeom>
          <a:noFill/>
        </p:spPr>
        <p:txBody>
          <a:bodyPr wrap="square" rtlCol="0">
            <a:spAutoFit/>
          </a:bodyPr>
          <a:lstStyle/>
          <a:p>
            <a:r>
              <a:rPr lang="en-US" sz="900" dirty="0"/>
              <a:t>30-day Market Notice</a:t>
            </a:r>
          </a:p>
          <a:p>
            <a:r>
              <a:rPr lang="en-US" sz="900" dirty="0"/>
              <a:t>11/5/25</a:t>
            </a:r>
          </a:p>
        </p:txBody>
      </p:sp>
    </p:spTree>
    <p:extLst>
      <p:ext uri="{BB962C8B-B14F-4D97-AF65-F5344CB8AC3E}">
        <p14:creationId xmlns:p14="http://schemas.microsoft.com/office/powerpoint/2010/main" val="667771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B585A-D431-6E2C-C5F2-CB8040E96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A6C008-314F-24F0-CABD-524F4CCB8B93}"/>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46AB863F-1CAB-9C75-96CC-B7FAA621BE1D}"/>
              </a:ext>
            </a:extLst>
          </p:cNvPr>
          <p:cNvSpPr>
            <a:spLocks noGrp="1"/>
          </p:cNvSpPr>
          <p:nvPr>
            <p:ph type="sldNum" sz="quarter" idx="4"/>
          </p:nvPr>
        </p:nvSpPr>
        <p:spPr/>
        <p:txBody>
          <a:bodyPr/>
          <a:lstStyle/>
          <a:p>
            <a:fld id="{1D93BD3E-1E9A-4970-A6F7-E7AC52762E0C}" type="slidenum">
              <a:rPr lang="en-US" smtClean="0"/>
              <a:pPr/>
              <a:t>20</a:t>
            </a:fld>
            <a:endParaRPr lang="en-US"/>
          </a:p>
        </p:txBody>
      </p:sp>
      <p:sp>
        <p:nvSpPr>
          <p:cNvPr id="7" name="Content Placeholder 6">
            <a:extLst>
              <a:ext uri="{FF2B5EF4-FFF2-40B4-BE49-F238E27FC236}">
                <a16:creationId xmlns:a16="http://schemas.microsoft.com/office/drawing/2014/main" id="{7166E16D-C752-BEEC-EF01-863CB3508C12}"/>
              </a:ext>
            </a:extLst>
          </p:cNvPr>
          <p:cNvSpPr>
            <a:spLocks noGrp="1"/>
          </p:cNvSpPr>
          <p:nvPr>
            <p:ph idx="1"/>
          </p:nvPr>
        </p:nvSpPr>
        <p:spPr>
          <a:xfrm>
            <a:off x="3810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Q2. Request for IP/DNS information</a:t>
            </a:r>
          </a:p>
          <a:p>
            <a:pPr marL="0" indent="0">
              <a:buNone/>
            </a:pPr>
            <a:r>
              <a:rPr lang="en-US" sz="1600" dirty="0">
                <a:latin typeface="Aptos" panose="020B0004020202020204" pitchFamily="34" charset="0"/>
                <a:ea typeface="Calibri" panose="020F0502020204030204" pitchFamily="34" charset="0"/>
              </a:rPr>
              <a:t>A2. These are not changed for RTC. For any IP address or DNS names for Ercot API or Ercot Notification Source IP address, please contact </a:t>
            </a:r>
            <a:r>
              <a:rPr lang="en-US" sz="1600" b="1" u="sng" dirty="0">
                <a:latin typeface="Aptos" panose="020B0004020202020204" pitchFamily="34" charset="0"/>
                <a:ea typeface="Calibri" panose="020F0502020204030204" pitchFamily="34" charset="0"/>
              </a:rPr>
              <a:t>the ERCOT client reps/account managers</a:t>
            </a:r>
            <a:r>
              <a:rPr lang="en-US" sz="1600" dirty="0">
                <a:latin typeface="Aptos" panose="020B0004020202020204" pitchFamily="34" charset="0"/>
                <a:ea typeface="Calibri" panose="020F0502020204030204" pitchFamily="34" charset="0"/>
              </a:rPr>
              <a:t>, or send a request email to RTCB mailbox.</a:t>
            </a:r>
          </a:p>
          <a:p>
            <a:pPr marL="0" indent="0">
              <a:buNone/>
            </a:pPr>
            <a:endParaRPr lang="en-US" sz="1600" dirty="0">
              <a:latin typeface="Aptos" panose="020B0004020202020204" pitchFamily="34" charset="0"/>
              <a:ea typeface="Calibri" panose="020F0502020204030204" pitchFamily="34" charset="0"/>
            </a:endParaRPr>
          </a:p>
          <a:p>
            <a:pPr marL="0" indent="0">
              <a:buNone/>
            </a:pPr>
            <a:r>
              <a:rPr lang="en-US" sz="1600" b="1" dirty="0">
                <a:latin typeface="Aptos" panose="020B0004020202020204" pitchFamily="34" charset="0"/>
                <a:ea typeface="Calibri" panose="020F0502020204030204" pitchFamily="34" charset="0"/>
              </a:rPr>
              <a:t>Q3. Notifications from ERCOT</a:t>
            </a:r>
          </a:p>
          <a:p>
            <a:pPr marL="0" indent="0">
              <a:buNone/>
            </a:pPr>
            <a:r>
              <a:rPr lang="en-US" sz="1600" dirty="0">
                <a:latin typeface="Aptos" panose="020B0004020202020204" pitchFamily="34" charset="0"/>
                <a:ea typeface="Calibri" panose="020F0502020204030204" pitchFamily="34" charset="0"/>
              </a:rPr>
              <a:t>A4. To support testing notifications from ERCOT for API submissions, QSEs should submit API Listener URL set up information using the template available from the “Technical RTC+B Details” section of the </a:t>
            </a:r>
            <a:r>
              <a:rPr lang="en-US" sz="1600" dirty="0">
                <a:solidFill>
                  <a:srgbClr val="0076C6"/>
                </a:solidFill>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RTCBTF</a:t>
            </a:r>
            <a:r>
              <a:rPr lang="en-US" sz="1600" dirty="0">
                <a:latin typeface="Aptos" panose="020B0004020202020204" pitchFamily="34" charset="0"/>
                <a:ea typeface="Calibri" panose="020F0502020204030204" pitchFamily="34" charset="0"/>
              </a:rPr>
              <a:t> page.  QSEs are expected to complete this template and send it to </a:t>
            </a:r>
            <a:r>
              <a:rPr lang="en-US" sz="1600" dirty="0">
                <a:solidFill>
                  <a:srgbClr val="0076C6"/>
                </a:solidFill>
                <a:latin typeface="Aptos" panose="020B00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RTCB@ercot.com</a:t>
            </a:r>
            <a:r>
              <a:rPr lang="en-US" sz="1600" dirty="0">
                <a:solidFill>
                  <a:srgbClr val="0076C6"/>
                </a:solidFill>
                <a:latin typeface="Aptos" panose="020B0004020202020204" pitchFamily="34" charset="0"/>
                <a:ea typeface="Calibri" panose="020F0502020204030204" pitchFamily="34" charset="0"/>
              </a:rPr>
              <a:t>.</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The specific coded alerts/notifications from ERCOT can be found in the EIP External Specs document Section 5.3.1 -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4"/>
              </a:rPr>
              <a:t>https://www.ercot.com/files/docs/2024/06/24/EIP_External_Interfaces_Specification_RTCB_v1.0.zip</a:t>
            </a:r>
            <a:r>
              <a:rPr lang="en-US" sz="1600" dirty="0">
                <a:effectLst/>
                <a:latin typeface="Aptos" panose="020B0004020202020204" pitchFamily="34" charset="0"/>
                <a:ea typeface="Calibri" panose="020F0502020204030204" pitchFamily="34" charset="0"/>
                <a:cs typeface="Aptos" panose="020B0004020202020204" pitchFamily="34" charset="0"/>
              </a:rPr>
              <a:t> </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For Market submission validations and corresponding error messages – the only changes are related to the submission changes for RTC. The updated RTC+B submission validation rules can be found here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5"/>
              </a:rPr>
              <a:t>https://www.ercot.com/mp/data-products/data-product-details?id=NP4-450-M</a:t>
            </a:r>
            <a:r>
              <a:rPr lang="en-US" sz="1600" dirty="0">
                <a:effectLst/>
                <a:latin typeface="Aptos" panose="020B0004020202020204" pitchFamily="34" charset="0"/>
                <a:ea typeface="Calibri" panose="020F0502020204030204" pitchFamily="34" charset="0"/>
                <a:cs typeface="Aptos" panose="020B0004020202020204" pitchFamily="34" charset="0"/>
              </a:rPr>
              <a:t>. These messages do not include an error code, and the message text for these vary based on the submission error and are specific to the resource/values submitted.</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391667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51EC1-91BF-64D5-0E45-814AADAF0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75BA86-9A93-54D7-4F0A-392C29602EEF}"/>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FB21F59-E443-57E0-B8F8-79871A2BBC20}"/>
              </a:ext>
            </a:extLst>
          </p:cNvPr>
          <p:cNvSpPr>
            <a:spLocks noGrp="1"/>
          </p:cNvSpPr>
          <p:nvPr>
            <p:ph type="sldNum" sz="quarter" idx="4"/>
          </p:nvPr>
        </p:nvSpPr>
        <p:spPr/>
        <p:txBody>
          <a:bodyPr/>
          <a:lstStyle/>
          <a:p>
            <a:fld id="{1D93BD3E-1E9A-4970-A6F7-E7AC52762E0C}" type="slidenum">
              <a:rPr lang="en-US" smtClean="0"/>
              <a:pPr/>
              <a:t>21</a:t>
            </a:fld>
            <a:endParaRPr lang="en-US"/>
          </a:p>
        </p:txBody>
      </p:sp>
      <p:sp>
        <p:nvSpPr>
          <p:cNvPr id="7" name="Content Placeholder 6">
            <a:extLst>
              <a:ext uri="{FF2B5EF4-FFF2-40B4-BE49-F238E27FC236}">
                <a16:creationId xmlns:a16="http://schemas.microsoft.com/office/drawing/2014/main" id="{CDAF5F9D-D457-F6CD-EDB6-25D2E77CB249}"/>
              </a:ext>
            </a:extLst>
          </p:cNvPr>
          <p:cNvSpPr>
            <a:spLocks noGrp="1"/>
          </p:cNvSpPr>
          <p:nvPr>
            <p:ph idx="1"/>
          </p:nvPr>
        </p:nvSpPr>
        <p:spPr>
          <a:xfrm>
            <a:off x="318817" y="417037"/>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Q4. When can MPs start testing DAM and SCED awards data along with reports in Market Trials?</a:t>
            </a:r>
          </a:p>
          <a:p>
            <a:pPr marL="0" indent="0">
              <a:buNone/>
            </a:pPr>
            <a:r>
              <a:rPr lang="en-US" sz="1600" dirty="0">
                <a:latin typeface="Aptos" panose="020B0004020202020204" pitchFamily="34" charset="0"/>
                <a:ea typeface="Calibri" panose="020F0502020204030204" pitchFamily="34" charset="0"/>
              </a:rPr>
              <a:t>A4. Currently the Market Trial environment is setup with limited functionality. For the first two phases of testing, the functionality is limited to vendor and QSE market submission testing and telemetry validations. Starting with Open Loop testing till go-live, the environment will be updated to allow for DAM/SCED runs.</a:t>
            </a:r>
          </a:p>
          <a:p>
            <a:pPr marL="0" indent="0">
              <a:buNone/>
            </a:pPr>
            <a:r>
              <a:rPr lang="en-US" sz="1600" dirty="0">
                <a:latin typeface="Aptos" panose="020B0004020202020204" pitchFamily="34" charset="0"/>
                <a:ea typeface="Calibri" panose="020F0502020204030204" pitchFamily="34" charset="0"/>
              </a:rPr>
              <a:t>DAM award reports will be available on MMSUI/via EWS on the days when DAM is run on RTC market trials </a:t>
            </a: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57150" indent="0">
              <a:lnSpc>
                <a:spcPct val="107000"/>
              </a:lnSpc>
              <a:spcAft>
                <a:spcPts val="800"/>
              </a:spcAft>
              <a:buNone/>
            </a:pPr>
            <a:r>
              <a:rPr lang="en-US" sz="1600" dirty="0">
                <a:latin typeface="Aptos" panose="020B0004020202020204" pitchFamily="34" charset="0"/>
                <a:ea typeface="Calibri" panose="020F0502020204030204" pitchFamily="34" charset="0"/>
              </a:rPr>
              <a:t>During open loop testing, ERCOT will p</a:t>
            </a:r>
            <a:r>
              <a:rPr lang="en-US" sz="1600" dirty="0">
                <a:latin typeface="Aptos" panose="020B0004020202020204" pitchFamily="34" charset="0"/>
              </a:rPr>
              <a:t>ublish the following four reports:</a:t>
            </a:r>
          </a:p>
          <a:p>
            <a:r>
              <a:rPr lang="en-US" sz="1600" dirty="0">
                <a:latin typeface="Aptos" panose="020B0004020202020204" pitchFamily="34" charset="0"/>
                <a:ea typeface="Calibri" panose="020F0502020204030204" pitchFamily="34" charset="0"/>
              </a:rPr>
              <a:t>SCED Shadow Prices and Binding Transmission Constraints - NP6-86-CD </a:t>
            </a:r>
          </a:p>
          <a:p>
            <a:r>
              <a:rPr lang="en-US" sz="1600" dirty="0">
                <a:latin typeface="Aptos" panose="020B0004020202020204" pitchFamily="34" charset="0"/>
                <a:ea typeface="Calibri" panose="020F0502020204030204" pitchFamily="34" charset="0"/>
              </a:rPr>
              <a:t>LMPs by Resource Nodes, Load Zones and Trading Hubs Market Trials - NP6-788-CD</a:t>
            </a:r>
          </a:p>
          <a:p>
            <a:r>
              <a:rPr lang="en-US" sz="1600" dirty="0">
                <a:latin typeface="Aptos" panose="020B0004020202020204" pitchFamily="34" charset="0"/>
                <a:ea typeface="Calibri" panose="020F0502020204030204" pitchFamily="34" charset="0"/>
              </a:rPr>
              <a:t>Modify Real-Time ORDC and Reliability Deployment Price Adders and Reserves by SCED Interval - NP6-323-CD</a:t>
            </a:r>
          </a:p>
          <a:p>
            <a:r>
              <a:rPr lang="en-US" sz="1600" dirty="0">
                <a:latin typeface="Aptos" panose="020B0004020202020204" pitchFamily="34" charset="0"/>
                <a:ea typeface="Calibri" panose="020F0502020204030204" pitchFamily="34" charset="0"/>
              </a:rPr>
              <a:t>Real-Time Clearing Prices for Capacity by SCED interval – NP6-332-CD </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6" name="Picture 5">
            <a:extLst>
              <a:ext uri="{FF2B5EF4-FFF2-40B4-BE49-F238E27FC236}">
                <a16:creationId xmlns:a16="http://schemas.microsoft.com/office/drawing/2014/main" id="{20A2A9B2-5790-8976-BE81-A1397C212008}"/>
              </a:ext>
            </a:extLst>
          </p:cNvPr>
          <p:cNvPicPr>
            <a:picLocks noChangeAspect="1"/>
          </p:cNvPicPr>
          <p:nvPr/>
        </p:nvPicPr>
        <p:blipFill>
          <a:blip r:embed="rId2"/>
          <a:srcRect b="46164"/>
          <a:stretch/>
        </p:blipFill>
        <p:spPr>
          <a:xfrm>
            <a:off x="2759349" y="2567931"/>
            <a:ext cx="4784449" cy="1496031"/>
          </a:xfrm>
          <a:prstGeom prst="rect">
            <a:avLst/>
          </a:prstGeom>
        </p:spPr>
      </p:pic>
    </p:spTree>
    <p:extLst>
      <p:ext uri="{BB962C8B-B14F-4D97-AF65-F5344CB8AC3E}">
        <p14:creationId xmlns:p14="http://schemas.microsoft.com/office/powerpoint/2010/main" val="3832406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93FD5-E832-79D0-62D6-6A8A09D73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A40F16-9E2C-43CF-1C4A-4FA3C01C1682}"/>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404E2E1-EF82-AC4E-9DEA-673F3D931F4F}"/>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7" name="Content Placeholder 6">
            <a:extLst>
              <a:ext uri="{FF2B5EF4-FFF2-40B4-BE49-F238E27FC236}">
                <a16:creationId xmlns:a16="http://schemas.microsoft.com/office/drawing/2014/main" id="{33E0DE6B-45BA-081B-8843-12759ED3ADD5}"/>
              </a:ext>
            </a:extLst>
          </p:cNvPr>
          <p:cNvSpPr>
            <a:spLocks noGrp="1"/>
          </p:cNvSpPr>
          <p:nvPr>
            <p:ph idx="1"/>
          </p:nvPr>
        </p:nvSpPr>
        <p:spPr>
          <a:xfrm>
            <a:off x="2286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Q5. RTC+B Settlements Extracts in Market Trials?</a:t>
            </a:r>
          </a:p>
          <a:p>
            <a:pPr marL="0" marR="0" indent="0">
              <a:buNone/>
            </a:pPr>
            <a:r>
              <a:rPr lang="en-US" sz="1600" dirty="0">
                <a:latin typeface="Aptos" panose="020B0004020202020204" pitchFamily="34" charset="0"/>
                <a:ea typeface="Calibri" panose="020F0502020204030204" pitchFamily="34" charset="0"/>
              </a:rPr>
              <a:t>A5. Market Trials are limited for Settlements and Billing:  </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will not be providing QSE specific statement files, however, generalized sample DAM and RTM Statements posted to 5/21 RTCBTF meeting page</a:t>
            </a:r>
          </a:p>
          <a:p>
            <a:pPr marL="400050" lvl="1" indent="0">
              <a:buNone/>
            </a:pPr>
            <a:r>
              <a:rPr lang="en-US" sz="1600" dirty="0">
                <a:latin typeface="Aptos" panose="020B0004020202020204" pitchFamily="34" charset="0"/>
                <a:ea typeface="Calibri" panose="020F0502020204030204" pitchFamily="34" charset="0"/>
                <a:hlinkClick r:id="rId2"/>
              </a:rPr>
              <a:t>https://www.ercot.com/calendar/05212025-RTCBTF-Meeting</a:t>
            </a:r>
            <a:endParaRPr lang="en-US" sz="1600" dirty="0">
              <a:latin typeface="Aptos" panose="020B0004020202020204" pitchFamily="34" charset="0"/>
              <a:ea typeface="Calibri" panose="020F0502020204030204" pitchFamily="34" charset="0"/>
            </a:endParaRPr>
          </a:p>
          <a:p>
            <a:pPr marL="342900" marR="0" lvl="0" indent="-342900">
              <a:buFont typeface="Aptos" panose="020B0004020202020204" pitchFamily="34" charset="0"/>
              <a:buChar char="-"/>
            </a:pPr>
            <a:endParaRPr lang="en-US" sz="1600" dirty="0">
              <a:latin typeface="Aptos" panose="020B0004020202020204" pitchFamily="34" charset="0"/>
              <a:ea typeface="Calibri" panose="020F0502020204030204" pitchFamily="34" charset="0"/>
            </a:endParaRP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These statements do not structurally change, but will include changes in the billing determinants for RTC</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has provided training on the RTC billing determinants and posted in a YouTube on this page:</a:t>
            </a:r>
          </a:p>
          <a:p>
            <a:pPr marL="742950" marR="0" lvl="1" indent="-285750">
              <a:buFont typeface="Courier New" panose="02070309020205020404" pitchFamily="49" charset="0"/>
              <a:buChar char="o"/>
            </a:pPr>
            <a:r>
              <a:rPr lang="en-US" sz="1600" dirty="0">
                <a:solidFill>
                  <a:srgbClr val="0076C6"/>
                </a:solidFill>
                <a:latin typeface="Aptos" panose="020B00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https://www.ercot.com/committees/tac/rtcbtf/training</a:t>
            </a:r>
            <a:r>
              <a:rPr lang="en-US" sz="1600" dirty="0">
                <a:solidFill>
                  <a:srgbClr val="0076C6"/>
                </a:solidFill>
                <a:latin typeface="Aptos" panose="020B0004020202020204" pitchFamily="34" charset="0"/>
                <a:ea typeface="Calibri" panose="020F0502020204030204" pitchFamily="34" charset="0"/>
              </a:rPr>
              <a:t>   </a:t>
            </a:r>
            <a:r>
              <a:rPr lang="en-US" sz="1600" dirty="0">
                <a:latin typeface="Aptos" panose="020B0004020202020204" pitchFamily="34" charset="0"/>
                <a:ea typeface="Calibri" panose="020F0502020204030204" pitchFamily="34" charset="0"/>
              </a:rPr>
              <a:t>(Select RTC+B Settlement Overview)</a:t>
            </a:r>
          </a:p>
          <a:p>
            <a:pPr marL="742950" marR="0" lvl="1" indent="-285750">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1026" name="Picture 2">
            <a:extLst>
              <a:ext uri="{FF2B5EF4-FFF2-40B4-BE49-F238E27FC236}">
                <a16:creationId xmlns:a16="http://schemas.microsoft.com/office/drawing/2014/main" id="{33DEA6DC-A9A4-E505-045B-40FC2256D3C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9915" y="4024806"/>
            <a:ext cx="4539343" cy="233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BF9-33D4-457C-7B6B-3B0E0C84CACB}"/>
              </a:ext>
            </a:extLst>
          </p:cNvPr>
          <p:cNvSpPr>
            <a:spLocks noGrp="1"/>
          </p:cNvSpPr>
          <p:nvPr>
            <p:ph type="title"/>
          </p:nvPr>
        </p:nvSpPr>
        <p:spPr/>
        <p:txBody>
          <a:bodyPr/>
          <a:lstStyle/>
          <a:p>
            <a:r>
              <a:rPr lang="en-US" sz="2000" dirty="0"/>
              <a:t>RTC+B Market Trials</a:t>
            </a:r>
            <a:br>
              <a:rPr lang="en-US" b="1" dirty="0">
                <a:solidFill>
                  <a:schemeClr val="tx2"/>
                </a:solidFill>
              </a:rPr>
            </a:br>
            <a:r>
              <a:rPr lang="en-US" dirty="0"/>
              <a:t>	</a:t>
            </a:r>
          </a:p>
        </p:txBody>
      </p:sp>
      <p:sp>
        <p:nvSpPr>
          <p:cNvPr id="3" name="Content Placeholder 2">
            <a:extLst>
              <a:ext uri="{FF2B5EF4-FFF2-40B4-BE49-F238E27FC236}">
                <a16:creationId xmlns:a16="http://schemas.microsoft.com/office/drawing/2014/main" id="{A827362F-2C1C-51B9-C5CB-21FFBB63DCD8}"/>
              </a:ext>
            </a:extLst>
          </p:cNvPr>
          <p:cNvSpPr>
            <a:spLocks noGrp="1"/>
          </p:cNvSpPr>
          <p:nvPr>
            <p:ph idx="1"/>
          </p:nvPr>
        </p:nvSpPr>
        <p:spPr>
          <a:xfrm>
            <a:off x="304800" y="1002383"/>
            <a:ext cx="8534400" cy="4853233"/>
          </a:xfrm>
        </p:spPr>
        <p:txBody>
          <a:bodyPr/>
          <a:lstStyle/>
          <a:p>
            <a:r>
              <a:rPr lang="en-US" sz="2000" dirty="0"/>
              <a:t>Questions? </a:t>
            </a:r>
          </a:p>
          <a:p>
            <a:pPr marL="457200" lvl="1" indent="0">
              <a:buNone/>
            </a:pPr>
            <a:endParaRPr lang="en-US" sz="2000" dirty="0"/>
          </a:p>
          <a:p>
            <a:pPr marL="457200" lvl="1" indent="0">
              <a:buNone/>
            </a:pPr>
            <a:endParaRPr lang="en-US" sz="2000" dirty="0"/>
          </a:p>
          <a:p>
            <a:r>
              <a:rPr lang="en-US" sz="2000" dirty="0"/>
              <a:t>Provide feedback to ERCOT on any concerns/questions at </a:t>
            </a:r>
            <a:r>
              <a:rPr lang="en-US" sz="2000" u="sng" dirty="0">
                <a:solidFill>
                  <a:srgbClr val="00AEC7"/>
                </a:solidFill>
              </a:rPr>
              <a:t>rtcb</a:t>
            </a:r>
            <a:r>
              <a:rPr lang="en-US" sz="2000" u="sng" dirty="0">
                <a:solidFill>
                  <a:srgbClr val="00AEC7"/>
                </a:solidFill>
                <a:hlinkClick r:id="rId2">
                  <a:extLst>
                    <a:ext uri="{A12FA001-AC4F-418D-AE19-62706E023703}">
                      <ahyp:hlinkClr xmlns:ahyp="http://schemas.microsoft.com/office/drawing/2018/hyperlinkcolor" val="tx"/>
                    </a:ext>
                  </a:extLst>
                </a:hlinkClick>
              </a:rPr>
              <a:t>@ercot.com</a:t>
            </a:r>
            <a:r>
              <a:rPr lang="en-US" sz="2000" u="sng" dirty="0">
                <a:solidFill>
                  <a:srgbClr val="00AEC7"/>
                </a:solidFill>
              </a:rPr>
              <a:t> </a:t>
            </a:r>
          </a:p>
          <a:p>
            <a:endParaRPr lang="en-US" sz="2400" dirty="0">
              <a:solidFill>
                <a:srgbClr val="00AEC7"/>
              </a:solidFill>
            </a:endParaRPr>
          </a:p>
          <a:p>
            <a:pPr marL="0" indent="0">
              <a:buNone/>
            </a:pPr>
            <a:endParaRPr lang="en-US" dirty="0"/>
          </a:p>
        </p:txBody>
      </p:sp>
      <p:sp>
        <p:nvSpPr>
          <p:cNvPr id="4" name="Slide Number Placeholder 3">
            <a:extLst>
              <a:ext uri="{FF2B5EF4-FFF2-40B4-BE49-F238E27FC236}">
                <a16:creationId xmlns:a16="http://schemas.microsoft.com/office/drawing/2014/main" id="{72514D95-AAB8-C83F-D9A9-903A9D7F2959}"/>
              </a:ext>
            </a:extLst>
          </p:cNvPr>
          <p:cNvSpPr>
            <a:spLocks noGrp="1"/>
          </p:cNvSpPr>
          <p:nvPr>
            <p:ph type="sldNum" sz="quarter" idx="4"/>
          </p:nvPr>
        </p:nvSpPr>
        <p:spPr/>
        <p:txBody>
          <a:bodyPr/>
          <a:lstStyle/>
          <a:p>
            <a:fld id="{1D93BD3E-1E9A-4970-A6F7-E7AC52762E0C}" type="slidenum">
              <a:rPr lang="en-US" smtClean="0"/>
              <a:pPr/>
              <a:t>23</a:t>
            </a:fld>
            <a:endParaRPr lang="en-US" dirty="0"/>
          </a:p>
        </p:txBody>
      </p:sp>
    </p:spTree>
    <p:extLst>
      <p:ext uri="{BB962C8B-B14F-4D97-AF65-F5344CB8AC3E}">
        <p14:creationId xmlns:p14="http://schemas.microsoft.com/office/powerpoint/2010/main" val="1091436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F4DB268F-57EF-D5F3-4C06-FF1106E59A1E}"/>
              </a:ext>
            </a:extLst>
          </p:cNvPr>
          <p:cNvCxnSpPr>
            <a:cxnSpLocks/>
          </p:cNvCxnSpPr>
          <p:nvPr/>
        </p:nvCxnSpPr>
        <p:spPr>
          <a:xfrm>
            <a:off x="7828513" y="1130528"/>
            <a:ext cx="25868" cy="297409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12934A-26A9-BE81-294F-7959E8CC0F88}"/>
              </a:ext>
            </a:extLst>
          </p:cNvPr>
          <p:cNvCxnSpPr>
            <a:cxnSpLocks/>
          </p:cNvCxnSpPr>
          <p:nvPr/>
        </p:nvCxnSpPr>
        <p:spPr>
          <a:xfrm>
            <a:off x="5822442" y="1226820"/>
            <a:ext cx="4885" cy="17401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9" name="Callout: Up Arrow 48">
            <a:extLst>
              <a:ext uri="{FF2B5EF4-FFF2-40B4-BE49-F238E27FC236}">
                <a16:creationId xmlns:a16="http://schemas.microsoft.com/office/drawing/2014/main" id="{C4CFD68A-8338-20FF-1D15-DA6E7E0B42DC}"/>
              </a:ext>
            </a:extLst>
          </p:cNvPr>
          <p:cNvSpPr/>
          <p:nvPr/>
        </p:nvSpPr>
        <p:spPr>
          <a:xfrm>
            <a:off x="7860496" y="3098440"/>
            <a:ext cx="1118477" cy="992570"/>
          </a:xfrm>
          <a:prstGeom prst="upArrowCallout">
            <a:avLst/>
          </a:prstGeom>
          <a:solidFill>
            <a:schemeClr val="accent3">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llout: Up Arrow 45">
            <a:extLst>
              <a:ext uri="{FF2B5EF4-FFF2-40B4-BE49-F238E27FC236}">
                <a16:creationId xmlns:a16="http://schemas.microsoft.com/office/drawing/2014/main" id="{258F6389-5056-30A5-20DD-6E03B20A6426}"/>
              </a:ext>
            </a:extLst>
          </p:cNvPr>
          <p:cNvSpPr/>
          <p:nvPr/>
        </p:nvSpPr>
        <p:spPr>
          <a:xfrm>
            <a:off x="4139825" y="3098440"/>
            <a:ext cx="3688688" cy="992570"/>
          </a:xfrm>
          <a:prstGeom prst="upArrowCallout">
            <a:avLst/>
          </a:prstGeom>
          <a:solidFill>
            <a:schemeClr val="accent5">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llout: Up Arrow 44">
            <a:extLst>
              <a:ext uri="{FF2B5EF4-FFF2-40B4-BE49-F238E27FC236}">
                <a16:creationId xmlns:a16="http://schemas.microsoft.com/office/drawing/2014/main" id="{A8B296CF-89BF-A21C-30E4-3C25A415F79B}"/>
              </a:ext>
            </a:extLst>
          </p:cNvPr>
          <p:cNvSpPr/>
          <p:nvPr/>
        </p:nvSpPr>
        <p:spPr>
          <a:xfrm>
            <a:off x="1087260" y="3099348"/>
            <a:ext cx="3064045" cy="992570"/>
          </a:xfrm>
          <a:prstGeom prst="upArrowCallou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EC99DA3-0E15-3E33-06DE-669A0E837A28}"/>
              </a:ext>
            </a:extLst>
          </p:cNvPr>
          <p:cNvCxnSpPr>
            <a:cxnSpLocks/>
          </p:cNvCxnSpPr>
          <p:nvPr/>
        </p:nvCxnSpPr>
        <p:spPr>
          <a:xfrm flipH="1">
            <a:off x="4157581" y="1226820"/>
            <a:ext cx="6729" cy="2219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CFAA3BE-1DF0-B1BA-D3A8-151B1601CC6A}"/>
              </a:ext>
            </a:extLst>
          </p:cNvPr>
          <p:cNvCxnSpPr>
            <a:cxnSpLocks/>
          </p:cNvCxnSpPr>
          <p:nvPr/>
        </p:nvCxnSpPr>
        <p:spPr>
          <a:xfrm flipH="1">
            <a:off x="2592155" y="1226820"/>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ABA8E16-40F8-6DE7-3654-1F5652E27357}"/>
              </a:ext>
            </a:extLst>
          </p:cNvPr>
          <p:cNvCxnSpPr>
            <a:cxnSpLocks/>
          </p:cNvCxnSpPr>
          <p:nvPr/>
        </p:nvCxnSpPr>
        <p:spPr>
          <a:xfrm flipH="1">
            <a:off x="1087261" y="1226820"/>
            <a:ext cx="34798" cy="28487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EA97032A-B3FD-6C23-37C5-0CBE23E63CB1}"/>
              </a:ext>
            </a:extLst>
          </p:cNvPr>
          <p:cNvSpPr txBox="1">
            <a:spLocks/>
          </p:cNvSpPr>
          <p:nvPr/>
        </p:nvSpPr>
        <p:spPr>
          <a:xfrm>
            <a:off x="395202" y="233765"/>
            <a:ext cx="8487633"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dirty="0"/>
              <a:t>RTC+B Market Submissions -</a:t>
            </a:r>
            <a:r>
              <a:rPr lang="en-US" sz="1600" dirty="0"/>
              <a:t> </a:t>
            </a:r>
            <a:r>
              <a:rPr lang="en-US" dirty="0"/>
              <a:t>Systems configurations</a:t>
            </a:r>
          </a:p>
        </p:txBody>
      </p:sp>
      <p:sp>
        <p:nvSpPr>
          <p:cNvPr id="13" name="Rectangle 12">
            <a:extLst>
              <a:ext uri="{FF2B5EF4-FFF2-40B4-BE49-F238E27FC236}">
                <a16:creationId xmlns:a16="http://schemas.microsoft.com/office/drawing/2014/main" id="{692D907A-7C61-779A-5A91-6DB38D796CC0}"/>
              </a:ext>
            </a:extLst>
          </p:cNvPr>
          <p:cNvSpPr/>
          <p:nvPr/>
        </p:nvSpPr>
        <p:spPr>
          <a:xfrm>
            <a:off x="2618441" y="2125535"/>
            <a:ext cx="156165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4" name="Rectangle 13">
            <a:extLst>
              <a:ext uri="{FF2B5EF4-FFF2-40B4-BE49-F238E27FC236}">
                <a16:creationId xmlns:a16="http://schemas.microsoft.com/office/drawing/2014/main" id="{2A7C9F43-D1CD-5F82-6143-0F5ED6118E96}"/>
              </a:ext>
            </a:extLst>
          </p:cNvPr>
          <p:cNvSpPr/>
          <p:nvPr/>
        </p:nvSpPr>
        <p:spPr>
          <a:xfrm>
            <a:off x="4164625" y="2125535"/>
            <a:ext cx="1657817"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5" name="Rectangle 14">
            <a:extLst>
              <a:ext uri="{FF2B5EF4-FFF2-40B4-BE49-F238E27FC236}">
                <a16:creationId xmlns:a16="http://schemas.microsoft.com/office/drawing/2014/main" id="{44026E3E-4BBC-2CDE-660F-6E7C39CFCED7}"/>
              </a:ext>
            </a:extLst>
          </p:cNvPr>
          <p:cNvSpPr/>
          <p:nvPr/>
        </p:nvSpPr>
        <p:spPr>
          <a:xfrm>
            <a:off x="5822443" y="2126590"/>
            <a:ext cx="2006070"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 &amp; Day Ahead Market &amp; Transition to Go-Live</a:t>
            </a:r>
          </a:p>
        </p:txBody>
      </p:sp>
      <p:sp>
        <p:nvSpPr>
          <p:cNvPr id="23" name="Rectangle 22">
            <a:extLst>
              <a:ext uri="{FF2B5EF4-FFF2-40B4-BE49-F238E27FC236}">
                <a16:creationId xmlns:a16="http://schemas.microsoft.com/office/drawing/2014/main" id="{0B04C06B-C52B-F389-AC5E-A225AA27F943}"/>
              </a:ext>
            </a:extLst>
          </p:cNvPr>
          <p:cNvSpPr/>
          <p:nvPr/>
        </p:nvSpPr>
        <p:spPr>
          <a:xfrm>
            <a:off x="2619727" y="1556611"/>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3362585" y="1556611"/>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4151305" y="1556611"/>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4971533" y="1565280"/>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5748506" y="1565280"/>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6486711" y="1565280"/>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7068495" y="1565280"/>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785777" y="1565280"/>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10" name="TextBox 9">
            <a:extLst>
              <a:ext uri="{FF2B5EF4-FFF2-40B4-BE49-F238E27FC236}">
                <a16:creationId xmlns:a16="http://schemas.microsoft.com/office/drawing/2014/main" id="{830519A9-0C02-DC6F-1AA2-E48EFB265269}"/>
              </a:ext>
            </a:extLst>
          </p:cNvPr>
          <p:cNvSpPr txBox="1"/>
          <p:nvPr/>
        </p:nvSpPr>
        <p:spPr>
          <a:xfrm>
            <a:off x="1062586" y="1123202"/>
            <a:ext cx="952500" cy="461665"/>
          </a:xfrm>
          <a:prstGeom prst="rect">
            <a:avLst/>
          </a:prstGeom>
          <a:noFill/>
        </p:spPr>
        <p:txBody>
          <a:bodyPr wrap="square" rtlCol="0">
            <a:spAutoFit/>
          </a:bodyPr>
          <a:lstStyle/>
          <a:p>
            <a:r>
              <a:rPr lang="en-US" sz="1200" dirty="0"/>
              <a:t>Start </a:t>
            </a:r>
          </a:p>
          <a:p>
            <a:r>
              <a:rPr lang="en-US" sz="1200" dirty="0"/>
              <a:t>03/07/2025</a:t>
            </a:r>
          </a:p>
        </p:txBody>
      </p:sp>
      <p:sp>
        <p:nvSpPr>
          <p:cNvPr id="38" name="TextBox 37">
            <a:extLst>
              <a:ext uri="{FF2B5EF4-FFF2-40B4-BE49-F238E27FC236}">
                <a16:creationId xmlns:a16="http://schemas.microsoft.com/office/drawing/2014/main" id="{F168978B-C93E-362D-C8FE-5A79048E3FD1}"/>
              </a:ext>
            </a:extLst>
          </p:cNvPr>
          <p:cNvSpPr txBox="1"/>
          <p:nvPr/>
        </p:nvSpPr>
        <p:spPr>
          <a:xfrm>
            <a:off x="2550642" y="1130528"/>
            <a:ext cx="952500" cy="461665"/>
          </a:xfrm>
          <a:prstGeom prst="rect">
            <a:avLst/>
          </a:prstGeom>
          <a:noFill/>
        </p:spPr>
        <p:txBody>
          <a:bodyPr wrap="square" rtlCol="0">
            <a:spAutoFit/>
          </a:bodyPr>
          <a:lstStyle/>
          <a:p>
            <a:r>
              <a:rPr lang="en-US" sz="1200" dirty="0"/>
              <a:t>Start </a:t>
            </a:r>
          </a:p>
          <a:p>
            <a:r>
              <a:rPr lang="en-US" sz="1200" dirty="0"/>
              <a:t>05/05/2025</a:t>
            </a:r>
          </a:p>
        </p:txBody>
      </p:sp>
      <p:sp>
        <p:nvSpPr>
          <p:cNvPr id="40" name="TextBox 39">
            <a:extLst>
              <a:ext uri="{FF2B5EF4-FFF2-40B4-BE49-F238E27FC236}">
                <a16:creationId xmlns:a16="http://schemas.microsoft.com/office/drawing/2014/main" id="{8F84B4E5-3DF5-E3A3-87C1-CC46E09B68AC}"/>
              </a:ext>
            </a:extLst>
          </p:cNvPr>
          <p:cNvSpPr txBox="1"/>
          <p:nvPr/>
        </p:nvSpPr>
        <p:spPr>
          <a:xfrm>
            <a:off x="5801810" y="1125970"/>
            <a:ext cx="952500" cy="461665"/>
          </a:xfrm>
          <a:prstGeom prst="rect">
            <a:avLst/>
          </a:prstGeom>
          <a:noFill/>
        </p:spPr>
        <p:txBody>
          <a:bodyPr wrap="square" rtlCol="0">
            <a:spAutoFit/>
          </a:bodyPr>
          <a:lstStyle/>
          <a:p>
            <a:r>
              <a:rPr lang="en-US" sz="1200" dirty="0"/>
              <a:t>Start </a:t>
            </a:r>
          </a:p>
          <a:p>
            <a:r>
              <a:rPr lang="en-US" sz="1200" dirty="0"/>
              <a:t>09/02/2025</a:t>
            </a:r>
          </a:p>
        </p:txBody>
      </p:sp>
      <p:sp>
        <p:nvSpPr>
          <p:cNvPr id="41" name="TextBox 40">
            <a:extLst>
              <a:ext uri="{FF2B5EF4-FFF2-40B4-BE49-F238E27FC236}">
                <a16:creationId xmlns:a16="http://schemas.microsoft.com/office/drawing/2014/main" id="{7AAB836F-23AE-B9EC-777B-494ED303ACD7}"/>
              </a:ext>
            </a:extLst>
          </p:cNvPr>
          <p:cNvSpPr txBox="1"/>
          <p:nvPr/>
        </p:nvSpPr>
        <p:spPr>
          <a:xfrm>
            <a:off x="7867389" y="1087620"/>
            <a:ext cx="952500" cy="461665"/>
          </a:xfrm>
          <a:prstGeom prst="rect">
            <a:avLst/>
          </a:prstGeom>
          <a:noFill/>
        </p:spPr>
        <p:txBody>
          <a:bodyPr wrap="square" rtlCol="0">
            <a:spAutoFit/>
          </a:bodyPr>
          <a:lstStyle/>
          <a:p>
            <a:r>
              <a:rPr lang="en-US" sz="1200" dirty="0"/>
              <a:t>Go-Live</a:t>
            </a:r>
          </a:p>
          <a:p>
            <a:r>
              <a:rPr lang="en-US" sz="1200" dirty="0"/>
              <a:t>12/5/25*</a:t>
            </a:r>
          </a:p>
        </p:txBody>
      </p:sp>
      <p:sp>
        <p:nvSpPr>
          <p:cNvPr id="2" name="Rectangle 1">
            <a:extLst>
              <a:ext uri="{FF2B5EF4-FFF2-40B4-BE49-F238E27FC236}">
                <a16:creationId xmlns:a16="http://schemas.microsoft.com/office/drawing/2014/main" id="{728063DA-CBE7-2F20-B567-C6BEDD268778}"/>
              </a:ext>
            </a:extLst>
          </p:cNvPr>
          <p:cNvSpPr/>
          <p:nvPr/>
        </p:nvSpPr>
        <p:spPr>
          <a:xfrm>
            <a:off x="1830924" y="1549285"/>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3" name="Rectangle 2">
            <a:extLst>
              <a:ext uri="{FF2B5EF4-FFF2-40B4-BE49-F238E27FC236}">
                <a16:creationId xmlns:a16="http://schemas.microsoft.com/office/drawing/2014/main" id="{66657172-2A8A-1133-136D-39B6F9AA4A3D}"/>
              </a:ext>
            </a:extLst>
          </p:cNvPr>
          <p:cNvSpPr/>
          <p:nvPr/>
        </p:nvSpPr>
        <p:spPr>
          <a:xfrm>
            <a:off x="1120708" y="1549285"/>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6" name="Rectangle 5">
            <a:extLst>
              <a:ext uri="{FF2B5EF4-FFF2-40B4-BE49-F238E27FC236}">
                <a16:creationId xmlns:a16="http://schemas.microsoft.com/office/drawing/2014/main" id="{C10A4BE0-7FC2-429B-C93E-DF976D694308}"/>
              </a:ext>
            </a:extLst>
          </p:cNvPr>
          <p:cNvSpPr/>
          <p:nvPr/>
        </p:nvSpPr>
        <p:spPr>
          <a:xfrm>
            <a:off x="219637" y="1549285"/>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12" name="Rectangle 11">
            <a:extLst>
              <a:ext uri="{FF2B5EF4-FFF2-40B4-BE49-F238E27FC236}">
                <a16:creationId xmlns:a16="http://schemas.microsoft.com/office/drawing/2014/main" id="{E021F118-260E-F037-9CFA-D81A17929FA6}"/>
              </a:ext>
            </a:extLst>
          </p:cNvPr>
          <p:cNvSpPr/>
          <p:nvPr/>
        </p:nvSpPr>
        <p:spPr>
          <a:xfrm>
            <a:off x="1120708" y="2125535"/>
            <a:ext cx="147765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20" name="TextBox 19">
            <a:extLst>
              <a:ext uri="{FF2B5EF4-FFF2-40B4-BE49-F238E27FC236}">
                <a16:creationId xmlns:a16="http://schemas.microsoft.com/office/drawing/2014/main" id="{DE2B9A18-6378-834C-6B94-1AE875932493}"/>
              </a:ext>
            </a:extLst>
          </p:cNvPr>
          <p:cNvSpPr txBox="1"/>
          <p:nvPr/>
        </p:nvSpPr>
        <p:spPr>
          <a:xfrm>
            <a:off x="4146554" y="1089298"/>
            <a:ext cx="952500" cy="461665"/>
          </a:xfrm>
          <a:prstGeom prst="rect">
            <a:avLst/>
          </a:prstGeom>
          <a:noFill/>
        </p:spPr>
        <p:txBody>
          <a:bodyPr wrap="square" rtlCol="0">
            <a:spAutoFit/>
          </a:bodyPr>
          <a:lstStyle/>
          <a:p>
            <a:r>
              <a:rPr lang="en-US" sz="1200" dirty="0"/>
              <a:t>Start </a:t>
            </a:r>
          </a:p>
          <a:p>
            <a:r>
              <a:rPr lang="en-US" sz="1200" dirty="0"/>
              <a:t>07/07/2025</a:t>
            </a:r>
          </a:p>
        </p:txBody>
      </p:sp>
      <p:sp>
        <p:nvSpPr>
          <p:cNvPr id="21" name="Rectangle 20">
            <a:extLst>
              <a:ext uri="{FF2B5EF4-FFF2-40B4-BE49-F238E27FC236}">
                <a16:creationId xmlns:a16="http://schemas.microsoft.com/office/drawing/2014/main" id="{A5AA021C-15FE-AF84-3DE5-A4D44D5E07E3}"/>
              </a:ext>
            </a:extLst>
          </p:cNvPr>
          <p:cNvSpPr/>
          <p:nvPr/>
        </p:nvSpPr>
        <p:spPr>
          <a:xfrm>
            <a:off x="788864" y="3320558"/>
            <a:ext cx="3616796"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MOTE</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MOTE URL</a:t>
            </a:r>
          </a:p>
        </p:txBody>
      </p:sp>
      <p:sp>
        <p:nvSpPr>
          <p:cNvPr id="22" name="Rectangle 21">
            <a:extLst>
              <a:ext uri="{FF2B5EF4-FFF2-40B4-BE49-F238E27FC236}">
                <a16:creationId xmlns:a16="http://schemas.microsoft.com/office/drawing/2014/main" id="{D63E1150-A6CE-E8EF-27D9-A13A443730CF}"/>
              </a:ext>
            </a:extLst>
          </p:cNvPr>
          <p:cNvSpPr/>
          <p:nvPr/>
        </p:nvSpPr>
        <p:spPr>
          <a:xfrm>
            <a:off x="3571372" y="3320558"/>
            <a:ext cx="439638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Production</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Market Trial</a:t>
            </a:r>
          </a:p>
        </p:txBody>
      </p:sp>
      <p:sp>
        <p:nvSpPr>
          <p:cNvPr id="31" name="Rectangle 30">
            <a:extLst>
              <a:ext uri="{FF2B5EF4-FFF2-40B4-BE49-F238E27FC236}">
                <a16:creationId xmlns:a16="http://schemas.microsoft.com/office/drawing/2014/main" id="{A646BEF0-EAEE-C3E7-2D0D-8118E0E63277}"/>
              </a:ext>
            </a:extLst>
          </p:cNvPr>
          <p:cNvSpPr/>
          <p:nvPr/>
        </p:nvSpPr>
        <p:spPr>
          <a:xfrm>
            <a:off x="7805168" y="3320558"/>
            <a:ext cx="1167301"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Cert</a:t>
            </a:r>
            <a:r>
              <a:rPr lang="en-US" sz="1050" dirty="0">
                <a:solidFill>
                  <a:schemeClr val="tx1"/>
                </a:solidFill>
              </a:rPr>
              <a:t>: Production</a:t>
            </a:r>
          </a:p>
          <a:p>
            <a:pPr algn="ctr"/>
            <a:r>
              <a:rPr lang="en-US" sz="1050" b="1" dirty="0">
                <a:solidFill>
                  <a:schemeClr val="tx1"/>
                </a:solidFill>
              </a:rPr>
              <a:t>Env</a:t>
            </a:r>
            <a:r>
              <a:rPr lang="en-US" sz="1050" dirty="0">
                <a:solidFill>
                  <a:schemeClr val="tx1"/>
                </a:solidFill>
              </a:rPr>
              <a:t>: Prod</a:t>
            </a:r>
          </a:p>
          <a:p>
            <a:pPr algn="ctr"/>
            <a:r>
              <a:rPr lang="en-US" sz="1050" b="1" dirty="0">
                <a:solidFill>
                  <a:schemeClr val="tx1"/>
                </a:solidFill>
              </a:rPr>
              <a:t>URL</a:t>
            </a:r>
            <a:r>
              <a:rPr lang="en-US" sz="1050" dirty="0">
                <a:solidFill>
                  <a:schemeClr val="tx1"/>
                </a:solidFill>
              </a:rPr>
              <a:t>: MIS Prod</a:t>
            </a:r>
          </a:p>
        </p:txBody>
      </p:sp>
      <p:sp>
        <p:nvSpPr>
          <p:cNvPr id="59" name="TextBox 58">
            <a:extLst>
              <a:ext uri="{FF2B5EF4-FFF2-40B4-BE49-F238E27FC236}">
                <a16:creationId xmlns:a16="http://schemas.microsoft.com/office/drawing/2014/main" id="{3111D675-D684-D8CB-2FC9-424D6C033CC7}"/>
              </a:ext>
            </a:extLst>
          </p:cNvPr>
          <p:cNvSpPr txBox="1"/>
          <p:nvPr/>
        </p:nvSpPr>
        <p:spPr>
          <a:xfrm>
            <a:off x="395202" y="4350754"/>
            <a:ext cx="8241947" cy="1754326"/>
          </a:xfrm>
          <a:prstGeom prst="rect">
            <a:avLst/>
          </a:prstGeom>
          <a:noFill/>
        </p:spPr>
        <p:txBody>
          <a:bodyPr wrap="square" rtlCol="0">
            <a:spAutoFit/>
          </a:bodyPr>
          <a:lstStyle/>
          <a:p>
            <a:pPr marL="285750" indent="-285750">
              <a:buFont typeface="Arial" panose="020B0604020202020204" pitchFamily="34" charset="0"/>
              <a:buChar char="•"/>
            </a:pPr>
            <a:r>
              <a:rPr lang="en-US" sz="1200" dirty="0"/>
              <a:t>QSE/Vendor developer can use MOTE certificates &amp; RTC MIS MOTE API URL to test the submissions until end of submission testing phase (end of June) as needed. </a:t>
            </a:r>
            <a:r>
              <a:rPr lang="en-US" sz="1200" i="1" dirty="0"/>
              <a:t>At the start of the Open Loop testing, RTC MOTE MIS URLs will be disabled.</a:t>
            </a:r>
          </a:p>
          <a:p>
            <a:r>
              <a:rPr lang="en-US" sz="1200" b="1" u="sng" dirty="0"/>
              <a:t> </a:t>
            </a:r>
          </a:p>
          <a:p>
            <a:pPr marL="285750" indent="-285750">
              <a:buFont typeface="Arial" panose="020B0604020202020204" pitchFamily="34" charset="0"/>
              <a:buChar char="•"/>
            </a:pPr>
            <a:r>
              <a:rPr lang="en-US" sz="1200" b="1" u="sng" dirty="0"/>
              <a:t>URL links:</a:t>
            </a:r>
            <a:r>
              <a:rPr lang="en-US" sz="1200" b="1" dirty="0"/>
              <a:t> </a:t>
            </a:r>
            <a:r>
              <a:rPr lang="en-US" sz="1200" dirty="0"/>
              <a:t>RTC MOTE and Market Trial URL links to be used for MMSUI, OSUI and API submissions. Actual links are provided in next slide.</a:t>
            </a:r>
          </a:p>
          <a:p>
            <a:endParaRPr lang="en-US" sz="1200" dirty="0"/>
          </a:p>
          <a:p>
            <a:pPr marL="285750" indent="-285750">
              <a:buFont typeface="Arial" panose="020B0604020202020204" pitchFamily="34" charset="0"/>
              <a:buChar char="•"/>
            </a:pPr>
            <a:r>
              <a:rPr lang="en-US" sz="1200" dirty="0"/>
              <a:t>For notifications/responses to MPs from RTC Market Trials environment, MP will need to provide the listener URL to ERCOT</a:t>
            </a:r>
          </a:p>
        </p:txBody>
      </p:sp>
    </p:spTree>
    <p:extLst>
      <p:ext uri="{BB962C8B-B14F-4D97-AF65-F5344CB8AC3E}">
        <p14:creationId xmlns:p14="http://schemas.microsoft.com/office/powerpoint/2010/main" val="41880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p>
        </p:txBody>
      </p:sp>
      <p:sp>
        <p:nvSpPr>
          <p:cNvPr id="3" name="Content Placeholder 2">
            <a:extLst>
              <a:ext uri="{FF2B5EF4-FFF2-40B4-BE49-F238E27FC236}">
                <a16:creationId xmlns:a16="http://schemas.microsoft.com/office/drawing/2014/main" id="{506EE897-1BAA-DD43-F7BE-777297054DFA}"/>
              </a:ext>
            </a:extLst>
          </p:cNvPr>
          <p:cNvSpPr>
            <a:spLocks noGrp="1"/>
          </p:cNvSpPr>
          <p:nvPr>
            <p:ph idx="1"/>
          </p:nvPr>
        </p:nvSpPr>
        <p:spPr>
          <a:xfrm>
            <a:off x="0" y="1222647"/>
            <a:ext cx="3006665" cy="824593"/>
          </a:xfrm>
        </p:spPr>
        <p:txBody>
          <a:bodyPr/>
          <a:lstStyle/>
          <a:p>
            <a:pPr marL="0" indent="0">
              <a:buNone/>
            </a:pPr>
            <a:r>
              <a:rPr lang="en-US" sz="1800" dirty="0"/>
              <a:t>Currently (pre-RTC)</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a:extLst>
              <a:ext uri="{FF2B5EF4-FFF2-40B4-BE49-F238E27FC236}">
                <a16:creationId xmlns:a16="http://schemas.microsoft.com/office/drawing/2014/main" id="{3E059CBF-1175-9A77-21F8-BB408DE548A5}"/>
              </a:ext>
            </a:extLst>
          </p:cNvPr>
          <p:cNvGraphicFramePr>
            <a:graphicFrameLocks noGrp="1"/>
          </p:cNvGraphicFramePr>
          <p:nvPr>
            <p:extLst>
              <p:ext uri="{D42A27DB-BD31-4B8C-83A1-F6EECF244321}">
                <p14:modId xmlns:p14="http://schemas.microsoft.com/office/powerpoint/2010/main" val="4072316263"/>
              </p:ext>
            </p:extLst>
          </p:nvPr>
        </p:nvGraphicFramePr>
        <p:xfrm>
          <a:off x="300129" y="2047240"/>
          <a:ext cx="8234273" cy="2411838"/>
        </p:xfrm>
        <a:graphic>
          <a:graphicData uri="http://schemas.openxmlformats.org/drawingml/2006/table">
            <a:tbl>
              <a:tblPr firstRow="1" bandRow="1">
                <a:tableStyleId>{69012ECD-51FC-41F1-AA8D-1B2483CD663E}</a:tableStyleId>
              </a:tblPr>
              <a:tblGrid>
                <a:gridCol w="1319842">
                  <a:extLst>
                    <a:ext uri="{9D8B030D-6E8A-4147-A177-3AD203B41FA5}">
                      <a16:colId xmlns:a16="http://schemas.microsoft.com/office/drawing/2014/main" val="2909460065"/>
                    </a:ext>
                  </a:extLst>
                </a:gridCol>
                <a:gridCol w="1431985">
                  <a:extLst>
                    <a:ext uri="{9D8B030D-6E8A-4147-A177-3AD203B41FA5}">
                      <a16:colId xmlns:a16="http://schemas.microsoft.com/office/drawing/2014/main" val="3294577722"/>
                    </a:ext>
                  </a:extLst>
                </a:gridCol>
                <a:gridCol w="2094202">
                  <a:extLst>
                    <a:ext uri="{9D8B030D-6E8A-4147-A177-3AD203B41FA5}">
                      <a16:colId xmlns:a16="http://schemas.microsoft.com/office/drawing/2014/main" val="1925719675"/>
                    </a:ext>
                  </a:extLst>
                </a:gridCol>
                <a:gridCol w="3388244">
                  <a:extLst>
                    <a:ext uri="{9D8B030D-6E8A-4147-A177-3AD203B41FA5}">
                      <a16:colId xmlns:a16="http://schemas.microsoft.com/office/drawing/2014/main" val="3089650510"/>
                    </a:ext>
                  </a:extLst>
                </a:gridCol>
              </a:tblGrid>
              <a:tr h="217278">
                <a:tc>
                  <a:txBody>
                    <a:bodyPr/>
                    <a:lstStyle/>
                    <a:p>
                      <a:pPr algn="ctr" fontAlgn="ct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a:effectLst/>
                        </a:rPr>
                        <a:t>Digital Certificate</a:t>
                      </a:r>
                      <a:endParaRPr lang="en-US" sz="1200" b="1" i="0" u="none" strike="noStrike">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MMSUI/OSUI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API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9479185"/>
                  </a:ext>
                </a:extLst>
              </a:tr>
              <a:tr h="448982">
                <a:tc>
                  <a:txBody>
                    <a:bodyPr/>
                    <a:lstStyle/>
                    <a:p>
                      <a:pPr lvl="0"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testmisapi.ercot.com /2007-08/Nodal/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testmisapi.wan.ercot.com:9443/2007-08/Nodal/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196995"/>
                  </a:ext>
                </a:extLst>
              </a:tr>
              <a:tr h="651834">
                <a:tc>
                  <a:txBody>
                    <a:bodyPr/>
                    <a:lstStyle/>
                    <a:p>
                      <a:pPr lvl="0" algn="ctr" fontAlgn="ctr"/>
                      <a:r>
                        <a:rPr lang="en-US" sz="1200" u="none" strike="noStrike" dirty="0">
                          <a:effectLst/>
                        </a:rPr>
                        <a:t>Current Prod</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Production</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misapi.ercot.com/2007-08/Nodal/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api.wan.ercot.com:8443/2007-08/Nodal/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0234666"/>
                  </a:ext>
                </a:extLst>
              </a:tr>
            </a:tbl>
          </a:graphicData>
        </a:graphic>
      </p:graphicFrame>
    </p:spTree>
    <p:extLst>
      <p:ext uri="{BB962C8B-B14F-4D97-AF65-F5344CB8AC3E}">
        <p14:creationId xmlns:p14="http://schemas.microsoft.com/office/powerpoint/2010/main" val="140422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br>
              <a:rPr lang="en-US" dirty="0"/>
            </a:br>
            <a:endParaRPr lang="en-US" sz="20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2" y="550337"/>
            <a:ext cx="8534400" cy="85401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t>RTC+B Market Trials and Go-live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graphicFrame>
        <p:nvGraphicFramePr>
          <p:cNvPr id="7" name="Table 6">
            <a:extLst>
              <a:ext uri="{FF2B5EF4-FFF2-40B4-BE49-F238E27FC236}">
                <a16:creationId xmlns:a16="http://schemas.microsoft.com/office/drawing/2014/main" id="{3213A883-B02D-CB28-F0A7-64F42809F0BB}"/>
              </a:ext>
            </a:extLst>
          </p:cNvPr>
          <p:cNvGraphicFramePr>
            <a:graphicFrameLocks noGrp="1"/>
          </p:cNvGraphicFramePr>
          <p:nvPr>
            <p:extLst>
              <p:ext uri="{D42A27DB-BD31-4B8C-83A1-F6EECF244321}">
                <p14:modId xmlns:p14="http://schemas.microsoft.com/office/powerpoint/2010/main" val="2997755136"/>
              </p:ext>
            </p:extLst>
          </p:nvPr>
        </p:nvGraphicFramePr>
        <p:xfrm>
          <a:off x="182033" y="1192689"/>
          <a:ext cx="8657167" cy="4785360"/>
        </p:xfrm>
        <a:graphic>
          <a:graphicData uri="http://schemas.openxmlformats.org/drawingml/2006/table">
            <a:tbl>
              <a:tblPr firstRow="1" bandRow="1">
                <a:tableStyleId>{69012ECD-51FC-41F1-AA8D-1B2483CD663E}</a:tableStyleId>
              </a:tblPr>
              <a:tblGrid>
                <a:gridCol w="1341785">
                  <a:extLst>
                    <a:ext uri="{9D8B030D-6E8A-4147-A177-3AD203B41FA5}">
                      <a16:colId xmlns:a16="http://schemas.microsoft.com/office/drawing/2014/main" val="1201586897"/>
                    </a:ext>
                  </a:extLst>
                </a:gridCol>
                <a:gridCol w="1003927">
                  <a:extLst>
                    <a:ext uri="{9D8B030D-6E8A-4147-A177-3AD203B41FA5}">
                      <a16:colId xmlns:a16="http://schemas.microsoft.com/office/drawing/2014/main" val="4091205400"/>
                    </a:ext>
                  </a:extLst>
                </a:gridCol>
                <a:gridCol w="3224470">
                  <a:extLst>
                    <a:ext uri="{9D8B030D-6E8A-4147-A177-3AD203B41FA5}">
                      <a16:colId xmlns:a16="http://schemas.microsoft.com/office/drawing/2014/main" val="2932045821"/>
                    </a:ext>
                  </a:extLst>
                </a:gridCol>
                <a:gridCol w="3086985">
                  <a:extLst>
                    <a:ext uri="{9D8B030D-6E8A-4147-A177-3AD203B41FA5}">
                      <a16:colId xmlns:a16="http://schemas.microsoft.com/office/drawing/2014/main" val="2830311425"/>
                    </a:ext>
                  </a:extLst>
                </a:gridCol>
              </a:tblGrid>
              <a:tr h="441068">
                <a:tc>
                  <a:txBody>
                    <a:bodyPr/>
                    <a:lstStyle/>
                    <a:p>
                      <a:pPr algn="ctr" fontAlgn="b"/>
                      <a:r>
                        <a:rPr lang="en-US" sz="1100" u="none" strike="noStrike" dirty="0">
                          <a:effectLst/>
                        </a:rPr>
                        <a:t>RTC+B Phase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Digital Certificate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MMSUI / OSUI URL</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Internet/ WAN API URLs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7590528"/>
                  </a:ext>
                </a:extLst>
              </a:tr>
              <a:tr h="390345">
                <a:tc>
                  <a:txBody>
                    <a:bodyPr/>
                    <a:lstStyle/>
                    <a:p>
                      <a:pPr algn="ctr" fontAlgn="b"/>
                      <a:r>
                        <a:rPr lang="en-US" sz="1100" u="none" strike="noStrike" dirty="0">
                          <a:effectLst/>
                        </a:rPr>
                        <a:t>Vendor/QSE Submissions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MOTE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MOTE MIS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https://testmarkettrials.ercot.com/mmsui/mmsui/displayTradesLanding.action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https://testmarkettrials.ercot.com/osrui/osrui/Summary.action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fr-FR" sz="1100" b="1" u="none" strike="noStrike" dirty="0">
                          <a:effectLst/>
                        </a:rPr>
                        <a:t>RTC+B MOTE </a:t>
                      </a:r>
                      <a:r>
                        <a:rPr lang="fr-FR" sz="1100" u="none" strike="noStrike" dirty="0">
                          <a:effectLst/>
                        </a:rPr>
                        <a:t>Internet/WAN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4">
                            <a:extLst>
                              <a:ext uri="{A12FA001-AC4F-418D-AE19-62706E023703}">
                                <ahyp:hlinkClr xmlns:ahyp="http://schemas.microsoft.com/office/drawing/2018/hyperlinkcolor" val="tx"/>
                              </a:ext>
                            </a:extLst>
                          </a:hlinkClick>
                        </a:rPr>
                        <a:t>https://testmarkettrialsapi.ercot.com/NodalAPI/EWS/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5">
                            <a:extLst>
                              <a:ext uri="{A12FA001-AC4F-418D-AE19-62706E023703}">
                                <ahyp:hlinkClr xmlns:ahyp="http://schemas.microsoft.com/office/drawing/2018/hyperlinkcolor" val="tx"/>
                              </a:ext>
                            </a:extLst>
                          </a:hlinkClick>
                        </a:rPr>
                        <a:t>https://testmarkettrialsapi.wan.ercot.com/NodalAPI/EWS/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878641"/>
                  </a:ext>
                </a:extLst>
              </a:tr>
              <a:tr h="390345">
                <a:tc>
                  <a:txBody>
                    <a:bodyPr/>
                    <a:lstStyle/>
                    <a:p>
                      <a:pPr algn="ctr" fontAlgn="b"/>
                      <a:r>
                        <a:rPr lang="en-US" sz="1100" u="none" strike="noStrike" dirty="0">
                          <a:effectLst/>
                        </a:rPr>
                        <a:t>Open Loop and Closed Loop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u="none" strike="noStrike" dirty="0">
                          <a:effectLst/>
                        </a:rPr>
                        <a:t>RTC+B Market Trials Production System  </a:t>
                      </a:r>
                      <a:r>
                        <a:rPr lang="fr-FR" sz="1100" u="none" strike="noStrike" dirty="0">
                          <a:effectLst/>
                        </a:rPr>
                        <a:t>Internet/WAN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6">
                            <a:extLst>
                              <a:ext uri="{A12FA001-AC4F-418D-AE19-62706E023703}">
                                <ahyp:hlinkClr xmlns:ahyp="http://schemas.microsoft.com/office/drawing/2018/hyperlinkcolor" val="tx"/>
                              </a:ext>
                            </a:extLst>
                          </a:hlinkClick>
                        </a:rPr>
                        <a:t>https://markettrialsapi.ercot.com/NodalAPI/EWS/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7">
                            <a:extLst>
                              <a:ext uri="{A12FA001-AC4F-418D-AE19-62706E023703}">
                                <ahyp:hlinkClr xmlns:ahyp="http://schemas.microsoft.com/office/drawing/2018/hyperlinkcolor" val="tx"/>
                              </a:ext>
                            </a:extLst>
                          </a:hlinkClick>
                        </a:rPr>
                        <a:t>https://markettrialsapi.wan.ercot.com/NodalAPI/EWS/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966834"/>
                  </a:ext>
                </a:extLst>
              </a:tr>
              <a:tr h="390345">
                <a:tc>
                  <a:txBody>
                    <a:bodyPr/>
                    <a:lstStyle/>
                    <a:p>
                      <a:pPr algn="ctr" fontAlgn="b"/>
                      <a:r>
                        <a:rPr lang="en-US" sz="1100" u="none" strike="noStrike" dirty="0">
                          <a:effectLst/>
                        </a:rPr>
                        <a:t>From RTC Go-live onwards</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sng" strike="noStrike" dirty="0">
                          <a:effectLst/>
                        </a:rPr>
                        <a:t>Current Prod MIS URL</a:t>
                      </a:r>
                    </a:p>
                    <a:p>
                      <a:pPr marL="0" algn="l" defTabSz="914400" rtl="0" eaLnBrk="1" fontAlgn="b" latinLnBrk="0" hangingPunct="1"/>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mmsui</a:t>
                      </a:r>
                      <a:br>
                        <a:rPr lang="en-US" sz="1100" u="sng" strike="noStrike" kern="1200" dirty="0">
                          <a:solidFill>
                            <a:schemeClr val="accent4">
                              <a:lumMod val="75000"/>
                              <a:lumOff val="25000"/>
                            </a:schemeClr>
                          </a:solidFill>
                          <a:effectLst/>
                          <a:latin typeface="+mn-lt"/>
                          <a:ea typeface="+mn-ea"/>
                          <a:cs typeface="+mn-cs"/>
                        </a:rPr>
                      </a:br>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osui</a:t>
                      </a:r>
                      <a:endParaRPr lang="en-US" sz="11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1" u="none" strike="noStrike" dirty="0">
                          <a:effectLst/>
                        </a:rPr>
                        <a:t>RTC+B Go Live Production System New </a:t>
                      </a:r>
                      <a:r>
                        <a:rPr lang="fr-FR" sz="1100" b="1" u="none" strike="noStrike" dirty="0">
                          <a:effectLst/>
                        </a:rPr>
                        <a:t>Internet/WAN URLs</a:t>
                      </a:r>
                      <a:r>
                        <a:rPr lang="en-US" sz="1100" b="1" u="none" strike="noStrike" dirty="0">
                          <a:effectLst/>
                        </a:rPr>
                        <a:t>:</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1" u="none" strike="noStrike" dirty="0">
                        <a:effectLst/>
                      </a:endParaRPr>
                    </a:p>
                    <a:p>
                      <a:pPr marL="0" marR="0" lvl="0" indent="0" algn="l" defTabSz="914400" rtl="0" eaLnBrk="1" fontAlgn="b" latinLnBrk="0" hangingPunct="1">
                        <a:lnSpc>
                          <a:spcPct val="100000"/>
                        </a:lnSpc>
                        <a:spcBef>
                          <a:spcPts val="0"/>
                        </a:spcBef>
                        <a:spcAft>
                          <a:spcPts val="0"/>
                        </a:spcAft>
                        <a:buClrTx/>
                        <a:buSzTx/>
                        <a:buFontTx/>
                        <a:buNone/>
                        <a:tabLst/>
                        <a:defRPr/>
                      </a:pPr>
                      <a:r>
                        <a:rPr lang="sv-SE" sz="1100" dirty="0"/>
                        <a:t>Internet API URL: </a:t>
                      </a:r>
                      <a:r>
                        <a:rPr lang="sv-SE" sz="1100" dirty="0">
                          <a:hlinkClick r:id="rId8" tooltip="https://misapi.ercot.com/nodalapi/ews/"/>
                        </a:rPr>
                        <a:t>https://misapi.ercot.com/NodalAPI/EWS/</a:t>
                      </a:r>
                      <a:br>
                        <a:rPr lang="sv-SE" sz="1100" dirty="0"/>
                      </a:br>
                      <a:r>
                        <a:rPr lang="sv-SE" sz="1100" dirty="0"/>
                        <a:t>WAN API URL:  </a:t>
                      </a:r>
                      <a:r>
                        <a:rPr lang="sv-SE" sz="1100" dirty="0">
                          <a:hlinkClick r:id="rId9" tooltip="https://api.wan.ercot.com/nodalapi/ews/"/>
                        </a:rPr>
                        <a:t>https://api.wan.ercot.com/NodalAPI/EWS/</a:t>
                      </a:r>
                      <a:endParaRPr lang="en-US" sz="1100" b="1"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221284"/>
                  </a:ext>
                </a:extLst>
              </a:tr>
            </a:tbl>
          </a:graphicData>
        </a:graphic>
      </p:graphicFrame>
    </p:spTree>
    <p:extLst>
      <p:ext uri="{BB962C8B-B14F-4D97-AF65-F5344CB8AC3E}">
        <p14:creationId xmlns:p14="http://schemas.microsoft.com/office/powerpoint/2010/main" val="251896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u="sng" dirty="0"/>
              <a:t>Public Key Update for Internet/WAN API submissions</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304800" y="946298"/>
            <a:ext cx="8534400" cy="5096525"/>
          </a:xfrm>
        </p:spPr>
        <p:txBody>
          <a:bodyPr/>
          <a:lstStyle/>
          <a:p>
            <a:r>
              <a:rPr lang="en-US" sz="1400" dirty="0"/>
              <a:t>For API submissions into Market Trials environments, need to download public keys and place into the keystore location in system being used for RTC+B submissions.</a:t>
            </a:r>
          </a:p>
          <a:p>
            <a:endParaRPr lang="en-US" sz="1400" dirty="0"/>
          </a:p>
          <a:p>
            <a:r>
              <a:rPr lang="en-US" sz="1400" dirty="0"/>
              <a:t>No change to digital user certificates – continue to use existing MOTE and Production Certificates</a:t>
            </a:r>
          </a:p>
          <a:p>
            <a:endParaRPr lang="en-US" dirty="0"/>
          </a:p>
          <a:p>
            <a:pPr marL="0" marR="0">
              <a:spcBef>
                <a:spcPts val="0"/>
              </a:spcBef>
              <a:spcAft>
                <a:spcPts val="0"/>
              </a:spcAft>
            </a:pPr>
            <a:r>
              <a:rPr lang="en-US" sz="1600" dirty="0">
                <a:effectLst/>
                <a:latin typeface="Aptos" panose="020B0004020202020204" pitchFamily="34" charset="0"/>
                <a:ea typeface="Calibri" panose="020F0502020204030204" pitchFamily="34" charset="0"/>
                <a:cs typeface="Calibri" panose="020F0502020204030204" pitchFamily="34" charset="0"/>
              </a:rPr>
              <a:t>Market Trail API Public key location: </a:t>
            </a:r>
            <a:r>
              <a:rPr lang="en-US" sz="1600" u="sng" dirty="0">
                <a:solidFill>
                  <a:srgbClr val="467886"/>
                </a:solidFill>
                <a:effectLst/>
                <a:latin typeface="Aptos" panose="020B0004020202020204" pitchFamily="34" charset="0"/>
                <a:ea typeface="Calibri" panose="020F0502020204030204" pitchFamily="34" charset="0"/>
                <a:cs typeface="Calibri" panose="020F0502020204030204" pitchFamily="34" charset="0"/>
                <a:hlinkClick r:id="rId2"/>
              </a:rPr>
              <a:t>https://www.ercot.com/services/mdt/webservices</a:t>
            </a:r>
            <a:endParaRPr lang="en-US" sz="16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030" name="Picture 6">
            <a:extLst>
              <a:ext uri="{FF2B5EF4-FFF2-40B4-BE49-F238E27FC236}">
                <a16:creationId xmlns:a16="http://schemas.microsoft.com/office/drawing/2014/main" id="{972B08E5-B28E-06FF-17E2-551CB88CA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5" y="3300146"/>
            <a:ext cx="8358964" cy="24627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45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7D24B-5D37-19E2-A04B-92B42F2958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5B4B26-6E39-EB97-F209-C87BAC2B12CF}"/>
              </a:ext>
            </a:extLst>
          </p:cNvPr>
          <p:cNvSpPr>
            <a:spLocks noGrp="1"/>
          </p:cNvSpPr>
          <p:nvPr>
            <p:ph type="title"/>
          </p:nvPr>
        </p:nvSpPr>
        <p:spPr/>
        <p:txBody>
          <a:bodyPr/>
          <a:lstStyle/>
          <a:p>
            <a:r>
              <a:rPr lang="en-US" dirty="0">
                <a:highlight>
                  <a:srgbClr val="FFFF00"/>
                </a:highlight>
              </a:rPr>
              <a:t>RTC+B Market Trial Systems – Site Failover Schedule</a:t>
            </a:r>
            <a:endParaRPr lang="en-US" u="sng" dirty="0">
              <a:highlight>
                <a:srgbClr val="FFFF00"/>
              </a:highlight>
            </a:endParaRPr>
          </a:p>
        </p:txBody>
      </p:sp>
      <p:graphicFrame>
        <p:nvGraphicFramePr>
          <p:cNvPr id="3" name="Content Placeholder 2">
            <a:extLst>
              <a:ext uri="{FF2B5EF4-FFF2-40B4-BE49-F238E27FC236}">
                <a16:creationId xmlns:a16="http://schemas.microsoft.com/office/drawing/2014/main" id="{8BD72AF9-30E9-959D-4899-8184D12BA792}"/>
              </a:ext>
            </a:extLst>
          </p:cNvPr>
          <p:cNvGraphicFramePr>
            <a:graphicFrameLocks noGrp="1"/>
          </p:cNvGraphicFramePr>
          <p:nvPr>
            <p:ph idx="1"/>
            <p:extLst>
              <p:ext uri="{D42A27DB-BD31-4B8C-83A1-F6EECF244321}">
                <p14:modId xmlns:p14="http://schemas.microsoft.com/office/powerpoint/2010/main" val="218828033"/>
              </p:ext>
            </p:extLst>
          </p:nvPr>
        </p:nvGraphicFramePr>
        <p:xfrm>
          <a:off x="404039" y="1254642"/>
          <a:ext cx="7945202" cy="2392680"/>
        </p:xfrm>
        <a:graphic>
          <a:graphicData uri="http://schemas.openxmlformats.org/drawingml/2006/table">
            <a:tbl>
              <a:tblPr firstRow="1" bandRow="1">
                <a:tableStyleId>{93296810-A885-4BE3-A3E7-6D5BEEA58F35}</a:tableStyleId>
              </a:tblPr>
              <a:tblGrid>
                <a:gridCol w="671223">
                  <a:extLst>
                    <a:ext uri="{9D8B030D-6E8A-4147-A177-3AD203B41FA5}">
                      <a16:colId xmlns:a16="http://schemas.microsoft.com/office/drawing/2014/main" val="95167221"/>
                    </a:ext>
                  </a:extLst>
                </a:gridCol>
                <a:gridCol w="1974259">
                  <a:extLst>
                    <a:ext uri="{9D8B030D-6E8A-4147-A177-3AD203B41FA5}">
                      <a16:colId xmlns:a16="http://schemas.microsoft.com/office/drawing/2014/main" val="2895372252"/>
                    </a:ext>
                  </a:extLst>
                </a:gridCol>
                <a:gridCol w="2649860">
                  <a:extLst>
                    <a:ext uri="{9D8B030D-6E8A-4147-A177-3AD203B41FA5}">
                      <a16:colId xmlns:a16="http://schemas.microsoft.com/office/drawing/2014/main" val="2812725807"/>
                    </a:ext>
                  </a:extLst>
                </a:gridCol>
                <a:gridCol w="2649860">
                  <a:extLst>
                    <a:ext uri="{9D8B030D-6E8A-4147-A177-3AD203B41FA5}">
                      <a16:colId xmlns:a16="http://schemas.microsoft.com/office/drawing/2014/main" val="3904367159"/>
                    </a:ext>
                  </a:extLst>
                </a:gridCol>
              </a:tblGrid>
              <a:tr h="0">
                <a:tc>
                  <a:txBody>
                    <a:bodyPr/>
                    <a:lstStyle/>
                    <a:p>
                      <a:r>
                        <a:rPr lang="en-US" dirty="0">
                          <a:solidFill>
                            <a:schemeClr val="tx1"/>
                          </a:solidFill>
                        </a:rPr>
                        <a:t>No</a:t>
                      </a:r>
                    </a:p>
                  </a:txBody>
                  <a:tcPr/>
                </a:tc>
                <a:tc>
                  <a:txBody>
                    <a:bodyPr/>
                    <a:lstStyle/>
                    <a:p>
                      <a:r>
                        <a:rPr lang="en-US" dirty="0">
                          <a:solidFill>
                            <a:schemeClr val="tx1"/>
                          </a:solidFill>
                        </a:rPr>
                        <a:t>Site Failover Date</a:t>
                      </a:r>
                    </a:p>
                  </a:txBody>
                  <a:tcPr/>
                </a:tc>
                <a:tc>
                  <a:txBody>
                    <a:bodyPr/>
                    <a:lstStyle/>
                    <a:p>
                      <a:r>
                        <a:rPr lang="en-US" dirty="0">
                          <a:solidFill>
                            <a:schemeClr val="tx1"/>
                          </a:solidFill>
                        </a:rPr>
                        <a:t>Active Data Center</a:t>
                      </a:r>
                    </a:p>
                  </a:txBody>
                  <a:tcPr/>
                </a:tc>
                <a:tc>
                  <a:txBody>
                    <a:bodyPr/>
                    <a:lstStyle/>
                    <a:p>
                      <a:r>
                        <a:rPr lang="en-US" dirty="0">
                          <a:solidFill>
                            <a:schemeClr val="tx1"/>
                          </a:solidFill>
                        </a:rPr>
                        <a:t>Notes</a:t>
                      </a:r>
                    </a:p>
                  </a:txBody>
                  <a:tcPr/>
                </a:tc>
                <a:extLst>
                  <a:ext uri="{0D108BD9-81ED-4DB2-BD59-A6C34878D82A}">
                    <a16:rowId xmlns:a16="http://schemas.microsoft.com/office/drawing/2014/main" val="3902013446"/>
                  </a:ext>
                </a:extLst>
              </a:tr>
              <a:tr h="370840">
                <a:tc>
                  <a:txBody>
                    <a:bodyPr/>
                    <a:lstStyle/>
                    <a:p>
                      <a:r>
                        <a:rPr lang="en-US" dirty="0"/>
                        <a:t>1</a:t>
                      </a:r>
                    </a:p>
                  </a:txBody>
                  <a:tcPr/>
                </a:tc>
                <a:tc>
                  <a:txBody>
                    <a:bodyPr/>
                    <a:lstStyle/>
                    <a:p>
                      <a:r>
                        <a:rPr lang="en-US" dirty="0"/>
                        <a:t>09/05/2025</a:t>
                      </a:r>
                    </a:p>
                  </a:txBody>
                  <a:tcPr/>
                </a:tc>
                <a:tc>
                  <a:txBody>
                    <a:bodyPr/>
                    <a:lstStyle/>
                    <a:p>
                      <a:r>
                        <a:rPr lang="en-US" dirty="0"/>
                        <a:t>Taylor</a:t>
                      </a:r>
                    </a:p>
                  </a:txBody>
                  <a:tcPr/>
                </a:tc>
                <a:tc>
                  <a:txBody>
                    <a:bodyPr/>
                    <a:lstStyle/>
                    <a:p>
                      <a:r>
                        <a:rPr lang="en-US" dirty="0"/>
                        <a:t> </a:t>
                      </a:r>
                    </a:p>
                  </a:txBody>
                  <a:tcPr/>
                </a:tc>
                <a:extLst>
                  <a:ext uri="{0D108BD9-81ED-4DB2-BD59-A6C34878D82A}">
                    <a16:rowId xmlns:a16="http://schemas.microsoft.com/office/drawing/2014/main" val="3162067376"/>
                  </a:ext>
                </a:extLst>
              </a:tr>
              <a:tr h="370840">
                <a:tc>
                  <a:txBody>
                    <a:bodyPr/>
                    <a:lstStyle/>
                    <a:p>
                      <a:r>
                        <a:rPr lang="en-US" dirty="0"/>
                        <a:t>2</a:t>
                      </a:r>
                    </a:p>
                  </a:txBody>
                  <a:tcPr/>
                </a:tc>
                <a:tc>
                  <a:txBody>
                    <a:bodyPr/>
                    <a:lstStyle/>
                    <a:p>
                      <a:r>
                        <a:rPr lang="en-US" dirty="0"/>
                        <a:t>10/03/2025</a:t>
                      </a:r>
                    </a:p>
                  </a:txBody>
                  <a:tcPr/>
                </a:tc>
                <a:tc>
                  <a:txBody>
                    <a:bodyPr/>
                    <a:lstStyle/>
                    <a:p>
                      <a:r>
                        <a:rPr lang="en-US" dirty="0"/>
                        <a:t>Bastrop</a:t>
                      </a:r>
                    </a:p>
                  </a:txBody>
                  <a:tcPr/>
                </a:tc>
                <a:tc>
                  <a:txBody>
                    <a:bodyPr/>
                    <a:lstStyle/>
                    <a:p>
                      <a:endParaRPr lang="en-US" dirty="0"/>
                    </a:p>
                  </a:txBody>
                  <a:tcPr/>
                </a:tc>
                <a:extLst>
                  <a:ext uri="{0D108BD9-81ED-4DB2-BD59-A6C34878D82A}">
                    <a16:rowId xmlns:a16="http://schemas.microsoft.com/office/drawing/2014/main" val="3222094480"/>
                  </a:ext>
                </a:extLst>
              </a:tr>
              <a:tr h="370840">
                <a:tc>
                  <a:txBody>
                    <a:bodyPr/>
                    <a:lstStyle/>
                    <a:p>
                      <a:r>
                        <a:rPr lang="en-US" dirty="0"/>
                        <a:t>3</a:t>
                      </a:r>
                    </a:p>
                  </a:txBody>
                  <a:tcPr/>
                </a:tc>
                <a:tc>
                  <a:txBody>
                    <a:bodyPr/>
                    <a:lstStyle/>
                    <a:p>
                      <a:r>
                        <a:rPr lang="en-US" dirty="0"/>
                        <a:t>11/07/2025</a:t>
                      </a:r>
                    </a:p>
                  </a:txBody>
                  <a:tcPr/>
                </a:tc>
                <a:tc>
                  <a:txBody>
                    <a:bodyPr/>
                    <a:lstStyle/>
                    <a:p>
                      <a:r>
                        <a:rPr lang="en-US" dirty="0"/>
                        <a:t>Taylor</a:t>
                      </a:r>
                    </a:p>
                  </a:txBody>
                  <a:tcPr/>
                </a:tc>
                <a:tc>
                  <a:txBody>
                    <a:bodyPr/>
                    <a:lstStyle/>
                    <a:p>
                      <a:endParaRPr lang="en-US" dirty="0"/>
                    </a:p>
                  </a:txBody>
                  <a:tcPr/>
                </a:tc>
                <a:extLst>
                  <a:ext uri="{0D108BD9-81ED-4DB2-BD59-A6C34878D82A}">
                    <a16:rowId xmlns:a16="http://schemas.microsoft.com/office/drawing/2014/main" val="3853289943"/>
                  </a:ext>
                </a:extLst>
              </a:tr>
              <a:tr h="370840">
                <a:tc>
                  <a:txBody>
                    <a:bodyPr/>
                    <a:lstStyle/>
                    <a:p>
                      <a:r>
                        <a:rPr lang="en-US" dirty="0">
                          <a:highlight>
                            <a:srgbClr val="FFFF00"/>
                          </a:highlight>
                        </a:rPr>
                        <a:t>4</a:t>
                      </a:r>
                    </a:p>
                  </a:txBody>
                  <a:tcPr/>
                </a:tc>
                <a:tc>
                  <a:txBody>
                    <a:bodyPr/>
                    <a:lstStyle/>
                    <a:p>
                      <a:r>
                        <a:rPr lang="en-US" dirty="0">
                          <a:highlight>
                            <a:srgbClr val="FFFF00"/>
                          </a:highlight>
                        </a:rPr>
                        <a:t>12/??/2025</a:t>
                      </a:r>
                    </a:p>
                  </a:txBody>
                  <a:tcPr/>
                </a:tc>
                <a:tc>
                  <a:txBody>
                    <a:bodyPr/>
                    <a:lstStyle/>
                    <a:p>
                      <a:r>
                        <a:rPr lang="en-US" dirty="0">
                          <a:highlight>
                            <a:srgbClr val="FFFF00"/>
                          </a:highlight>
                        </a:rPr>
                        <a:t>Bastrop</a:t>
                      </a:r>
                    </a:p>
                  </a:txBody>
                  <a:tcPr/>
                </a:tc>
                <a:tc>
                  <a:txBody>
                    <a:bodyPr/>
                    <a:lstStyle/>
                    <a:p>
                      <a:r>
                        <a:rPr lang="en-US" dirty="0">
                          <a:highlight>
                            <a:srgbClr val="FFFF00"/>
                          </a:highlight>
                        </a:rPr>
                        <a:t>December Site Failover date is not finalized yet</a:t>
                      </a:r>
                    </a:p>
                  </a:txBody>
                  <a:tcPr/>
                </a:tc>
                <a:extLst>
                  <a:ext uri="{0D108BD9-81ED-4DB2-BD59-A6C34878D82A}">
                    <a16:rowId xmlns:a16="http://schemas.microsoft.com/office/drawing/2014/main" val="2236623431"/>
                  </a:ext>
                </a:extLst>
              </a:tr>
            </a:tbl>
          </a:graphicData>
        </a:graphic>
      </p:graphicFrame>
      <p:sp>
        <p:nvSpPr>
          <p:cNvPr id="4" name="Slide Number Placeholder 3">
            <a:extLst>
              <a:ext uri="{FF2B5EF4-FFF2-40B4-BE49-F238E27FC236}">
                <a16:creationId xmlns:a16="http://schemas.microsoft.com/office/drawing/2014/main" id="{7593BC8D-B1DC-931E-BE17-4FC3F1110574}"/>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51A564A5-FA73-63AD-7166-92B66255A8C3}"/>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6" name="TextBox 5">
            <a:extLst>
              <a:ext uri="{FF2B5EF4-FFF2-40B4-BE49-F238E27FC236}">
                <a16:creationId xmlns:a16="http://schemas.microsoft.com/office/drawing/2014/main" id="{7086E86E-5AD1-6AFD-7765-814D06DFA270}"/>
              </a:ext>
            </a:extLst>
          </p:cNvPr>
          <p:cNvSpPr txBox="1"/>
          <p:nvPr/>
        </p:nvSpPr>
        <p:spPr>
          <a:xfrm>
            <a:off x="175439" y="5162463"/>
            <a:ext cx="8844194"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t>RTC+B Market Trial Systems Site Failover Schedule will be posted to RTCBTF site (</a:t>
            </a:r>
            <a:r>
              <a:rPr lang="en-US" sz="1600" dirty="0">
                <a:hlinkClick r:id="rId2"/>
              </a:rPr>
              <a:t>https://www.ercot.com/committees/tac/rtcbtf</a:t>
            </a:r>
            <a:r>
              <a:rPr lang="en-US" sz="1600" dirty="0"/>
              <a:t>) under Technical Details section once December site failover date is finalized</a:t>
            </a:r>
          </a:p>
        </p:txBody>
      </p:sp>
    </p:spTree>
    <p:extLst>
      <p:ext uri="{BB962C8B-B14F-4D97-AF65-F5344CB8AC3E}">
        <p14:creationId xmlns:p14="http://schemas.microsoft.com/office/powerpoint/2010/main" val="2649187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sz="1900" dirty="0"/>
              <a:t>RTC+B Market Trials Systems Readiness for Market Submissions Testing</a:t>
            </a:r>
            <a:endParaRPr lang="en-US" sz="1900" u="sng" dirty="0"/>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05562" y="666322"/>
            <a:ext cx="8534400" cy="5096525"/>
          </a:xfrm>
        </p:spPr>
        <p:txBody>
          <a:bodyPr/>
          <a:lstStyle/>
          <a:p>
            <a:r>
              <a:rPr lang="en-US" sz="1400" dirty="0"/>
              <a:t>RTC+B Market Trials Systems are built and setup for market submissions testing from Market Manager UI and through API.</a:t>
            </a:r>
          </a:p>
          <a:p>
            <a:pPr marL="0" indent="0">
              <a:buNone/>
            </a:pPr>
            <a:endParaRPr lang="en-US" sz="1400" dirty="0"/>
          </a:p>
          <a:p>
            <a:r>
              <a:rPr lang="en-US" sz="1400" dirty="0"/>
              <a:t>Market Trials Systems is released for QSE submission testing as well as telemetry verification from 05/05/2025 to 06/30/2025.</a:t>
            </a:r>
          </a:p>
          <a:p>
            <a:pPr marL="0" indent="0">
              <a:buNone/>
            </a:pPr>
            <a:endParaRPr lang="en-US" sz="1400" dirty="0"/>
          </a:p>
          <a:p>
            <a:r>
              <a:rPr lang="en-US" sz="1400" dirty="0"/>
              <a:t>Valid current MOTE certificates are required to connect to RTC+B Market Trials Systems for this phase of testing. </a:t>
            </a:r>
          </a:p>
          <a:p>
            <a:pPr marL="0" indent="0">
              <a:buNone/>
            </a:pPr>
            <a:endParaRPr lang="en-US" sz="1400" dirty="0"/>
          </a:p>
          <a:p>
            <a:r>
              <a:rPr lang="en-US" sz="1400" dirty="0"/>
              <a:t>Report issues to ERCOT at </a:t>
            </a:r>
            <a:r>
              <a:rPr lang="en-US" sz="1400" dirty="0">
                <a:hlinkClick r:id="rId2"/>
              </a:rPr>
              <a:t>rtcb@ercot.com</a:t>
            </a:r>
            <a:endParaRPr lang="en-US" sz="1400" dirty="0"/>
          </a:p>
          <a:p>
            <a:pPr marL="0" indent="0">
              <a:buNone/>
            </a:pPr>
            <a:endParaRPr lang="en-US" sz="1400" dirty="0"/>
          </a:p>
          <a:p>
            <a:r>
              <a:rPr lang="en-US" sz="1400" dirty="0"/>
              <a:t>Market Notice was sent on 2/26/2025 with details on QSE/Vendor sandbox testing.</a:t>
            </a:r>
          </a:p>
          <a:p>
            <a:pPr marL="0" indent="0">
              <a:buNone/>
            </a:pPr>
            <a:r>
              <a:rPr lang="en-US" sz="1400" dirty="0"/>
              <a:t>        </a:t>
            </a:r>
            <a:r>
              <a:rPr lang="en-US" sz="1400" dirty="0">
                <a:hlinkClick r:id="rId3"/>
              </a:rPr>
              <a:t>https://www.ercot.com/services/comm/mkt_notices/M-B022625-01</a:t>
            </a:r>
            <a:endParaRPr lang="en-US" sz="1400" dirty="0"/>
          </a:p>
          <a:p>
            <a:pPr marL="0" indent="0">
              <a:buNone/>
            </a:pPr>
            <a:endParaRPr lang="en-US" sz="1400" dirty="0"/>
          </a:p>
          <a:p>
            <a:r>
              <a:rPr lang="en-US" sz="1400" dirty="0"/>
              <a:t>Market Notice was sent on 4/16/2025 with details on QSE/Vendor submission testing and telemetry verification.</a:t>
            </a:r>
          </a:p>
          <a:p>
            <a:pPr marL="400050" lvl="1" indent="0">
              <a:buNone/>
            </a:pPr>
            <a:r>
              <a:rPr lang="en-US" sz="1400" dirty="0">
                <a:hlinkClick r:id="rId4"/>
              </a:rPr>
              <a:t>https://www.ercot.com/services/comm/mkt_notices/M-A041625-01</a:t>
            </a:r>
            <a:endParaRPr lang="en-US" sz="1400" dirty="0"/>
          </a:p>
          <a:p>
            <a:pPr marL="0" indent="0">
              <a:buNone/>
            </a:pPr>
            <a:endParaRPr lang="en-US" sz="1400" dirty="0"/>
          </a:p>
          <a:p>
            <a:pPr marL="0" indent="0">
              <a:buNone/>
            </a:pPr>
            <a:endParaRPr lang="en-US" sz="1400" dirty="0"/>
          </a:p>
          <a:p>
            <a:pPr marL="0" indent="0">
              <a:buNone/>
            </a:pPr>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2031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EC47CD-C240-045B-70E6-96CD5340A4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A1E7E8-8E9F-97BF-AC56-33E256014314}"/>
              </a:ext>
            </a:extLst>
          </p:cNvPr>
          <p:cNvSpPr>
            <a:spLocks noGrp="1"/>
          </p:cNvSpPr>
          <p:nvPr>
            <p:ph type="title"/>
          </p:nvPr>
        </p:nvSpPr>
        <p:spPr/>
        <p:txBody>
          <a:bodyPr/>
          <a:lstStyle/>
          <a:p>
            <a:r>
              <a:rPr lang="en-US" sz="1600" dirty="0"/>
              <a:t>RTC+B Market Trials Systems Readiness for Open Loop and Closed Loop Testing Market Submissions</a:t>
            </a:r>
            <a:endParaRPr lang="en-US" sz="1600" u="sng" dirty="0"/>
          </a:p>
        </p:txBody>
      </p:sp>
      <p:sp>
        <p:nvSpPr>
          <p:cNvPr id="10" name="Content Placeholder 9">
            <a:extLst>
              <a:ext uri="{FF2B5EF4-FFF2-40B4-BE49-F238E27FC236}">
                <a16:creationId xmlns:a16="http://schemas.microsoft.com/office/drawing/2014/main" id="{76688F63-24F9-7E73-986C-4788E8981DF5}"/>
              </a:ext>
            </a:extLst>
          </p:cNvPr>
          <p:cNvSpPr>
            <a:spLocks noGrp="1"/>
          </p:cNvSpPr>
          <p:nvPr>
            <p:ph idx="1"/>
          </p:nvPr>
        </p:nvSpPr>
        <p:spPr>
          <a:xfrm>
            <a:off x="0" y="502841"/>
            <a:ext cx="8534400" cy="5096525"/>
          </a:xfrm>
        </p:spPr>
        <p:txBody>
          <a:bodyPr/>
          <a:lstStyle/>
          <a:p>
            <a:pPr marL="0" indent="0">
              <a:buNone/>
            </a:pPr>
            <a:endParaRPr lang="en-US" sz="1400" dirty="0"/>
          </a:p>
          <a:p>
            <a:r>
              <a:rPr lang="en-US" sz="1400" b="1" dirty="0"/>
              <a:t>06/30/2025 5:00 PM </a:t>
            </a:r>
            <a:r>
              <a:rPr lang="en-US" sz="1400" dirty="0"/>
              <a:t>- RTC+B Market Trials MOTE URLs (UIs/APIs) </a:t>
            </a:r>
            <a:r>
              <a:rPr lang="en-US" sz="1400" b="1" dirty="0"/>
              <a:t>will be disabled permanently.</a:t>
            </a:r>
          </a:p>
          <a:p>
            <a:pPr lvl="1">
              <a:buFont typeface="Courier New" panose="02070309020205020404" pitchFamily="49" charset="0"/>
              <a:buChar char="o"/>
            </a:pPr>
            <a:r>
              <a:rPr lang="en-US" sz="1200" dirty="0"/>
              <a:t>RTC+B MOTE will be available </a:t>
            </a:r>
            <a:r>
              <a:rPr lang="en-US" sz="1200" b="1" u="sng" dirty="0"/>
              <a:t>only</a:t>
            </a:r>
            <a:r>
              <a:rPr lang="en-US" sz="1200" dirty="0"/>
              <a:t> from Go Live for normal MOTE testing activities.</a:t>
            </a:r>
          </a:p>
          <a:p>
            <a:pPr lvl="1">
              <a:buFont typeface="Courier New" panose="02070309020205020404" pitchFamily="49" charset="0"/>
              <a:buChar char="o"/>
            </a:pPr>
            <a:r>
              <a:rPr lang="en-US" sz="1200" dirty="0"/>
              <a:t>QSEs can use non-monitoring days (Mon/Wed/Fri) to make test submissions into RTC+B Market Trials Production System to test software changes until Go-Live. </a:t>
            </a:r>
          </a:p>
          <a:p>
            <a:pPr lvl="2">
              <a:buFont typeface="Wingdings" panose="05000000000000000000" pitchFamily="2" charset="2"/>
              <a:buChar char="Ø"/>
            </a:pPr>
            <a:r>
              <a:rPr lang="en-US" sz="1000" dirty="0"/>
              <a:t>Once testing is completed, cancel the test submission or update test submission with production quality market data.</a:t>
            </a:r>
          </a:p>
          <a:p>
            <a:pPr marL="0" indent="0">
              <a:buNone/>
            </a:pPr>
            <a:endParaRPr lang="en-US" sz="1400" dirty="0"/>
          </a:p>
          <a:p>
            <a:r>
              <a:rPr lang="en-US" sz="1400" b="1" dirty="0"/>
              <a:t>07/01/2025 – 07/06/2025 </a:t>
            </a:r>
            <a:r>
              <a:rPr lang="en-US" sz="1400" dirty="0"/>
              <a:t>– Configure RTC+B Market Trials System with Market Trials Production System URLs, deploy latest RTC+B code and perform site failover testing.  </a:t>
            </a:r>
          </a:p>
          <a:p>
            <a:pPr lvl="1">
              <a:buFont typeface="Courier New" panose="02070309020205020404" pitchFamily="49" charset="0"/>
              <a:buChar char="o"/>
            </a:pPr>
            <a:r>
              <a:rPr lang="en-US" sz="1200" dirty="0"/>
              <a:t>During this time, Market Trials Market and Outage Submissions systems (APIs/UIs) will be unavailable for market submissions.</a:t>
            </a:r>
          </a:p>
          <a:p>
            <a:pPr marL="0" indent="0">
              <a:buNone/>
            </a:pPr>
            <a:endParaRPr lang="en-US" sz="1400" dirty="0"/>
          </a:p>
          <a:p>
            <a:r>
              <a:rPr lang="en-US" sz="1400" b="1" dirty="0"/>
              <a:t>07/07/2025 08:00 AM </a:t>
            </a:r>
            <a:r>
              <a:rPr lang="en-US" sz="1400" dirty="0"/>
              <a:t>– RTC+B Market Trials Production Systems will be up and running for Open Loop Testing.</a:t>
            </a:r>
          </a:p>
          <a:p>
            <a:endParaRPr lang="en-US" sz="1400" dirty="0"/>
          </a:p>
          <a:p>
            <a:r>
              <a:rPr lang="en-US" sz="1400" dirty="0"/>
              <a:t>Same Market Trials Production System configuration will be used for Day-Ahead Market Submissions (Sept – Oct) and for Closed Loop Testing as well.</a:t>
            </a:r>
          </a:p>
          <a:p>
            <a:pPr marL="0" indent="0">
              <a:buNone/>
            </a:pPr>
            <a:endParaRPr lang="en-US" sz="1400" dirty="0"/>
          </a:p>
          <a:p>
            <a:r>
              <a:rPr lang="en-US" sz="1400" b="1" u="sng" dirty="0"/>
              <a:t>QSE Activities</a:t>
            </a:r>
          </a:p>
          <a:p>
            <a:pPr lvl="1">
              <a:buFont typeface="Courier New" panose="02070309020205020404" pitchFamily="49" charset="0"/>
              <a:buChar char="o"/>
            </a:pPr>
            <a:r>
              <a:rPr lang="en-US" sz="1150" dirty="0"/>
              <a:t>Update RTC+B Market Trials – Market Submission Systems with ERCOT RTC+B Market Trials Production Systems Internet/Wan API URLs and certs to support Open Loop Testing from 07/07 and Closed Loop Testing.</a:t>
            </a:r>
          </a:p>
          <a:p>
            <a:pPr lvl="1">
              <a:buFont typeface="Courier New" panose="02070309020205020404" pitchFamily="49" charset="0"/>
              <a:buChar char="o"/>
            </a:pPr>
            <a:r>
              <a:rPr lang="en-US" sz="1150" dirty="0"/>
              <a:t>Set up the listeners in RTC+B environment to receive notifications from ERCOT during open loop and closed loop testing and provide listener URLs to ERCOT </a:t>
            </a:r>
          </a:p>
          <a:p>
            <a:pPr marL="0" indent="0">
              <a:buNone/>
            </a:pPr>
            <a:endParaRPr lang="en-US" sz="1400" dirty="0"/>
          </a:p>
        </p:txBody>
      </p:sp>
      <p:sp>
        <p:nvSpPr>
          <p:cNvPr id="4" name="Slide Number Placeholder 3">
            <a:extLst>
              <a:ext uri="{FF2B5EF4-FFF2-40B4-BE49-F238E27FC236}">
                <a16:creationId xmlns:a16="http://schemas.microsoft.com/office/drawing/2014/main" id="{0446ADDC-8C62-1B32-A6C9-1E2F3DAEDFE1}"/>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9C3673C0-E522-9C78-78C5-82A6B903FC07}"/>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783573396"/>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4381</TotalTime>
  <Words>3369</Words>
  <Application>Microsoft Office PowerPoint</Application>
  <PresentationFormat>On-screen Show (4:3)</PresentationFormat>
  <Paragraphs>438</Paragraphs>
  <Slides>23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Aptos</vt:lpstr>
      <vt:lpstr>Arial</vt:lpstr>
      <vt:lpstr>Calibri</vt:lpstr>
      <vt:lpstr>Courier New</vt:lpstr>
      <vt:lpstr>Wingdings</vt:lpstr>
      <vt:lpstr>Cover Slide</vt:lpstr>
      <vt:lpstr>Horizontal Theme</vt:lpstr>
      <vt:lpstr>PowerPoint Presentation</vt:lpstr>
      <vt:lpstr>RTC+B Market Trials – Submissions Testing</vt:lpstr>
      <vt:lpstr>PowerPoint Presentation</vt:lpstr>
      <vt:lpstr>RTC+B Market Submissions - Systems configurations</vt:lpstr>
      <vt:lpstr>RTC+B Market Submissions - Systems configurations </vt:lpstr>
      <vt:lpstr>RTC+B Market Submissions - Systems configurations Public Key Update for Internet/WAN API submissions</vt:lpstr>
      <vt:lpstr>RTC+B Market Trial Systems – Site Failover Schedule</vt:lpstr>
      <vt:lpstr>RTC+B Market Trials Systems Readiness for Market Submissions Testing</vt:lpstr>
      <vt:lpstr>RTC+B Market Trials Systems Readiness for Open Loop and Closed Loop Testing Market Submissions</vt:lpstr>
      <vt:lpstr>Dual Market Submissions</vt:lpstr>
      <vt:lpstr>Dual Market Submissions</vt:lpstr>
      <vt:lpstr>Outage Submissions</vt:lpstr>
      <vt:lpstr>Outage Submissions</vt:lpstr>
      <vt:lpstr>IRR Forecast to QSEs</vt:lpstr>
      <vt:lpstr>Market Submission Issues</vt:lpstr>
      <vt:lpstr>Market Submissions Handbooks Review</vt:lpstr>
      <vt:lpstr>Market Submissions Handbooks Review</vt:lpstr>
      <vt:lpstr>Market Submissions Handbooks Review</vt:lpstr>
      <vt:lpstr>FAQ - Market Trials Submission Testing</vt:lpstr>
      <vt:lpstr>FAQ - Market Trials Submission Testing </vt:lpstr>
      <vt:lpstr>FAQ - Market Trials Submission Testing </vt:lpstr>
      <vt:lpstr>FAQ - Market Trials Submission Testing </vt:lpstr>
      <vt:lpstr>RTC+B Market Trials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19</cp:revision>
  <cp:lastPrinted>2017-10-10T21:31:05Z</cp:lastPrinted>
  <dcterms:created xsi:type="dcterms:W3CDTF">2016-01-21T15:20:31Z</dcterms:created>
  <dcterms:modified xsi:type="dcterms:W3CDTF">2025-08-27T17:00:35Z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