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3" r:id="rId4"/>
    <p:sldMasterId id="2147483663" r:id="rId5"/>
  </p:sldMasterIdLst>
  <p:notesMasterIdLst>
    <p:notesMasterId r:id="rId23"/>
  </p:notesMasterIdLst>
  <p:handoutMasterIdLst>
    <p:handoutMasterId r:id="rId24"/>
  </p:handoutMasterIdLst>
  <p:sldIdLst>
    <p:sldId id="260" r:id="rId6"/>
    <p:sldId id="624" r:id="rId7"/>
    <p:sldId id="600" r:id="rId8"/>
    <p:sldId id="614" r:id="rId9"/>
    <p:sldId id="613" r:id="rId10"/>
    <p:sldId id="609" r:id="rId11"/>
    <p:sldId id="623" r:id="rId12"/>
    <p:sldId id="616" r:id="rId13"/>
    <p:sldId id="622" r:id="rId14"/>
    <p:sldId id="621" r:id="rId15"/>
    <p:sldId id="620" r:id="rId16"/>
    <p:sldId id="610" r:id="rId17"/>
    <p:sldId id="612" r:id="rId18"/>
    <p:sldId id="617" r:id="rId19"/>
    <p:sldId id="618" r:id="rId20"/>
    <p:sldId id="619" r:id="rId21"/>
    <p:sldId id="615"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FD8819A-08DF-43DE-AEA8-2BAF1B2ED933}">
          <p14:sldIdLst>
            <p14:sldId id="260"/>
            <p14:sldId id="624"/>
            <p14:sldId id="600"/>
            <p14:sldId id="614"/>
            <p14:sldId id="613"/>
            <p14:sldId id="609"/>
            <p14:sldId id="623"/>
            <p14:sldId id="616"/>
            <p14:sldId id="622"/>
            <p14:sldId id="621"/>
            <p14:sldId id="620"/>
            <p14:sldId id="610"/>
            <p14:sldId id="612"/>
            <p14:sldId id="617"/>
            <p14:sldId id="618"/>
            <p14:sldId id="619"/>
            <p14:sldId id="615"/>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9DD624F-C1A0-818D-DA9E-F189AFCC5EE4}" name="Tirupati, Venkata" initials="VT" userId="S::Venkata.Tirupati@ercot.com::f158bf16-7c33-4cff-afb7-2f4396d4ca51" providerId="AD"/>
  <p188:author id="{6AED60BC-6DC8-9208-15EC-10DB2B0CE731}" name="Mereness, Matt" initials="MM" userId="S::matt.mereness@ercot.com::6db1126a-164e-4475-8d86-5dde160acd3b" providerId="AD"/>
  <p188:author id="{881B48C5-BB53-CDCD-4930-0451197F0D4A}" name="Urquhart, Ike" initials="UI" userId="S::Ike.Urquhart@ercot.com::730980f3-dc09-4cfe-ab83-a3f100637f33" providerId="AD"/>
  <p188:author id="{47B1B2D5-CBCE-C9A6-CDCE-5D057DF5C4EF}" name="Kersulis, Jonas" initials="KJ" userId="S::Jonas.Kersulis@ercot.com::38ec2a83-12fc-4093-8e16-3ee53b6e048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EC7"/>
    <a:srgbClr val="26D07C"/>
    <a:srgbClr val="0076C6"/>
    <a:srgbClr val="E6EBF0"/>
    <a:srgbClr val="093C61"/>
    <a:srgbClr val="98C3FA"/>
    <a:srgbClr val="70CDD9"/>
    <a:srgbClr val="8DC3E5"/>
    <a:srgbClr val="A9E5EA"/>
    <a:srgbClr val="5B67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3296810-A885-4BE3-A3E7-6D5BEEA58F35}">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2" d="100"/>
          <a:sy n="112" d="100"/>
        </p:scale>
        <p:origin x="1584" y="324"/>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 Id="rId30"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dri, Sreenivas" userId="0b43dccd-042e-4be0-871d-afa1d90d6a2e" providerId="ADAL" clId="{1520C557-3CC4-454C-8268-836D1C2EA726}"/>
    <pc:docChg chg="custSel modSld">
      <pc:chgData name="Badri, Sreenivas" userId="0b43dccd-042e-4be0-871d-afa1d90d6a2e" providerId="ADAL" clId="{1520C557-3CC4-454C-8268-836D1C2EA726}" dt="2025-08-20T11:08:32.308" v="281" actId="255"/>
      <pc:docMkLst>
        <pc:docMk/>
      </pc:docMkLst>
      <pc:sldChg chg="modSp mod">
        <pc:chgData name="Badri, Sreenivas" userId="0b43dccd-042e-4be0-871d-afa1d90d6a2e" providerId="ADAL" clId="{1520C557-3CC4-454C-8268-836D1C2EA726}" dt="2025-08-20T11:07:29.440" v="259" actId="20577"/>
        <pc:sldMkLst>
          <pc:docMk/>
          <pc:sldMk cId="600782111" sldId="609"/>
        </pc:sldMkLst>
        <pc:spChg chg="mod">
          <ac:chgData name="Badri, Sreenivas" userId="0b43dccd-042e-4be0-871d-afa1d90d6a2e" providerId="ADAL" clId="{1520C557-3CC4-454C-8268-836D1C2EA726}" dt="2025-08-20T11:07:29.440" v="259" actId="20577"/>
          <ac:spMkLst>
            <pc:docMk/>
            <pc:sldMk cId="600782111" sldId="609"/>
            <ac:spMk id="3" creationId="{F680DEA7-2A9D-C1F0-69D9-4089F9F337CE}"/>
          </ac:spMkLst>
        </pc:spChg>
      </pc:sldChg>
      <pc:sldChg chg="modSp mod">
        <pc:chgData name="Badri, Sreenivas" userId="0b43dccd-042e-4be0-871d-afa1d90d6a2e" providerId="ADAL" clId="{1520C557-3CC4-454C-8268-836D1C2EA726}" dt="2025-08-20T11:08:32.308" v="281" actId="255"/>
        <pc:sldMkLst>
          <pc:docMk/>
          <pc:sldMk cId="176947805" sldId="616"/>
        </pc:sldMkLst>
        <pc:spChg chg="mod">
          <ac:chgData name="Badri, Sreenivas" userId="0b43dccd-042e-4be0-871d-afa1d90d6a2e" providerId="ADAL" clId="{1520C557-3CC4-454C-8268-836D1C2EA726}" dt="2025-08-20T11:08:32.308" v="281" actId="255"/>
          <ac:spMkLst>
            <pc:docMk/>
            <pc:sldMk cId="176947805" sldId="616"/>
            <ac:spMk id="2" creationId="{BD14EBAC-6B53-0C32-00E1-22255E47F529}"/>
          </ac:spMkLst>
        </pc:spChg>
      </pc:sldChg>
      <pc:sldChg chg="modSp mod">
        <pc:chgData name="Badri, Sreenivas" userId="0b43dccd-042e-4be0-871d-afa1d90d6a2e" providerId="ADAL" clId="{1520C557-3CC4-454C-8268-836D1C2EA726}" dt="2025-08-20T10:58:22.398" v="16" actId="115"/>
        <pc:sldMkLst>
          <pc:docMk/>
          <pc:sldMk cId="733871365" sldId="622"/>
        </pc:sldMkLst>
        <pc:spChg chg="mod">
          <ac:chgData name="Badri, Sreenivas" userId="0b43dccd-042e-4be0-871d-afa1d90d6a2e" providerId="ADAL" clId="{1520C557-3CC4-454C-8268-836D1C2EA726}" dt="2025-08-20T10:58:22.398" v="16" actId="115"/>
          <ac:spMkLst>
            <pc:docMk/>
            <pc:sldMk cId="733871365" sldId="622"/>
            <ac:spMk id="3" creationId="{EAD1BC62-DE5E-AB0F-487A-8F5073826275}"/>
          </ac:spMkLst>
        </pc:spChg>
      </pc:sldChg>
    </pc:docChg>
  </pc:docChgLst>
  <pc:docChgLst>
    <pc:chgData name="Badri, Sreenivas" userId="0b43dccd-042e-4be0-871d-afa1d90d6a2e" providerId="ADAL" clId="{D60962C0-AE19-426C-ACD1-9395821B2C1D}"/>
    <pc:docChg chg="custSel modSld">
      <pc:chgData name="Badri, Sreenivas" userId="0b43dccd-042e-4be0-871d-afa1d90d6a2e" providerId="ADAL" clId="{D60962C0-AE19-426C-ACD1-9395821B2C1D}" dt="2025-08-27T15:08:55.778" v="405" actId="5793"/>
      <pc:docMkLst>
        <pc:docMk/>
      </pc:docMkLst>
      <pc:sldChg chg="modSp mod">
        <pc:chgData name="Badri, Sreenivas" userId="0b43dccd-042e-4be0-871d-afa1d90d6a2e" providerId="ADAL" clId="{D60962C0-AE19-426C-ACD1-9395821B2C1D}" dt="2025-08-27T15:08:23.069" v="394" actId="20577"/>
        <pc:sldMkLst>
          <pc:docMk/>
          <pc:sldMk cId="4019861545" sldId="612"/>
        </pc:sldMkLst>
        <pc:spChg chg="mod">
          <ac:chgData name="Badri, Sreenivas" userId="0b43dccd-042e-4be0-871d-afa1d90d6a2e" providerId="ADAL" clId="{D60962C0-AE19-426C-ACD1-9395821B2C1D}" dt="2025-08-27T15:08:23.069" v="394" actId="20577"/>
          <ac:spMkLst>
            <pc:docMk/>
            <pc:sldMk cId="4019861545" sldId="612"/>
            <ac:spMk id="3" creationId="{0ED45AEA-554C-A08B-B153-EB6F77CFA443}"/>
          </ac:spMkLst>
        </pc:spChg>
      </pc:sldChg>
      <pc:sldChg chg="modSp mod">
        <pc:chgData name="Badri, Sreenivas" userId="0b43dccd-042e-4be0-871d-afa1d90d6a2e" providerId="ADAL" clId="{D60962C0-AE19-426C-ACD1-9395821B2C1D}" dt="2025-08-27T15:08:55.778" v="405" actId="5793"/>
        <pc:sldMkLst>
          <pc:docMk/>
          <pc:sldMk cId="733871365" sldId="622"/>
        </pc:sldMkLst>
        <pc:spChg chg="mod">
          <ac:chgData name="Badri, Sreenivas" userId="0b43dccd-042e-4be0-871d-afa1d90d6a2e" providerId="ADAL" clId="{D60962C0-AE19-426C-ACD1-9395821B2C1D}" dt="2025-08-27T15:08:55.778" v="405" actId="5793"/>
          <ac:spMkLst>
            <pc:docMk/>
            <pc:sldMk cId="733871365" sldId="622"/>
            <ac:spMk id="3" creationId="{EAD1BC62-DE5E-AB0F-487A-8F5073826275}"/>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76971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8900" rIns="88900" bIns="88900" numCol="1" spcCol="1270" anchor="ctr" anchorCtr="0">
          <a:noAutofit/>
        </a:bodyPr>
        <a:lstStyle/>
        <a:p>
          <a:pPr marL="0" lvl="0" indent="0" algn="l" defTabSz="1555750">
            <a:lnSpc>
              <a:spcPct val="90000"/>
            </a:lnSpc>
            <a:spcBef>
              <a:spcPct val="0"/>
            </a:spcBef>
            <a:spcAft>
              <a:spcPct val="35000"/>
            </a:spcAft>
            <a:buNone/>
          </a:pPr>
          <a:r>
            <a:rPr lang="en-US" sz="3500" kern="1200"/>
            <a:t>Click to edit Master subtitle style</a:t>
          </a:r>
        </a:p>
      </dsp:txBody>
      <dsp:txXfrm>
        <a:off x="761512" y="548640"/>
        <a:ext cx="76971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72983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8900" rIns="88900" bIns="88900" numCol="1" spcCol="1270" anchor="ctr" anchorCtr="0">
          <a:noAutofit/>
        </a:bodyPr>
        <a:lstStyle/>
        <a:p>
          <a:pPr marL="0" lvl="0" indent="0" algn="l" defTabSz="1555750">
            <a:lnSpc>
              <a:spcPct val="90000"/>
            </a:lnSpc>
            <a:spcBef>
              <a:spcPct val="0"/>
            </a:spcBef>
            <a:spcAft>
              <a:spcPct val="35000"/>
            </a:spcAft>
            <a:buNone/>
          </a:pPr>
          <a:r>
            <a:rPr lang="en-US" sz="3500" kern="1200"/>
            <a:t>Click to edit Master subtitle style</a:t>
          </a:r>
        </a:p>
      </dsp:txBody>
      <dsp:txXfrm>
        <a:off x="1160373" y="2194560"/>
        <a:ext cx="72983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76971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88900" rIns="88900" bIns="88900" numCol="1" spcCol="1270" anchor="ctr" anchorCtr="0">
          <a:noAutofit/>
        </a:bodyPr>
        <a:lstStyle/>
        <a:p>
          <a:pPr marL="0" lvl="0" indent="0" algn="l" defTabSz="1555750">
            <a:lnSpc>
              <a:spcPct val="90000"/>
            </a:lnSpc>
            <a:spcBef>
              <a:spcPct val="0"/>
            </a:spcBef>
            <a:spcAft>
              <a:spcPct val="35000"/>
            </a:spcAft>
            <a:buNone/>
          </a:pPr>
          <a:r>
            <a:rPr lang="en-US" sz="3500" kern="1200"/>
            <a:t>Click to edit Master subtitle style</a:t>
          </a:r>
        </a:p>
      </dsp:txBody>
      <dsp:txXfrm>
        <a:off x="761512" y="3840480"/>
        <a:ext cx="76971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8/27/2025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8/27/2025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4234661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13</a:t>
            </a:fld>
            <a:endParaRPr lang="en-US"/>
          </a:p>
        </p:txBody>
      </p:sp>
    </p:spTree>
    <p:extLst>
      <p:ext uri="{BB962C8B-B14F-4D97-AF65-F5344CB8AC3E}">
        <p14:creationId xmlns:p14="http://schemas.microsoft.com/office/powerpoint/2010/main" val="1349922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1453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5B05C1E4-0ADA-E143-5454-47ACE69FE9D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B3C4B1-5703-0FC3-7F3A-467B71334E7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7" name="Content Placeholder 2">
            <a:extLst>
              <a:ext uri="{FF2B5EF4-FFF2-40B4-BE49-F238E27FC236}">
                <a16:creationId xmlns:a16="http://schemas.microsoft.com/office/drawing/2014/main" id="{B51E1165-2D5E-A8BA-AD01-59C2367A0139}"/>
              </a:ext>
            </a:extLst>
          </p:cNvPr>
          <p:cNvSpPr>
            <a:spLocks noGrp="1"/>
          </p:cNvSpPr>
          <p:nvPr>
            <p:ph idx="1"/>
          </p:nvPr>
        </p:nvSpPr>
        <p:spPr>
          <a:xfrm>
            <a:off x="304800" y="762000"/>
            <a:ext cx="8534400" cy="2209800"/>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8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C1068C6B-C94E-547A-7102-71442E874B5D}"/>
              </a:ext>
            </a:extLst>
          </p:cNvPr>
          <p:cNvSpPr>
            <a:spLocks noGrp="1"/>
          </p:cNvSpPr>
          <p:nvPr>
            <p:ph idx="10"/>
          </p:nvPr>
        </p:nvSpPr>
        <p:spPr>
          <a:xfrm>
            <a:off x="304800" y="3124200"/>
            <a:ext cx="8534400" cy="26670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481068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Key Takeaway">
    <p:spTree>
      <p:nvGrpSpPr>
        <p:cNvPr id="1" name=""/>
        <p:cNvGrpSpPr/>
        <p:nvPr/>
      </p:nvGrpSpPr>
      <p:grpSpPr>
        <a:xfrm>
          <a:off x="0" y="0"/>
          <a:ext cx="0" cy="0"/>
          <a:chOff x="0" y="0"/>
          <a:chExt cx="0" cy="0"/>
        </a:xfrm>
      </p:grpSpPr>
      <p:sp>
        <p:nvSpPr>
          <p:cNvPr id="13" name="Content Placeholder 2" descr="xdgdfgdfg">
            <a:extLst>
              <a:ext uri="{FF2B5EF4-FFF2-40B4-BE49-F238E27FC236}">
                <a16:creationId xmlns:a16="http://schemas.microsoft.com/office/drawing/2014/main" id="{11BF4596-49BD-5DCB-711C-47030A443E0E}"/>
              </a:ext>
              <a:ext uri="{C183D7F6-B498-43B3-948B-1728B52AA6E4}">
                <adec:decorative xmlns:adec="http://schemas.microsoft.com/office/drawing/2017/decorative" val="0"/>
              </a:ext>
            </a:extLst>
          </p:cNvPr>
          <p:cNvSpPr>
            <a:spLocks noGrp="1"/>
          </p:cNvSpPr>
          <p:nvPr>
            <p:ph idx="11"/>
          </p:nvPr>
        </p:nvSpPr>
        <p:spPr>
          <a:xfrm>
            <a:off x="304800" y="1058219"/>
            <a:ext cx="8534400" cy="1948194"/>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7" name="Content Placeholder 2">
            <a:extLst>
              <a:ext uri="{FF2B5EF4-FFF2-40B4-BE49-F238E27FC236}">
                <a16:creationId xmlns:a16="http://schemas.microsoft.com/office/drawing/2014/main" id="{C2FC120C-B1CB-16E5-B00E-55E88FB1592E}"/>
              </a:ext>
            </a:extLst>
          </p:cNvPr>
          <p:cNvSpPr>
            <a:spLocks noGrp="1"/>
          </p:cNvSpPr>
          <p:nvPr>
            <p:ph idx="12"/>
          </p:nvPr>
        </p:nvSpPr>
        <p:spPr>
          <a:xfrm>
            <a:off x="304800" y="3524730"/>
            <a:ext cx="8534400" cy="2212106"/>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5B05C1E4-0ADA-E143-5454-47ACE69FE9D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B3C4B1-5703-0FC3-7F3A-467B71334E7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82885737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304800" y="762000"/>
            <a:ext cx="5410200" cy="5334000"/>
          </a:xfrm>
          <a:prstGeom prst="rect">
            <a:avLst/>
          </a:prstGeom>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5867400" y="914400"/>
            <a:ext cx="29718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Footer Placeholder 4">
            <a:extLst>
              <a:ext uri="{FF2B5EF4-FFF2-40B4-BE49-F238E27FC236}">
                <a16:creationId xmlns:a16="http://schemas.microsoft.com/office/drawing/2014/main" id="{EC87C22B-ECB6-24C9-CA51-802C0CC5A9A7}"/>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C902CBC-1565-53AF-76EE-5EA87EAAEDC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891240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1" y="1066800"/>
            <a:ext cx="8534400"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tx1"/>
                </a:solidFill>
              </a:defRPr>
            </a:lvl2pPr>
            <a:lvl3pPr>
              <a:defRPr sz="1600">
                <a:solidFill>
                  <a:schemeClr val="tx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304801" y="3574374"/>
            <a:ext cx="8534400"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7" name="Footer Placeholder 4">
            <a:extLst>
              <a:ext uri="{FF2B5EF4-FFF2-40B4-BE49-F238E27FC236}">
                <a16:creationId xmlns:a16="http://schemas.microsoft.com/office/drawing/2014/main" id="{4AF8B1A1-8352-B98E-3C78-48C46BD8F210}"/>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8" name="Slide Number Placeholder 5">
            <a:extLst>
              <a:ext uri="{FF2B5EF4-FFF2-40B4-BE49-F238E27FC236}">
                <a16:creationId xmlns:a16="http://schemas.microsoft.com/office/drawing/2014/main" id="{040D7F8C-7E87-E617-9858-400C5F8AC25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6930293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304800" y="762000"/>
            <a:ext cx="4210050" cy="5029201"/>
          </a:xfrm>
          <a:prstGeom prst="rect">
            <a:avLst/>
          </a:prstGeom>
        </p:spPr>
        <p:txBody>
          <a:bodyPr lIns="274320" tIns="274320" rIns="274320" bIns="274320"/>
          <a:lstStyle>
            <a:lvl1pPr>
              <a:defRPr lang="en-US" sz="2000" dirty="0">
                <a:solidFill>
                  <a:schemeClr val="tx1"/>
                </a:solidFill>
              </a:defRPr>
            </a:lvl1pPr>
          </a:lstStyle>
          <a:p>
            <a:endParaRPr lang="en-US"/>
          </a:p>
        </p:txBody>
      </p:sp>
      <p:sp>
        <p:nvSpPr>
          <p:cNvPr id="6" name="Content Placeholder 5"/>
          <p:cNvSpPr>
            <a:spLocks noGrp="1"/>
          </p:cNvSpPr>
          <p:nvPr>
            <p:ph sz="half" idx="2"/>
          </p:nvPr>
        </p:nvSpPr>
        <p:spPr>
          <a:xfrm>
            <a:off x="4629150" y="762000"/>
            <a:ext cx="3886200" cy="5029201"/>
          </a:xfrm>
          <a:prstGeom prst="rect">
            <a:avLst/>
          </a:prstGeom>
        </p:spPr>
        <p:txBody>
          <a:bodyPr lIns="274320" tIns="274320" rIns="274320" bIns="274320"/>
          <a:lstStyle>
            <a:lvl1pPr>
              <a:defRPr sz="2000">
                <a:solidFill>
                  <a:schemeClr val="tx1"/>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F6FD2C47-F578-2F9E-22DF-DA95B857A3B3}"/>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2ED327A-7496-0E17-F5C8-2E5C3BB9611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589405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7"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381000" y="1240594"/>
            <a:ext cx="27432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400516" y="1926394"/>
            <a:ext cx="2743200" cy="3941006"/>
          </a:xfrm>
          <a:prstGeom prst="rect">
            <a:avLst/>
          </a:prstGeom>
        </p:spPr>
        <p:txBody>
          <a:bodyPr/>
          <a:lstStyle>
            <a:lvl1pPr>
              <a:defRPr sz="1400">
                <a:solidFill>
                  <a:schemeClr val="tx1"/>
                </a:solidFill>
              </a:defRPr>
            </a:lvl1pPr>
          </a:lstStyle>
          <a:p>
            <a:endParaRPr lang="en-US"/>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3200400" y="1240594"/>
            <a:ext cx="2743200" cy="576262"/>
          </a:xfrm>
          <a:prstGeom prst="rect">
            <a:avLst/>
          </a:prstGeom>
        </p:spPr>
        <p:txBody>
          <a:bodyPr/>
          <a:lstStyle>
            <a:lvl1pPr marL="0" indent="0">
              <a:buNone/>
              <a:defRPr sz="2000">
                <a:solidFill>
                  <a:srgbClr val="00AEC7"/>
                </a:solidFill>
                <a:latin typeface="+mj-lt"/>
              </a:defRPr>
            </a:lvl1pPr>
          </a:lstStyle>
          <a:p>
            <a:endParaRPr lang="en-US"/>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3219916" y="1926394"/>
            <a:ext cx="2743200" cy="3941006"/>
          </a:xfrm>
          <a:prstGeom prst="rect">
            <a:avLst/>
          </a:prstGeom>
        </p:spPr>
        <p:txBody>
          <a:bodyPr/>
          <a:lstStyle>
            <a:lvl1pPr>
              <a:defRPr sz="1400">
                <a:solidFill>
                  <a:schemeClr val="tx1"/>
                </a:solidFill>
              </a:defRPr>
            </a:lvl1pPr>
          </a:lstStyle>
          <a:p>
            <a:endParaRPr lang="en-US"/>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6000284" y="1237099"/>
            <a:ext cx="2743200" cy="576262"/>
          </a:xfrm>
          <a:prstGeom prst="rect">
            <a:avLst/>
          </a:prstGeom>
        </p:spPr>
        <p:txBody>
          <a:bodyPr/>
          <a:lstStyle>
            <a:lvl1pPr marL="0" indent="0">
              <a:buFontTx/>
              <a:buNone/>
              <a:defRPr sz="2000">
                <a:solidFill>
                  <a:srgbClr val="00AEC7"/>
                </a:solidFill>
                <a:latin typeface="+mj-lt"/>
              </a:defRPr>
            </a:lvl1pPr>
          </a:lstStyle>
          <a:p>
            <a:endParaRPr lang="en-US"/>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6019800" y="1922899"/>
            <a:ext cx="2743200" cy="3941006"/>
          </a:xfrm>
          <a:prstGeom prst="rect">
            <a:avLst/>
          </a:prstGeom>
        </p:spPr>
        <p:txBody>
          <a:bodyPr/>
          <a:lstStyle>
            <a:lvl1pPr>
              <a:defRPr sz="1400">
                <a:solidFill>
                  <a:schemeClr val="tx1"/>
                </a:solidFill>
              </a:defRPr>
            </a:lvl1pPr>
          </a:lstStyle>
          <a:p>
            <a:endParaRPr lang="en-US"/>
          </a:p>
        </p:txBody>
      </p:sp>
      <p:sp>
        <p:nvSpPr>
          <p:cNvPr id="2" name="Footer Placeholder 4">
            <a:extLst>
              <a:ext uri="{FF2B5EF4-FFF2-40B4-BE49-F238E27FC236}">
                <a16:creationId xmlns:a16="http://schemas.microsoft.com/office/drawing/2014/main" id="{00B85CC8-6F83-6404-ACAA-F1FA4529AE6C}"/>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9AE8A331-9F84-084C-7267-CFE65AA7774A}"/>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963796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graphicFrame>
        <p:nvGraphicFramePr>
          <p:cNvPr id="8" name="Diagram 7">
            <a:extLst>
              <a:ext uri="{FF2B5EF4-FFF2-40B4-BE49-F238E27FC236}">
                <a16:creationId xmlns:a16="http://schemas.microsoft.com/office/drawing/2014/main" id="{F9EE3F64-5084-626C-72A7-533838A69759}"/>
              </a:ext>
            </a:extLst>
          </p:cNvPr>
          <p:cNvGraphicFramePr/>
          <p:nvPr userDrawn="1">
            <p:extLst>
              <p:ext uri="{D42A27DB-BD31-4B8C-83A1-F6EECF244321}">
                <p14:modId xmlns:p14="http://schemas.microsoft.com/office/powerpoint/2010/main" val="2536825941"/>
              </p:ext>
            </p:extLst>
          </p:nvPr>
        </p:nvGraphicFramePr>
        <p:xfrm>
          <a:off x="304800" y="762000"/>
          <a:ext cx="85344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2" name="Footer Placeholder 4">
            <a:extLst>
              <a:ext uri="{FF2B5EF4-FFF2-40B4-BE49-F238E27FC236}">
                <a16:creationId xmlns:a16="http://schemas.microsoft.com/office/drawing/2014/main" id="{DA8C3691-EDE4-B07C-F114-E502244790CE}"/>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3" name="Slide Number Placeholder 5">
            <a:extLst>
              <a:ext uri="{FF2B5EF4-FFF2-40B4-BE49-F238E27FC236}">
                <a16:creationId xmlns:a16="http://schemas.microsoft.com/office/drawing/2014/main" id="{C7B83F30-EC1D-F71C-95D7-1B5BC9FD203F}"/>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114386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130429"/>
            <a:ext cx="8005618" cy="1470025"/>
          </a:xfrm>
          <a:prstGeom prst="rect">
            <a:avLst/>
          </a:prstGeom>
        </p:spPr>
        <p:txBody>
          <a:bodyPr/>
          <a:lstStyle>
            <a:lvl1pPr>
              <a:defRPr b="1">
                <a:solidFill>
                  <a:schemeClr val="tx1"/>
                </a:solidFill>
              </a:defRPr>
            </a:lvl1pPr>
          </a:lstStyle>
          <a:p>
            <a:r>
              <a:rPr lang="en-US"/>
              <a:t>Click to edit Master title style</a:t>
            </a:r>
          </a:p>
        </p:txBody>
      </p:sp>
      <p:sp>
        <p:nvSpPr>
          <p:cNvPr id="3" name="Subtitle 2"/>
          <p:cNvSpPr>
            <a:spLocks noGrp="1"/>
          </p:cNvSpPr>
          <p:nvPr>
            <p:ph type="subTitle" idx="1"/>
          </p:nvPr>
        </p:nvSpPr>
        <p:spPr>
          <a:xfrm>
            <a:off x="1452418" y="3886200"/>
            <a:ext cx="64008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6" name="Footer Placeholder 4">
            <a:extLst>
              <a:ext uri="{FF2B5EF4-FFF2-40B4-BE49-F238E27FC236}">
                <a16:creationId xmlns:a16="http://schemas.microsoft.com/office/drawing/2014/main" id="{561D9533-CB1D-41E2-A7CA-83FDF6B751C1}"/>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7" name="Slide Number Placeholder 5">
            <a:extLst>
              <a:ext uri="{FF2B5EF4-FFF2-40B4-BE49-F238E27FC236}">
                <a16:creationId xmlns:a16="http://schemas.microsoft.com/office/drawing/2014/main" id="{441D418E-9C88-65C3-7644-3BFD9E325CB6}"/>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828316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438404"/>
            <a:ext cx="8005618" cy="1470025"/>
          </a:xfrm>
          <a:prstGeom prst="rect">
            <a:avLst/>
          </a:prstGeom>
        </p:spPr>
        <p:txBody>
          <a:bodyPr/>
          <a:lstStyle>
            <a:lvl1pPr>
              <a:defRPr b="1">
                <a:solidFill>
                  <a:schemeClr val="accent1"/>
                </a:solidFill>
              </a:defRPr>
            </a:lvl1pPr>
          </a:lstStyle>
          <a:p>
            <a:r>
              <a:rPr lang="en-US"/>
              <a:t>Click to edit Master title style</a:t>
            </a:r>
          </a:p>
        </p:txBody>
      </p:sp>
      <p:sp>
        <p:nvSpPr>
          <p:cNvPr id="3" name="Footer Placeholder 4">
            <a:extLst>
              <a:ext uri="{FF2B5EF4-FFF2-40B4-BE49-F238E27FC236}">
                <a16:creationId xmlns:a16="http://schemas.microsoft.com/office/drawing/2014/main" id="{1F378818-BDFE-F884-8C6C-4CCC2735F49B}"/>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441FCBFE-0DE4-6F22-6E66-AE772DD05E9D}"/>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5855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Footer Placeholder 4">
            <a:extLst>
              <a:ext uri="{FF2B5EF4-FFF2-40B4-BE49-F238E27FC236}">
                <a16:creationId xmlns:a16="http://schemas.microsoft.com/office/drawing/2014/main" id="{545B7A48-1656-2C3F-0296-FBEF4281ABEA}"/>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F866302B-9158-11F4-3B77-9F86EAAEC23C}"/>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718720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762001"/>
            <a:ext cx="8534400" cy="5280822"/>
          </a:xfrm>
          <a:prstGeom prst="rect">
            <a:avLst/>
          </a:prstGeom>
        </p:spPr>
        <p:txBody>
          <a:bodyPr lIns="274320" tIns="274320" rIns="274320" bIns="274320"/>
          <a:lstStyle>
            <a:lvl1pPr>
              <a:defRPr sz="2000" b="0">
                <a:solidFill>
                  <a:schemeClr val="tx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4" name="Footer Placeholder 4">
            <a:extLst>
              <a:ext uri="{FF2B5EF4-FFF2-40B4-BE49-F238E27FC236}">
                <a16:creationId xmlns:a16="http://schemas.microsoft.com/office/drawing/2014/main" id="{166858FE-C979-8B8E-03D2-C3C16DE57A60}"/>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9" name="Slide Number Placeholder 5">
            <a:extLst>
              <a:ext uri="{FF2B5EF4-FFF2-40B4-BE49-F238E27FC236}">
                <a16:creationId xmlns:a16="http://schemas.microsoft.com/office/drawing/2014/main" id="{AC82599C-5AEF-12A9-5E15-1FCCC1DE3FA7}"/>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31117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304800" y="762000"/>
            <a:ext cx="8534400" cy="2080570"/>
          </a:xfrm>
          <a:prstGeom prst="rect">
            <a:avLst/>
          </a:prstGeom>
          <a:noFill/>
          <a:ln w="15875" cap="rnd" cmpd="sng">
            <a:noFill/>
            <a:miter lim="800000"/>
          </a:ln>
          <a:effectLst/>
        </p:spPr>
        <p:txBody>
          <a:bodyPr wrap="square" lIns="274320" tIns="274320" rIns="274320" bIns="274320" numCol="1" spcCol="0">
            <a:spAutoFit/>
          </a:bodyPr>
          <a:lstStyle>
            <a:lvl1pPr marL="0" indent="0">
              <a:buNone/>
              <a:defRPr sz="2000">
                <a:solidFill>
                  <a:schemeClr val="tx1"/>
                </a:solidFill>
              </a:defRPr>
            </a:lvl1pPr>
            <a:lvl2pPr>
              <a:defRPr sz="1800">
                <a:solidFill>
                  <a:schemeClr val="tx1"/>
                </a:solidFill>
              </a:defRPr>
            </a:lvl2pPr>
            <a:lvl3pPr>
              <a:defRPr sz="1600">
                <a:solidFill>
                  <a:schemeClr val="tx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7" name="Text Placeholder 6">
            <a:extLst>
              <a:ext uri="{FF2B5EF4-FFF2-40B4-BE49-F238E27FC236}">
                <a16:creationId xmlns:a16="http://schemas.microsoft.com/office/drawing/2014/main" id="{256E5B54-4089-96A7-2D9D-9DE3B556DE6C}"/>
              </a:ext>
            </a:extLst>
          </p:cNvPr>
          <p:cNvSpPr>
            <a:spLocks noGrp="1"/>
          </p:cNvSpPr>
          <p:nvPr>
            <p:ph type="body" sz="half" idx="18"/>
          </p:nvPr>
        </p:nvSpPr>
        <p:spPr>
          <a:xfrm>
            <a:off x="304800" y="4283179"/>
            <a:ext cx="8534400" cy="172354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274320" tIns="274320" rIns="274320" bIns="274320" numCol="1" spcCol="0">
            <a:spAutoFit/>
          </a:bodyPr>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8" name="Footer Placeholder 4">
            <a:extLst>
              <a:ext uri="{FF2B5EF4-FFF2-40B4-BE49-F238E27FC236}">
                <a16:creationId xmlns:a16="http://schemas.microsoft.com/office/drawing/2014/main" id="{56C41BB5-1EEC-FCDB-01DA-7245FD308E5F}"/>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9" name="Slide Number Placeholder 5">
            <a:extLst>
              <a:ext uri="{FF2B5EF4-FFF2-40B4-BE49-F238E27FC236}">
                <a16:creationId xmlns:a16="http://schemas.microsoft.com/office/drawing/2014/main" id="{EDE784D3-CB7A-BC89-24C2-BFB1A76006CC}"/>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956657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4" name="Content Placeholder 2"/>
          <p:cNvSpPr>
            <a:spLocks noGrp="1"/>
          </p:cNvSpPr>
          <p:nvPr>
            <p:ph idx="1"/>
          </p:nvPr>
        </p:nvSpPr>
        <p:spPr>
          <a:xfrm>
            <a:off x="304800" y="762000"/>
            <a:ext cx="5181600" cy="5486400"/>
          </a:xfrm>
          <a:prstGeom prst="rect">
            <a:avLst/>
          </a:prstGeom>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55758650-6057-27BA-3042-74E6ED3D258E}"/>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14" name="Slide Number Placeholder 5">
            <a:extLst>
              <a:ext uri="{FF2B5EF4-FFF2-40B4-BE49-F238E27FC236}">
                <a16:creationId xmlns:a16="http://schemas.microsoft.com/office/drawing/2014/main" id="{5F3A14D9-11BE-48EC-BFD4-7B66ECAF9992}"/>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7" name="TextBox 6">
            <a:extLst>
              <a:ext uri="{FF2B5EF4-FFF2-40B4-BE49-F238E27FC236}">
                <a16:creationId xmlns:a16="http://schemas.microsoft.com/office/drawing/2014/main" id="{4E2DD23C-49EE-C657-D737-13CB53F52F7D}"/>
              </a:ext>
            </a:extLst>
          </p:cNvPr>
          <p:cNvSpPr txBox="1"/>
          <p:nvPr userDrawn="1"/>
        </p:nvSpPr>
        <p:spPr>
          <a:xfrm>
            <a:off x="5638800" y="914400"/>
            <a:ext cx="3124200" cy="1292662"/>
          </a:xfrm>
          <a:prstGeom prst="rect">
            <a:avLst/>
          </a:prstGeom>
          <a:solidFill>
            <a:schemeClr val="accent1">
              <a:lumMod val="20000"/>
              <a:lumOff val="80000"/>
            </a:schemeClr>
          </a:solidFill>
          <a:ln w="15875">
            <a:solidFill>
              <a:srgbClr val="00AEC7"/>
            </a:solidFill>
          </a:ln>
          <a:effectLst>
            <a:outerShdw blurRad="50800" dist="38100" dir="2700000" algn="tl" rotWithShape="0">
              <a:prstClr val="black">
                <a:alpha val="40000"/>
              </a:prstClr>
            </a:outerShdw>
          </a:effectLst>
        </p:spPr>
        <p:txBody>
          <a:bodyPr wrap="square" lIns="182880" tIns="182880" rIns="182880" bIns="182880" rtlCol="0">
            <a:spAutoFit/>
          </a:bodyPr>
          <a:lstStyle/>
          <a:p>
            <a:pPr lvl="0"/>
            <a:r>
              <a:rPr lang="en-US" sz="1600">
                <a:solidFill>
                  <a:schemeClr val="tx1"/>
                </a:solidFill>
              </a:rPr>
              <a:t>Click to edit Master text styles</a:t>
            </a:r>
          </a:p>
          <a:p>
            <a:pPr marL="742950" lvl="1" indent="-285750">
              <a:buFont typeface="Arial" panose="020B0604020202020204" pitchFamily="34" charset="0"/>
              <a:buChar char="•"/>
            </a:pPr>
            <a:r>
              <a:rPr lang="en-US" sz="1400">
                <a:solidFill>
                  <a:schemeClr val="tx1"/>
                </a:solidFill>
              </a:rPr>
              <a:t>Second level</a:t>
            </a:r>
          </a:p>
          <a:p>
            <a:pPr marL="1085850" lvl="2" indent="-171450">
              <a:buFont typeface="Arial" panose="020B0604020202020204" pitchFamily="34" charset="0"/>
              <a:buChar char="•"/>
            </a:pPr>
            <a:r>
              <a:rPr lang="en-US" sz="1200">
                <a:solidFill>
                  <a:schemeClr val="tx1"/>
                </a:solidFill>
              </a:rPr>
              <a:t>Third level</a:t>
            </a:r>
          </a:p>
          <a:p>
            <a:endParaRPr lang="en-US">
              <a:solidFill>
                <a:schemeClr val="tx1"/>
              </a:solidFill>
            </a:endParaRPr>
          </a:p>
        </p:txBody>
      </p:sp>
    </p:spTree>
    <p:extLst>
      <p:ext uri="{BB962C8B-B14F-4D97-AF65-F5344CB8AC3E}">
        <p14:creationId xmlns:p14="http://schemas.microsoft.com/office/powerpoint/2010/main" val="2643291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5486400" y="0"/>
            <a:ext cx="3657600" cy="6318504"/>
          </a:xfrm>
          <a:prstGeom prst="rect">
            <a:avLst/>
          </a:prstGeom>
          <a:solidFill>
            <a:srgbClr val="E6EBF0"/>
          </a:solidFill>
        </p:spPr>
        <p:txBody>
          <a:bodyPr lIns="274320" tIns="1051560" rIns="274320" bIns="7315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2"/>
          <p:cNvSpPr>
            <a:spLocks noGrp="1"/>
          </p:cNvSpPr>
          <p:nvPr>
            <p:ph idx="1"/>
          </p:nvPr>
        </p:nvSpPr>
        <p:spPr>
          <a:xfrm>
            <a:off x="304800" y="762000"/>
            <a:ext cx="5181600" cy="52578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Footer Placeholder 4">
            <a:extLst>
              <a:ext uri="{FF2B5EF4-FFF2-40B4-BE49-F238E27FC236}">
                <a16:creationId xmlns:a16="http://schemas.microsoft.com/office/drawing/2014/main" id="{4FB953F4-81A3-8A2B-DF43-0A159C2AABCC}"/>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10" name="Slide Number Placeholder 5">
            <a:extLst>
              <a:ext uri="{FF2B5EF4-FFF2-40B4-BE49-F238E27FC236}">
                <a16:creationId xmlns:a16="http://schemas.microsoft.com/office/drawing/2014/main" id="{FF00FF52-E6F1-3C2A-4808-5A12AA3953E9}"/>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183322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E560A137-FB98-0536-3809-C26CC3FAD502}"/>
              </a:ext>
            </a:extLst>
          </p:cNvPr>
          <p:cNvSpPr>
            <a:spLocks noGrp="1"/>
          </p:cNvSpPr>
          <p:nvPr>
            <p:ph idx="1"/>
          </p:nvPr>
        </p:nvSpPr>
        <p:spPr>
          <a:xfrm>
            <a:off x="304800" y="762000"/>
            <a:ext cx="45720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15AB1D34-51BB-4778-251A-21036E98CE5C}"/>
              </a:ext>
            </a:extLst>
          </p:cNvPr>
          <p:cNvSpPr>
            <a:spLocks noGrp="1"/>
          </p:cNvSpPr>
          <p:nvPr>
            <p:ph idx="10"/>
          </p:nvPr>
        </p:nvSpPr>
        <p:spPr>
          <a:xfrm>
            <a:off x="5486400" y="0"/>
            <a:ext cx="3657600" cy="6318504"/>
          </a:xfrm>
          <a:prstGeom prst="rect">
            <a:avLst/>
          </a:prstGeom>
          <a:solidFill>
            <a:srgbClr val="E6EBF0"/>
          </a:solidFill>
        </p:spPr>
        <p:txBody>
          <a:bodyPr lIns="274320" tIns="1005840" rIns="274320" bIns="731520"/>
          <a:lstStyle>
            <a:lvl1pPr marL="0" indent="0">
              <a:buNone/>
              <a:defRPr sz="2000" b="0">
                <a:solidFill>
                  <a:schemeClr val="accent1"/>
                </a:solidFill>
              </a:defRPr>
            </a:lvl1pPr>
            <a:lvl2pPr>
              <a:defRPr sz="1800">
                <a:solidFill>
                  <a:schemeClr val="tx1"/>
                </a:solidFill>
              </a:defRPr>
            </a:lvl2pPr>
            <a:lvl3pPr>
              <a:defRPr sz="1600">
                <a:solidFill>
                  <a:schemeClr val="tx1"/>
                </a:solidFill>
              </a:defRPr>
            </a:lvl3pPr>
            <a:lvl4pPr>
              <a:defRPr sz="1400">
                <a:solidFill>
                  <a:schemeClr val="tx1"/>
                </a:solidFill>
              </a:defRPr>
            </a:lvl4pPr>
            <a:lvl5pPr>
              <a:defRPr sz="12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Footer Placeholder 4">
            <a:extLst>
              <a:ext uri="{FF2B5EF4-FFF2-40B4-BE49-F238E27FC236}">
                <a16:creationId xmlns:a16="http://schemas.microsoft.com/office/drawing/2014/main" id="{08A006D7-B111-59A0-C107-A76290263417}"/>
              </a:ext>
            </a:extLst>
          </p:cNvPr>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025D1E40-D3DE-D4F4-AD78-7AD3CD8F1D68}"/>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5283138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image" Target="../media/image2.png"/><Relationship Id="rId2" Type="http://schemas.openxmlformats.org/officeDocument/2006/relationships/slideLayout" Target="../slideLayouts/slideLayout3.xml"/><Relationship Id="rId16" Type="http://schemas.openxmlformats.org/officeDocument/2006/relationships/theme" Target="../theme/theme2.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E6EBF0"/>
          </a:solidFill>
          <a:ln>
            <a:noFill/>
          </a:ln>
          <a:effectLst>
            <a:outerShdw blurRad="50800" dist="50800" dir="114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9014" y="2876281"/>
            <a:ext cx="2857586" cy="1105445"/>
          </a:xfrm>
          <a:prstGeom prst="rect">
            <a:avLst/>
          </a:prstGeom>
        </p:spPr>
      </p:pic>
    </p:spTree>
    <p:extLst>
      <p:ext uri="{BB962C8B-B14F-4D97-AF65-F5344CB8AC3E}">
        <p14:creationId xmlns:p14="http://schemas.microsoft.com/office/powerpoint/2010/main" val="1807696968"/>
      </p:ext>
    </p:extLst>
  </p:cSld>
  <p:clrMap bg1="lt1" tx1="dk1" bg2="lt2" tx2="dk2" accent1="accent1" accent2="accent2" accent3="accent3" accent4="accent4" accent5="accent5" accent6="accent6" hlink="hlink" folHlink="folHlink"/>
  <p:sldLayoutIdLst>
    <p:sldLayoutId id="214748375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8534402" y="6324604"/>
            <a:ext cx="533399" cy="53339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9019630" y="6324600"/>
            <a:ext cx="124369" cy="533396"/>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2743200" y="64008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cxnSp>
        <p:nvCxnSpPr>
          <p:cNvPr id="7" name="Straight Connector 6"/>
          <p:cNvCxnSpPr/>
          <p:nvPr userDrawn="1"/>
        </p:nvCxnSpPr>
        <p:spPr>
          <a:xfrm>
            <a:off x="76200" y="63246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32460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838200" y="6096000"/>
            <a:ext cx="1181868" cy="457200"/>
          </a:xfrm>
          <a:prstGeom prst="rect">
            <a:avLst/>
          </a:prstGeom>
        </p:spPr>
      </p:pic>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8534402" y="64087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TextBox 2">
            <a:extLst>
              <a:ext uri="{FF2B5EF4-FFF2-40B4-BE49-F238E27FC236}">
                <a16:creationId xmlns:a16="http://schemas.microsoft.com/office/drawing/2014/main" id="{1D58BBB7-4F61-67AB-A4FB-BF4DCCE49743}"/>
              </a:ext>
            </a:extLst>
          </p:cNvPr>
          <p:cNvSpPr txBox="1"/>
          <p:nvPr userDrawn="1"/>
        </p:nvSpPr>
        <p:spPr>
          <a:xfrm>
            <a:off x="54675" y="6324600"/>
            <a:ext cx="2840925" cy="400110"/>
          </a:xfrm>
          <a:prstGeom prst="rect">
            <a:avLst/>
          </a:prstGeom>
          <a:noFill/>
        </p:spPr>
        <p:txBody>
          <a:bodyPr wrap="square" rtlCol="0">
            <a:spAutoFit/>
          </a:bodyPr>
          <a:lstStyle/>
          <a:p>
            <a:pPr algn="l"/>
            <a:endParaRPr lang="en-US" sz="1000" b="0" baseline="0">
              <a:solidFill>
                <a:schemeClr val="tx1"/>
              </a:solidFill>
            </a:endParaRPr>
          </a:p>
          <a:p>
            <a:pPr algn="l"/>
            <a:r>
              <a:rPr lang="en-US" sz="1000" b="0" baseline="0">
                <a:solidFill>
                  <a:schemeClr val="tx1"/>
                </a:solidFill>
              </a:rPr>
              <a:t>Public</a:t>
            </a:r>
            <a:endParaRPr lang="en-US" sz="1000" b="0">
              <a:solidFill>
                <a:schemeClr val="tx1"/>
              </a:solidFill>
            </a:endParaRPr>
          </a:p>
        </p:txBody>
      </p:sp>
    </p:spTree>
    <p:extLst>
      <p:ext uri="{BB962C8B-B14F-4D97-AF65-F5344CB8AC3E}">
        <p14:creationId xmlns:p14="http://schemas.microsoft.com/office/powerpoint/2010/main" val="2409641601"/>
      </p:ext>
    </p:extLst>
  </p:cSld>
  <p:clrMap bg1="lt1" tx1="dk1" bg2="lt2" tx2="dk2" accent1="accent1" accent2="accent2" accent3="accent3" accent4="accent4" accent5="accent5" accent6="accent6" hlink="hlink" folHlink="folHlink"/>
  <p:sldLayoutIdLst>
    <p:sldLayoutId id="2147483664" r:id="rId1"/>
    <p:sldLayoutId id="2147483736" r:id="rId2"/>
    <p:sldLayoutId id="2147483665" r:id="rId3"/>
    <p:sldLayoutId id="2147483738" r:id="rId4"/>
    <p:sldLayoutId id="2147483739" r:id="rId5"/>
    <p:sldLayoutId id="2147483719" r:id="rId6"/>
    <p:sldLayoutId id="2147483713" r:id="rId7"/>
    <p:sldLayoutId id="2147483714" r:id="rId8"/>
    <p:sldLayoutId id="2147483716" r:id="rId9"/>
    <p:sldLayoutId id="2147483740" r:id="rId10"/>
    <p:sldLayoutId id="2147483717" r:id="rId11"/>
    <p:sldLayoutId id="2147483720" r:id="rId12"/>
    <p:sldLayoutId id="2147483666" r:id="rId13"/>
    <p:sldLayoutId id="2147483737" r:id="rId14"/>
    <p:sldLayoutId id="2147483721" r:id="rId15"/>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hyperlink" Target="mailto:RTCB@ercot.com"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918751" y="1910252"/>
            <a:ext cx="5410200" cy="2031325"/>
          </a:xfrm>
          <a:prstGeom prst="rect">
            <a:avLst/>
          </a:prstGeom>
          <a:noFill/>
        </p:spPr>
        <p:txBody>
          <a:bodyPr wrap="square" rtlCol="0">
            <a:spAutoFit/>
          </a:bodyPr>
          <a:lstStyle/>
          <a:p>
            <a:r>
              <a:rPr lang="en-US" b="1" dirty="0">
                <a:solidFill>
                  <a:schemeClr val="tx2"/>
                </a:solidFill>
              </a:rPr>
              <a:t>RTC+B – LFC/SCED Closed Loop Testing – Draft Cutover and Cutback Plan</a:t>
            </a:r>
          </a:p>
          <a:p>
            <a:endParaRPr lang="en-US" dirty="0">
              <a:solidFill>
                <a:schemeClr val="tx2"/>
              </a:solidFill>
            </a:endParaRPr>
          </a:p>
          <a:p>
            <a:r>
              <a:rPr lang="en-US" dirty="0">
                <a:solidFill>
                  <a:schemeClr val="tx2"/>
                </a:solidFill>
              </a:rPr>
              <a:t>Sreenivas Badri</a:t>
            </a:r>
          </a:p>
          <a:p>
            <a:endParaRPr lang="en-US" dirty="0">
              <a:solidFill>
                <a:schemeClr val="tx2"/>
              </a:solidFill>
            </a:endParaRPr>
          </a:p>
          <a:p>
            <a:r>
              <a:rPr lang="en-US" dirty="0">
                <a:solidFill>
                  <a:schemeClr val="tx2"/>
                </a:solidFill>
              </a:rPr>
              <a:t>August 19, 2025</a:t>
            </a:r>
          </a:p>
          <a:p>
            <a:endParaRPr lang="en-US" i="1" dirty="0">
              <a:solidFill>
                <a:schemeClr val="tx2"/>
              </a:solidFill>
            </a:endParaRP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4A348E-EA3F-10FB-B806-EDFA0C09CFD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8F7F70-5630-14F1-3D6A-EF55E9057013}"/>
              </a:ext>
            </a:extLst>
          </p:cNvPr>
          <p:cNvSpPr>
            <a:spLocks noGrp="1"/>
          </p:cNvSpPr>
          <p:nvPr>
            <p:ph type="title"/>
          </p:nvPr>
        </p:nvSpPr>
        <p:spPr>
          <a:xfrm>
            <a:off x="381000" y="243682"/>
            <a:ext cx="8458200" cy="962818"/>
          </a:xfrm>
        </p:spPr>
        <p:txBody>
          <a:bodyPr/>
          <a:lstStyle/>
          <a:p>
            <a:r>
              <a:rPr lang="en-US" sz="2000" dirty="0">
                <a:highlight>
                  <a:srgbClr val="FFFF00"/>
                </a:highlight>
              </a:rPr>
              <a:t>Closed Loop LFC/SCED Testing</a:t>
            </a:r>
          </a:p>
        </p:txBody>
      </p:sp>
      <p:sp>
        <p:nvSpPr>
          <p:cNvPr id="3" name="Content Placeholder 2">
            <a:extLst>
              <a:ext uri="{FF2B5EF4-FFF2-40B4-BE49-F238E27FC236}">
                <a16:creationId xmlns:a16="http://schemas.microsoft.com/office/drawing/2014/main" id="{D3D44D14-A171-5CB8-CEB1-FDC7BC03BCBB}"/>
              </a:ext>
            </a:extLst>
          </p:cNvPr>
          <p:cNvSpPr>
            <a:spLocks noGrp="1"/>
          </p:cNvSpPr>
          <p:nvPr>
            <p:ph idx="1"/>
          </p:nvPr>
        </p:nvSpPr>
        <p:spPr>
          <a:xfrm>
            <a:off x="162370" y="612725"/>
            <a:ext cx="8534400" cy="5280822"/>
          </a:xfrm>
        </p:spPr>
        <p:txBody>
          <a:bodyPr/>
          <a:lstStyle/>
          <a:p>
            <a:pPr marL="0" indent="0">
              <a:buNone/>
            </a:pPr>
            <a:endParaRPr lang="en-US" sz="1600" b="1" u="sng"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r>
              <a:rPr lang="en-US" sz="1600" b="1" u="sng" dirty="0">
                <a:solidFill>
                  <a:srgbClr val="5B6770"/>
                </a:solidFill>
                <a:latin typeface="Arial" panose="020B0604020202020204" pitchFamily="34" charset="0"/>
                <a:ea typeface="MS Mincho" panose="02020609040205080304" pitchFamily="49" charset="-128"/>
                <a:cs typeface="Times New Roman" panose="02020603050405020304" pitchFamily="18" charset="0"/>
              </a:rPr>
              <a:t>One of the key goal </a:t>
            </a:r>
            <a:r>
              <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of the Closed Loop Testing is to ensure that QSEs RTC+B ICCP/SCADA/EMS/Interfaces system changes are designed and setup correctly to respond to RTC+B UDSP signals.</a:t>
            </a:r>
          </a:p>
          <a:p>
            <a:pPr marL="0" indent="0">
              <a:buNone/>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r>
              <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Although it is called </a:t>
            </a:r>
            <a:r>
              <a:rPr lang="en-US" sz="1600" b="1" dirty="0">
                <a:solidFill>
                  <a:srgbClr val="5B6770"/>
                </a:solidFill>
                <a:latin typeface="Arial" panose="020B0604020202020204" pitchFamily="34" charset="0"/>
                <a:ea typeface="MS Mincho" panose="02020609040205080304" pitchFamily="49" charset="-128"/>
                <a:cs typeface="Times New Roman" panose="02020603050405020304" pitchFamily="18" charset="0"/>
              </a:rPr>
              <a:t>“Test”, </a:t>
            </a:r>
            <a:r>
              <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QSEs </a:t>
            </a:r>
            <a:r>
              <a:rPr lang="en-US" sz="1600" b="1" u="sng" dirty="0">
                <a:solidFill>
                  <a:srgbClr val="5B6770"/>
                </a:solidFill>
                <a:latin typeface="Arial" panose="020B0604020202020204" pitchFamily="34" charset="0"/>
                <a:ea typeface="MS Mincho" panose="02020609040205080304" pitchFamily="49" charset="-128"/>
                <a:cs typeface="Times New Roman" panose="02020603050405020304" pitchFamily="18" charset="0"/>
              </a:rPr>
              <a:t>must cutover</a:t>
            </a:r>
            <a:r>
              <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 all their resources operating in current production to RTC+B and control the Grid for 2 hours following RTC+B UDSP signal. </a:t>
            </a:r>
            <a:r>
              <a:rPr lang="en-US" sz="1600" b="1" dirty="0">
                <a:solidFill>
                  <a:srgbClr val="5B6770"/>
                </a:solidFill>
                <a:latin typeface="Arial" panose="020B0604020202020204" pitchFamily="34" charset="0"/>
                <a:ea typeface="MS Mincho" panose="02020609040205080304" pitchFamily="49" charset="-128"/>
                <a:cs typeface="Times New Roman" panose="02020603050405020304" pitchFamily="18" charset="0"/>
              </a:rPr>
              <a:t>This means ERCOT and QSEs RTC+B systems will be Live for 2 hours on 09/11/2025.</a:t>
            </a:r>
          </a:p>
          <a:p>
            <a:pPr>
              <a:buFont typeface="Symbol" panose="05050102010706020507" pitchFamily="18" charset="2"/>
              <a:buChar char="·"/>
            </a:pPr>
            <a:endParaRPr lang="en-US" sz="1600" b="1"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r>
              <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QSEs are expected to develop </a:t>
            </a:r>
            <a:r>
              <a:rPr lang="en-US" sz="1600" b="1" u="sng" dirty="0">
                <a:solidFill>
                  <a:srgbClr val="5B6770"/>
                </a:solidFill>
                <a:latin typeface="Arial" panose="020B0604020202020204" pitchFamily="34" charset="0"/>
                <a:ea typeface="MS Mincho" panose="02020609040205080304" pitchFamily="49" charset="-128"/>
                <a:cs typeface="Times New Roman" panose="02020603050405020304" pitchFamily="18" charset="0"/>
              </a:rPr>
              <a:t>their own internal Closed Loop Testing cutover/cutback plan and checklist </a:t>
            </a:r>
            <a:r>
              <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to ensure smooth transition of QSEs EMS systems/applications to RTC+B and back to current production. This cutover plan and checklist should be updated with any lessons learned from closed loop testing and is </a:t>
            </a:r>
            <a:r>
              <a:rPr lang="en-US" sz="1600" b="1" u="sng" dirty="0">
                <a:solidFill>
                  <a:srgbClr val="5B6770"/>
                </a:solidFill>
                <a:latin typeface="Arial" panose="020B0604020202020204" pitchFamily="34" charset="0"/>
                <a:ea typeface="MS Mincho" panose="02020609040205080304" pitchFamily="49" charset="-128"/>
                <a:cs typeface="Times New Roman" panose="02020603050405020304" pitchFamily="18" charset="0"/>
              </a:rPr>
              <a:t>expected to be used for Go-Live.</a:t>
            </a:r>
          </a:p>
          <a:p>
            <a:pPr marL="0" indent="0">
              <a:buNone/>
            </a:pPr>
            <a:endParaRPr lang="en-US" sz="1600" b="1" u="sng"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0" indent="0">
              <a:buNone/>
            </a:pPr>
            <a:endParaRPr lang="en-US" sz="1600" b="1"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lvl="1">
              <a:buFont typeface="Courier New" panose="02070309020205020404" pitchFamily="49" charset="0"/>
              <a:buChar char="o"/>
            </a:pPr>
            <a:endPar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lvl="1">
              <a:buFont typeface="Courier New" panose="02070309020205020404" pitchFamily="49" charset="0"/>
              <a:buChar char="o"/>
            </a:pPr>
            <a:endPar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lvl="1">
              <a:buFont typeface="Courier New" panose="02070309020205020404" pitchFamily="49" charset="0"/>
              <a:buChar char="o"/>
            </a:pPr>
            <a:endPar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0" indent="0">
              <a:buNone/>
            </a:pPr>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p:txBody>
      </p:sp>
      <p:sp>
        <p:nvSpPr>
          <p:cNvPr id="4" name="Slide Number Placeholder 3">
            <a:extLst>
              <a:ext uri="{FF2B5EF4-FFF2-40B4-BE49-F238E27FC236}">
                <a16:creationId xmlns:a16="http://schemas.microsoft.com/office/drawing/2014/main" id="{97A36DF9-F2AF-F48B-9DB5-E2B605169510}"/>
              </a:ext>
            </a:extLst>
          </p:cNvPr>
          <p:cNvSpPr>
            <a:spLocks noGrp="1"/>
          </p:cNvSpPr>
          <p:nvPr>
            <p:ph type="sldNum" sz="quarter" idx="4"/>
          </p:nvPr>
        </p:nvSpPr>
        <p:spPr/>
        <p:txBody>
          <a:bodyPr/>
          <a:lstStyle/>
          <a:p>
            <a:fld id="{1D93BD3E-1E9A-4970-A6F7-E7AC52762E0C}" type="slidenum">
              <a:rPr lang="en-US" smtClean="0"/>
              <a:pPr/>
              <a:t>10</a:t>
            </a:fld>
            <a:endParaRPr lang="en-US"/>
          </a:p>
        </p:txBody>
      </p:sp>
    </p:spTree>
    <p:extLst>
      <p:ext uri="{BB962C8B-B14F-4D97-AF65-F5344CB8AC3E}">
        <p14:creationId xmlns:p14="http://schemas.microsoft.com/office/powerpoint/2010/main" val="23098701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815BF3-7568-9F9A-0522-42D63147552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27A0D30-1B6B-EA03-078B-7CF49E635A10}"/>
              </a:ext>
            </a:extLst>
          </p:cNvPr>
          <p:cNvSpPr>
            <a:spLocks noGrp="1"/>
          </p:cNvSpPr>
          <p:nvPr>
            <p:ph type="title"/>
          </p:nvPr>
        </p:nvSpPr>
        <p:spPr>
          <a:xfrm>
            <a:off x="381000" y="243682"/>
            <a:ext cx="8458200" cy="962818"/>
          </a:xfrm>
        </p:spPr>
        <p:txBody>
          <a:bodyPr/>
          <a:lstStyle/>
          <a:p>
            <a:r>
              <a:rPr lang="en-US" sz="2000" dirty="0">
                <a:highlight>
                  <a:srgbClr val="FFFF00"/>
                </a:highlight>
              </a:rPr>
              <a:t>Closed Loop LFC/SCED Testing – Key Pre Cutover Steps for QSEs</a:t>
            </a:r>
          </a:p>
        </p:txBody>
      </p:sp>
      <p:sp>
        <p:nvSpPr>
          <p:cNvPr id="3" name="Content Placeholder 2">
            <a:extLst>
              <a:ext uri="{FF2B5EF4-FFF2-40B4-BE49-F238E27FC236}">
                <a16:creationId xmlns:a16="http://schemas.microsoft.com/office/drawing/2014/main" id="{A11C2F38-1980-FEC0-0F92-BF3C685043D8}"/>
              </a:ext>
            </a:extLst>
          </p:cNvPr>
          <p:cNvSpPr>
            <a:spLocks noGrp="1"/>
          </p:cNvSpPr>
          <p:nvPr>
            <p:ph idx="1"/>
          </p:nvPr>
        </p:nvSpPr>
        <p:spPr>
          <a:xfrm>
            <a:off x="162370" y="725091"/>
            <a:ext cx="8534400" cy="5280822"/>
          </a:xfrm>
        </p:spPr>
        <p:txBody>
          <a:bodyPr/>
          <a:lstStyle/>
          <a:p>
            <a:pPr marL="0" indent="0">
              <a:buNone/>
            </a:pPr>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QSEs to verify that their RTC+B EMS AGC/SCADA Calcs/Scripts and Market/COP Interfaces are setup and ready for Closed Loop Testing. </a:t>
            </a:r>
          </a:p>
          <a:p>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QSEs to verify that RTC+B ICCP/EMS and Market systems are updated with latest model.</a:t>
            </a:r>
          </a:p>
          <a:p>
            <a:pPr marL="0" indent="0">
              <a:buNone/>
            </a:pPr>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QSEs to verify all their resources RTC+B </a:t>
            </a:r>
            <a:r>
              <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rPr>
              <a:t>Resource Status (RSTR) </a:t>
            </a: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telemetry point in their ICCP/SCADA is setup correctly and sending good quality RSTR telemetry to  ERCOT ICCP. </a:t>
            </a:r>
          </a:p>
          <a:p>
            <a:pPr marL="0" indent="0">
              <a:buNone/>
            </a:pPr>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QSEs to verify all their resources </a:t>
            </a:r>
            <a:r>
              <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rPr>
              <a:t>UDSP</a:t>
            </a: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 telemetry point in their ICCP/SCADA is setup correctly and receiving good quality UDSP signal from ERCOT ICCP. </a:t>
            </a:r>
          </a:p>
          <a:p>
            <a:pPr marL="57150" indent="0">
              <a:buNone/>
            </a:pPr>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QSEs to continue to submit production quality real-time market submissions (COP, TPO, AS Offers, ESR Bids/Offers, Output Schedules etc.) utilizing their parallel RTC+B Market Systems.</a:t>
            </a:r>
          </a:p>
          <a:p>
            <a:endPar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endPar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457200" lvl="1" indent="0">
              <a:buNone/>
            </a:pPr>
            <a:endPar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lvl="1">
              <a:buFont typeface="Courier New" panose="02070309020205020404" pitchFamily="49" charset="0"/>
              <a:buChar char="o"/>
            </a:pPr>
            <a:endPar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lvl="1">
              <a:buFont typeface="Courier New" panose="02070309020205020404" pitchFamily="49" charset="0"/>
              <a:buChar char="o"/>
            </a:pPr>
            <a:endPar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0" indent="0">
              <a:buNone/>
            </a:pPr>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p:txBody>
      </p:sp>
      <p:sp>
        <p:nvSpPr>
          <p:cNvPr id="4" name="Slide Number Placeholder 3">
            <a:extLst>
              <a:ext uri="{FF2B5EF4-FFF2-40B4-BE49-F238E27FC236}">
                <a16:creationId xmlns:a16="http://schemas.microsoft.com/office/drawing/2014/main" id="{77FDCA8A-0182-314E-9FDA-0F388F0E8612}"/>
              </a:ext>
            </a:extLst>
          </p:cNvPr>
          <p:cNvSpPr>
            <a:spLocks noGrp="1"/>
          </p:cNvSpPr>
          <p:nvPr>
            <p:ph type="sldNum" sz="quarter" idx="4"/>
          </p:nvPr>
        </p:nvSpPr>
        <p:spPr/>
        <p:txBody>
          <a:bodyPr/>
          <a:lstStyle/>
          <a:p>
            <a:fld id="{1D93BD3E-1E9A-4970-A6F7-E7AC52762E0C}" type="slidenum">
              <a:rPr lang="en-US" smtClean="0"/>
              <a:pPr/>
              <a:t>11</a:t>
            </a:fld>
            <a:endParaRPr lang="en-US"/>
          </a:p>
        </p:txBody>
      </p:sp>
    </p:spTree>
    <p:extLst>
      <p:ext uri="{BB962C8B-B14F-4D97-AF65-F5344CB8AC3E}">
        <p14:creationId xmlns:p14="http://schemas.microsoft.com/office/powerpoint/2010/main" val="35631099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9968F9-E065-93DA-EB29-9BEA86583DF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F961F66-B055-95D5-B6D7-BBAFEF607E5D}"/>
              </a:ext>
            </a:extLst>
          </p:cNvPr>
          <p:cNvSpPr>
            <a:spLocks noGrp="1"/>
          </p:cNvSpPr>
          <p:nvPr>
            <p:ph type="title"/>
          </p:nvPr>
        </p:nvSpPr>
        <p:spPr>
          <a:xfrm>
            <a:off x="381000" y="243682"/>
            <a:ext cx="8458200" cy="962818"/>
          </a:xfrm>
        </p:spPr>
        <p:txBody>
          <a:bodyPr/>
          <a:lstStyle/>
          <a:p>
            <a:r>
              <a:rPr lang="en-US" sz="2000" dirty="0"/>
              <a:t>Closed Loop LFC/SCED Testing – Draft EMS/ICCP Cutover Plan</a:t>
            </a:r>
          </a:p>
        </p:txBody>
      </p:sp>
      <p:sp>
        <p:nvSpPr>
          <p:cNvPr id="4" name="Slide Number Placeholder 3">
            <a:extLst>
              <a:ext uri="{FF2B5EF4-FFF2-40B4-BE49-F238E27FC236}">
                <a16:creationId xmlns:a16="http://schemas.microsoft.com/office/drawing/2014/main" id="{024C426B-4374-B124-5CF5-0C47556A207D}"/>
              </a:ext>
            </a:extLst>
          </p:cNvPr>
          <p:cNvSpPr>
            <a:spLocks noGrp="1"/>
          </p:cNvSpPr>
          <p:nvPr>
            <p:ph type="sldNum" sz="quarter" idx="4"/>
          </p:nvPr>
        </p:nvSpPr>
        <p:spPr/>
        <p:txBody>
          <a:bodyPr/>
          <a:lstStyle/>
          <a:p>
            <a:fld id="{1D93BD3E-1E9A-4970-A6F7-E7AC52762E0C}" type="slidenum">
              <a:rPr lang="en-US" smtClean="0"/>
              <a:pPr/>
              <a:t>12</a:t>
            </a:fld>
            <a:endParaRPr lang="en-US"/>
          </a:p>
        </p:txBody>
      </p:sp>
      <p:pic>
        <p:nvPicPr>
          <p:cNvPr id="6" name="Picture 5">
            <a:extLst>
              <a:ext uri="{FF2B5EF4-FFF2-40B4-BE49-F238E27FC236}">
                <a16:creationId xmlns:a16="http://schemas.microsoft.com/office/drawing/2014/main" id="{198015FD-F29D-5C02-FD28-53FE5FA7F670}"/>
              </a:ext>
            </a:extLst>
          </p:cNvPr>
          <p:cNvPicPr>
            <a:picLocks noChangeAspect="1"/>
          </p:cNvPicPr>
          <p:nvPr/>
        </p:nvPicPr>
        <p:blipFill>
          <a:blip r:embed="rId2"/>
          <a:stretch>
            <a:fillRect/>
          </a:stretch>
        </p:blipFill>
        <p:spPr>
          <a:xfrm>
            <a:off x="141371" y="1105231"/>
            <a:ext cx="8861258" cy="4858248"/>
          </a:xfrm>
          <a:prstGeom prst="rect">
            <a:avLst/>
          </a:prstGeom>
        </p:spPr>
      </p:pic>
    </p:spTree>
    <p:extLst>
      <p:ext uri="{BB962C8B-B14F-4D97-AF65-F5344CB8AC3E}">
        <p14:creationId xmlns:p14="http://schemas.microsoft.com/office/powerpoint/2010/main" val="21186088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E767AC-5724-E3D6-BFA4-A18550D170A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6BAD189-1898-601E-3308-9522F2481856}"/>
              </a:ext>
            </a:extLst>
          </p:cNvPr>
          <p:cNvSpPr>
            <a:spLocks noGrp="1"/>
          </p:cNvSpPr>
          <p:nvPr>
            <p:ph type="title"/>
          </p:nvPr>
        </p:nvSpPr>
        <p:spPr>
          <a:xfrm>
            <a:off x="381000" y="243682"/>
            <a:ext cx="8458200" cy="962818"/>
          </a:xfrm>
        </p:spPr>
        <p:txBody>
          <a:bodyPr/>
          <a:lstStyle/>
          <a:p>
            <a:r>
              <a:rPr lang="en-US" sz="2000" dirty="0">
                <a:highlight>
                  <a:srgbClr val="FFFF00"/>
                </a:highlight>
              </a:rPr>
              <a:t>Closed Loop LFC/SCED Testing – Key Cutover Steps</a:t>
            </a:r>
          </a:p>
        </p:txBody>
      </p:sp>
      <p:sp>
        <p:nvSpPr>
          <p:cNvPr id="3" name="Content Placeholder 2">
            <a:extLst>
              <a:ext uri="{FF2B5EF4-FFF2-40B4-BE49-F238E27FC236}">
                <a16:creationId xmlns:a16="http://schemas.microsoft.com/office/drawing/2014/main" id="{0ED45AEA-554C-A08B-B153-EB6F77CFA443}"/>
              </a:ext>
            </a:extLst>
          </p:cNvPr>
          <p:cNvSpPr>
            <a:spLocks noGrp="1"/>
          </p:cNvSpPr>
          <p:nvPr>
            <p:ph idx="1"/>
          </p:nvPr>
        </p:nvSpPr>
        <p:spPr>
          <a:xfrm>
            <a:off x="154419" y="557065"/>
            <a:ext cx="8534400" cy="5280822"/>
          </a:xfrm>
        </p:spPr>
        <p:txBody>
          <a:bodyPr/>
          <a:lstStyle/>
          <a:p>
            <a:pPr>
              <a:buFont typeface="Symbol" panose="05050102010706020507" pitchFamily="18" charset="2"/>
              <a:buChar char="·"/>
            </a:pP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ERCOT Control room makes final </a:t>
            </a:r>
            <a:r>
              <a:rPr lang="en-US" sz="1400" b="1" u="sng" dirty="0">
                <a:solidFill>
                  <a:srgbClr val="5B6770"/>
                </a:solidFill>
                <a:latin typeface="Arial" panose="020B0604020202020204" pitchFamily="34" charset="0"/>
                <a:ea typeface="MS Mincho" panose="02020609040205080304" pitchFamily="49" charset="-128"/>
                <a:cs typeface="Times New Roman" panose="02020603050405020304" pitchFamily="18" charset="0"/>
              </a:rPr>
              <a:t>Go/No-Go decision </a:t>
            </a: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few minutes before start of the Closed Loop Testing </a:t>
            </a:r>
            <a:r>
              <a:rPr lang="en-US" sz="1400" b="1" u="sng" dirty="0">
                <a:solidFill>
                  <a:srgbClr val="5B6770"/>
                </a:solidFill>
                <a:latin typeface="Arial" panose="020B0604020202020204" pitchFamily="34" charset="0"/>
                <a:ea typeface="MS Mincho" panose="02020609040205080304" pitchFamily="49" charset="-128"/>
                <a:cs typeface="Times New Roman" panose="02020603050405020304" pitchFamily="18" charset="0"/>
              </a:rPr>
              <a:t>based on Grid Conditions. </a:t>
            </a:r>
          </a:p>
          <a:p>
            <a:pPr marL="0" indent="0">
              <a:buNone/>
            </a:pPr>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lvl="1">
              <a:buFont typeface="Courier New" panose="02070309020205020404" pitchFamily="49" charset="0"/>
              <a:buChar char="o"/>
            </a:pPr>
            <a:r>
              <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rPr>
              <a:t>Start/End Times of Closed Loop Testing is subjected to change based on Grid conditions.</a:t>
            </a:r>
          </a:p>
          <a:p>
            <a:pPr marL="0" indent="0">
              <a:buNone/>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ERCOT will host a Webex call with Market participants for cutover and cutback coordination and status updates. Webex call details will be emailed directly to QSEs. Webex call will be open from 09:00 AM</a:t>
            </a:r>
          </a:p>
          <a:p>
            <a:pPr marL="0" indent="0">
              <a:buNone/>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Control Room makes hotline call to Market approximately 15 - 20 minutes before ERCOT ICCP/EMS systems cutover to RTC+B.</a:t>
            </a:r>
          </a:p>
          <a:p>
            <a:pPr marL="0" indent="0">
              <a:buNone/>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At approximately 10:34:30 AM, ERCOT will perform QSE ICCP systems fail over (similar to weekly model loads) to cutover to RTC+B EMS. It takes around 30-60 seconds to complete the failover. </a:t>
            </a:r>
            <a:r>
              <a:rPr lang="en-US" sz="1200" b="1" dirty="0">
                <a:solidFill>
                  <a:srgbClr val="5B6770"/>
                </a:solidFill>
                <a:latin typeface="Arial" panose="020B0604020202020204" pitchFamily="34" charset="0"/>
                <a:ea typeface="MS Mincho" panose="02020609040205080304" pitchFamily="49" charset="-128"/>
                <a:cs typeface="Times New Roman" panose="02020603050405020304" pitchFamily="18" charset="0"/>
              </a:rPr>
              <a:t>ERCOT ICCP systems failover is required to switch below common telemetry points from Current Production EMS to RTC+B EMS.</a:t>
            </a:r>
          </a:p>
          <a:p>
            <a:pPr lvl="1">
              <a:buFont typeface="Courier New" panose="02070309020205020404" pitchFamily="49" charset="0"/>
              <a:buChar char="o"/>
            </a:pPr>
            <a:r>
              <a:rPr lang="en-US" sz="1200" b="1" dirty="0">
                <a:solidFill>
                  <a:srgbClr val="5B6770"/>
                </a:solidFill>
                <a:latin typeface="Arial" panose="020B0604020202020204" pitchFamily="34" charset="0"/>
                <a:ea typeface="MS Mincho" panose="02020609040205080304" pitchFamily="49" charset="-128"/>
                <a:cs typeface="Times New Roman" panose="02020603050405020304" pitchFamily="18" charset="0"/>
              </a:rPr>
              <a:t>Cutover start time 30 seconds before 10:35 AM ensures that 10:35 AM UDBP from current production is not sent out to QSEs. </a:t>
            </a:r>
          </a:p>
          <a:p>
            <a:pPr marL="457200" lvl="1" indent="0">
              <a:buNone/>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The following outbound telemetry points common to both current and RTC+B systems will be updated from the RTC+B EMS during this test. Similarly, all existing system level points will be telemetered from RTC+B EMS for the duration of the test.</a:t>
            </a:r>
          </a:p>
          <a:p>
            <a:pPr marL="457200" lvl="1" indent="0">
              <a:buNone/>
            </a:pPr>
            <a:r>
              <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rPr>
              <a:t>                        BP/LMP/SBBH/SCCT/NDPL/RDPL/MMEC/KVM/KVT</a:t>
            </a:r>
          </a:p>
          <a:p>
            <a:pPr>
              <a:buFont typeface="Symbol" panose="05050102010706020507" pitchFamily="18" charset="2"/>
              <a:buChar char="·"/>
            </a:pPr>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endParaRPr lang="en-US" sz="1600" b="1"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0" indent="0">
              <a:buNone/>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914400" lvl="2" indent="0">
              <a:buNone/>
            </a:pPr>
            <a:endParaRPr lang="en-US" sz="10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914400" lvl="2" indent="0">
              <a:buNone/>
            </a:pPr>
            <a:endParaRPr lang="en-US" sz="10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p:txBody>
      </p:sp>
      <p:sp>
        <p:nvSpPr>
          <p:cNvPr id="4" name="Slide Number Placeholder 3">
            <a:extLst>
              <a:ext uri="{FF2B5EF4-FFF2-40B4-BE49-F238E27FC236}">
                <a16:creationId xmlns:a16="http://schemas.microsoft.com/office/drawing/2014/main" id="{30659D5A-78B0-A11B-B9A0-4BF33CEDF2A2}"/>
              </a:ext>
            </a:extLst>
          </p:cNvPr>
          <p:cNvSpPr>
            <a:spLocks noGrp="1"/>
          </p:cNvSpPr>
          <p:nvPr>
            <p:ph type="sldNum" sz="quarter" idx="4"/>
          </p:nvPr>
        </p:nvSpPr>
        <p:spPr/>
        <p:txBody>
          <a:bodyPr/>
          <a:lstStyle/>
          <a:p>
            <a:fld id="{1D93BD3E-1E9A-4970-A6F7-E7AC52762E0C}" type="slidenum">
              <a:rPr lang="en-US" smtClean="0"/>
              <a:pPr/>
              <a:t>13</a:t>
            </a:fld>
            <a:endParaRPr lang="en-US"/>
          </a:p>
        </p:txBody>
      </p:sp>
    </p:spTree>
    <p:extLst>
      <p:ext uri="{BB962C8B-B14F-4D97-AF65-F5344CB8AC3E}">
        <p14:creationId xmlns:p14="http://schemas.microsoft.com/office/powerpoint/2010/main" val="40198615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5D8B5A-0886-757F-5497-872799212CA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E8BE51-95A4-199D-0619-7B74460E30AD}"/>
              </a:ext>
            </a:extLst>
          </p:cNvPr>
          <p:cNvSpPr>
            <a:spLocks noGrp="1"/>
          </p:cNvSpPr>
          <p:nvPr>
            <p:ph type="title"/>
          </p:nvPr>
        </p:nvSpPr>
        <p:spPr>
          <a:xfrm>
            <a:off x="381000" y="243682"/>
            <a:ext cx="8458200" cy="962818"/>
          </a:xfrm>
        </p:spPr>
        <p:txBody>
          <a:bodyPr/>
          <a:lstStyle/>
          <a:p>
            <a:r>
              <a:rPr lang="en-US" sz="2000" dirty="0"/>
              <a:t>Closed Loop LFC/SCED Testing – Key Cutover Steps</a:t>
            </a:r>
          </a:p>
        </p:txBody>
      </p:sp>
      <p:sp>
        <p:nvSpPr>
          <p:cNvPr id="3" name="Content Placeholder 2">
            <a:extLst>
              <a:ext uri="{FF2B5EF4-FFF2-40B4-BE49-F238E27FC236}">
                <a16:creationId xmlns:a16="http://schemas.microsoft.com/office/drawing/2014/main" id="{E03E711D-4EBE-3D27-66EE-A6D5BB016060}"/>
              </a:ext>
            </a:extLst>
          </p:cNvPr>
          <p:cNvSpPr>
            <a:spLocks noGrp="1"/>
          </p:cNvSpPr>
          <p:nvPr>
            <p:ph idx="1"/>
          </p:nvPr>
        </p:nvSpPr>
        <p:spPr>
          <a:xfrm>
            <a:off x="162370" y="612725"/>
            <a:ext cx="8534400" cy="5280822"/>
          </a:xfrm>
        </p:spPr>
        <p:txBody>
          <a:bodyPr/>
          <a:lstStyle/>
          <a:p>
            <a:pPr>
              <a:buFont typeface="Symbol" panose="05050102010706020507" pitchFamily="18" charset="2"/>
              <a:buChar char="·"/>
            </a:pP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During ICCP systems failover, current Production UDBP, Regulation and other non-RTC outbound telemetry to QSEs will be disabled. These points will become suspect for the duration of this test. </a:t>
            </a:r>
            <a:r>
              <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rPr>
              <a:t>This means these telemetry points value will be stale with suspect quality for duration of test with a UDBP value approximately from 10:34:30 AM.</a:t>
            </a:r>
          </a:p>
          <a:p>
            <a:pPr marL="0" indent="0">
              <a:buNone/>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After ERCOT ICCP systems fail over to RTC+B EMS, ERCOT will give go ahead to QSEs to cutover to RTC+B through Webex Call.</a:t>
            </a:r>
          </a:p>
          <a:p>
            <a:pPr lvl="1">
              <a:buFont typeface="Symbol" panose="05050102010706020507" pitchFamily="18" charset="2"/>
              <a:buChar char="·"/>
            </a:pPr>
            <a:r>
              <a:rPr lang="en-US" sz="1200" b="1" dirty="0">
                <a:solidFill>
                  <a:srgbClr val="5B6770"/>
                </a:solidFill>
                <a:latin typeface="Arial" panose="020B0604020202020204" pitchFamily="34" charset="0"/>
                <a:ea typeface="MS Mincho" panose="02020609040205080304" pitchFamily="49" charset="-128"/>
                <a:cs typeface="Times New Roman" panose="02020603050405020304" pitchFamily="18" charset="0"/>
              </a:rPr>
              <a:t>QSEs should not automate the Cutover to RTC+B based on UDBP quality or any other ICCP telemetry points from ERCOT.</a:t>
            </a:r>
          </a:p>
          <a:p>
            <a:pPr marL="0" indent="0">
              <a:buNone/>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QSEs must cutover to their RTC+B EMS AGC/SCADA Calc/Script within 30-60 seconds.</a:t>
            </a:r>
          </a:p>
          <a:p>
            <a:pPr marL="0" indent="0">
              <a:buNone/>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QSEs must provide update on cutover status to ERCOT through Webex call.</a:t>
            </a:r>
          </a:p>
          <a:p>
            <a:pPr>
              <a:buFont typeface="Symbol" panose="05050102010706020507" pitchFamily="18" charset="2"/>
              <a:buChar char="·"/>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After all QSEs are cutover to RTC+B, Control Room makes hotline call to Market announcing ERCOT is operating on RTC+B and posts a message on the MIS as well.</a:t>
            </a:r>
          </a:p>
          <a:p>
            <a:pPr marL="0" indent="0">
              <a:buNone/>
            </a:pPr>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QSEs control room operators should perform the dual entry of telemetry manual overrides etc. based on grid conditions and communicate to ERCOT control room as they do normally during normal operations.</a:t>
            </a:r>
          </a:p>
          <a:p>
            <a:pPr>
              <a:buFont typeface="Symbol" panose="05050102010706020507" pitchFamily="18" charset="2"/>
              <a:buChar char="·"/>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0" indent="0">
              <a:buNone/>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0" indent="0">
              <a:buNone/>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914400" lvl="2" indent="0">
              <a:buNone/>
            </a:pPr>
            <a:endParaRPr lang="en-US" sz="10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914400" lvl="2" indent="0">
              <a:buNone/>
            </a:pPr>
            <a:endParaRPr lang="en-US" sz="10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p:txBody>
      </p:sp>
      <p:sp>
        <p:nvSpPr>
          <p:cNvPr id="4" name="Slide Number Placeholder 3">
            <a:extLst>
              <a:ext uri="{FF2B5EF4-FFF2-40B4-BE49-F238E27FC236}">
                <a16:creationId xmlns:a16="http://schemas.microsoft.com/office/drawing/2014/main" id="{F1084764-0748-0DFE-464A-23659225B8B3}"/>
              </a:ext>
            </a:extLst>
          </p:cNvPr>
          <p:cNvSpPr>
            <a:spLocks noGrp="1"/>
          </p:cNvSpPr>
          <p:nvPr>
            <p:ph type="sldNum" sz="quarter" idx="4"/>
          </p:nvPr>
        </p:nvSpPr>
        <p:spPr/>
        <p:txBody>
          <a:bodyPr/>
          <a:lstStyle/>
          <a:p>
            <a:fld id="{1D93BD3E-1E9A-4970-A6F7-E7AC52762E0C}" type="slidenum">
              <a:rPr lang="en-US" smtClean="0"/>
              <a:pPr/>
              <a:t>14</a:t>
            </a:fld>
            <a:endParaRPr lang="en-US"/>
          </a:p>
        </p:txBody>
      </p:sp>
    </p:spTree>
    <p:extLst>
      <p:ext uri="{BB962C8B-B14F-4D97-AF65-F5344CB8AC3E}">
        <p14:creationId xmlns:p14="http://schemas.microsoft.com/office/powerpoint/2010/main" val="4978605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4F3D3E-CAD0-160C-F84C-642793BF01B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E890855-D68B-4440-7045-D1942FA11167}"/>
              </a:ext>
            </a:extLst>
          </p:cNvPr>
          <p:cNvSpPr>
            <a:spLocks noGrp="1"/>
          </p:cNvSpPr>
          <p:nvPr>
            <p:ph type="title"/>
          </p:nvPr>
        </p:nvSpPr>
        <p:spPr>
          <a:xfrm>
            <a:off x="381000" y="243682"/>
            <a:ext cx="8458200" cy="962818"/>
          </a:xfrm>
        </p:spPr>
        <p:txBody>
          <a:bodyPr/>
          <a:lstStyle/>
          <a:p>
            <a:r>
              <a:rPr lang="en-US" sz="2000" dirty="0"/>
              <a:t>Closed Loop LFC/SCED Testing – Key Cutback Steps</a:t>
            </a:r>
          </a:p>
        </p:txBody>
      </p:sp>
      <p:sp>
        <p:nvSpPr>
          <p:cNvPr id="3" name="Content Placeholder 2">
            <a:extLst>
              <a:ext uri="{FF2B5EF4-FFF2-40B4-BE49-F238E27FC236}">
                <a16:creationId xmlns:a16="http://schemas.microsoft.com/office/drawing/2014/main" id="{8BF6AD50-F8E1-1820-0CB6-2FEE96500CA3}"/>
              </a:ext>
            </a:extLst>
          </p:cNvPr>
          <p:cNvSpPr>
            <a:spLocks noGrp="1"/>
          </p:cNvSpPr>
          <p:nvPr>
            <p:ph idx="1"/>
          </p:nvPr>
        </p:nvSpPr>
        <p:spPr>
          <a:xfrm>
            <a:off x="242617" y="868364"/>
            <a:ext cx="8534400" cy="5280822"/>
          </a:xfrm>
        </p:spPr>
        <p:txBody>
          <a:bodyPr/>
          <a:lstStyle/>
          <a:p>
            <a:pPr>
              <a:buFont typeface="Symbol" panose="05050102010706020507" pitchFamily="18" charset="2"/>
              <a:buChar char="·"/>
            </a:pPr>
            <a:r>
              <a:rPr lang="en-US" sz="1600" b="1" dirty="0">
                <a:solidFill>
                  <a:srgbClr val="5B6770"/>
                </a:solidFill>
                <a:latin typeface="Arial" panose="020B0604020202020204" pitchFamily="34" charset="0"/>
                <a:ea typeface="MS Mincho" panose="02020609040205080304" pitchFamily="49" charset="-128"/>
                <a:cs typeface="Times New Roman" panose="02020603050405020304" pitchFamily="18" charset="0"/>
              </a:rPr>
              <a:t>In preparation for cutback, </a:t>
            </a:r>
            <a:r>
              <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good quality current production UDBP, Regulation and other non-RTC outbound telemetry to QSEs will be enabled 10-15 minutes before completion of the closed loop test. It ensures smooth cutback to current production.</a:t>
            </a:r>
          </a:p>
          <a:p>
            <a:pPr marL="0" indent="0">
              <a:buNone/>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r>
              <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Control Room makes hotline call to Market approximately 15 minutes before ERCOT ICCP/EMS systems cutback to current production.</a:t>
            </a:r>
          </a:p>
          <a:p>
            <a:pPr marL="0" indent="0">
              <a:buNone/>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r>
              <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Around 12:34:30 PM, ERCOT will perform QSE ICCP systems fail over (similar to weekly model loads) to cutback to current production. It takes around 30-60 seconds to complete the failover. </a:t>
            </a:r>
            <a:r>
              <a:rPr lang="en-US" sz="1600" b="1" dirty="0">
                <a:solidFill>
                  <a:srgbClr val="5B6770"/>
                </a:solidFill>
                <a:latin typeface="Arial" panose="020B0604020202020204" pitchFamily="34" charset="0"/>
                <a:ea typeface="MS Mincho" panose="02020609040205080304" pitchFamily="49" charset="-128"/>
                <a:cs typeface="Times New Roman" panose="02020603050405020304" pitchFamily="18" charset="0"/>
              </a:rPr>
              <a:t>ERCOT ICCP systems failover is required to switch below common telemetry points from RTC+B EMS to Current Production EMS.</a:t>
            </a:r>
          </a:p>
          <a:p>
            <a:pPr marL="0" indent="0">
              <a:buNone/>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0" indent="0">
              <a:buNone/>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r>
              <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The following outbound telemetry points common to both current and RTC+B systems will start getting updated again from the current production EMS. Similarly, all existing system level points will be telemetered again from current production EMS.</a:t>
            </a:r>
          </a:p>
          <a:p>
            <a:pPr marL="457200" lvl="1" indent="0">
              <a:buNone/>
            </a:pPr>
            <a:r>
              <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rPr>
              <a:t>                        BP/LMP/SBBH/SCCT/NDPL/RDPL/MMEC/KVM/KVT</a:t>
            </a:r>
          </a:p>
          <a:p>
            <a:pPr>
              <a:buFont typeface="Symbol" panose="05050102010706020507" pitchFamily="18" charset="2"/>
              <a:buChar char="·"/>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0" indent="0">
              <a:buNone/>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914400" lvl="2" indent="0">
              <a:buNone/>
            </a:pPr>
            <a:endParaRPr lang="en-US" sz="10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914400" lvl="2" indent="0">
              <a:buNone/>
            </a:pPr>
            <a:endParaRPr lang="en-US" sz="10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p:txBody>
      </p:sp>
      <p:sp>
        <p:nvSpPr>
          <p:cNvPr id="4" name="Slide Number Placeholder 3">
            <a:extLst>
              <a:ext uri="{FF2B5EF4-FFF2-40B4-BE49-F238E27FC236}">
                <a16:creationId xmlns:a16="http://schemas.microsoft.com/office/drawing/2014/main" id="{327DBDB1-5441-4FC3-3DE5-47E99C0958B8}"/>
              </a:ext>
            </a:extLst>
          </p:cNvPr>
          <p:cNvSpPr>
            <a:spLocks noGrp="1"/>
          </p:cNvSpPr>
          <p:nvPr>
            <p:ph type="sldNum" sz="quarter" idx="4"/>
          </p:nvPr>
        </p:nvSpPr>
        <p:spPr/>
        <p:txBody>
          <a:bodyPr/>
          <a:lstStyle/>
          <a:p>
            <a:fld id="{1D93BD3E-1E9A-4970-A6F7-E7AC52762E0C}" type="slidenum">
              <a:rPr lang="en-US" smtClean="0"/>
              <a:pPr/>
              <a:t>15</a:t>
            </a:fld>
            <a:endParaRPr lang="en-US"/>
          </a:p>
        </p:txBody>
      </p:sp>
    </p:spTree>
    <p:extLst>
      <p:ext uri="{BB962C8B-B14F-4D97-AF65-F5344CB8AC3E}">
        <p14:creationId xmlns:p14="http://schemas.microsoft.com/office/powerpoint/2010/main" val="1138479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39CD4C-75A8-A45D-92B2-795E896E86F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FE9A7D4-379C-92E2-3EF1-E563D2B5FBA1}"/>
              </a:ext>
            </a:extLst>
          </p:cNvPr>
          <p:cNvSpPr>
            <a:spLocks noGrp="1"/>
          </p:cNvSpPr>
          <p:nvPr>
            <p:ph type="title"/>
          </p:nvPr>
        </p:nvSpPr>
        <p:spPr>
          <a:xfrm>
            <a:off x="381000" y="243682"/>
            <a:ext cx="8458200" cy="962818"/>
          </a:xfrm>
        </p:spPr>
        <p:txBody>
          <a:bodyPr/>
          <a:lstStyle/>
          <a:p>
            <a:r>
              <a:rPr lang="en-US" sz="2000" dirty="0"/>
              <a:t>Closed Loop LFC/SCED Testing – Key Cutback Steps</a:t>
            </a:r>
          </a:p>
        </p:txBody>
      </p:sp>
      <p:sp>
        <p:nvSpPr>
          <p:cNvPr id="3" name="Content Placeholder 2">
            <a:extLst>
              <a:ext uri="{FF2B5EF4-FFF2-40B4-BE49-F238E27FC236}">
                <a16:creationId xmlns:a16="http://schemas.microsoft.com/office/drawing/2014/main" id="{C6728999-4E04-8D1B-7523-62F464C77571}"/>
              </a:ext>
            </a:extLst>
          </p:cNvPr>
          <p:cNvSpPr>
            <a:spLocks noGrp="1"/>
          </p:cNvSpPr>
          <p:nvPr>
            <p:ph idx="1"/>
          </p:nvPr>
        </p:nvSpPr>
        <p:spPr>
          <a:xfrm>
            <a:off x="242617" y="868364"/>
            <a:ext cx="8534400" cy="5280822"/>
          </a:xfrm>
        </p:spPr>
        <p:txBody>
          <a:bodyPr/>
          <a:lstStyle/>
          <a:p>
            <a:pPr marL="0" indent="0">
              <a:buNone/>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r>
              <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After ERCOT ICCP system fail over to current production EMS, ERCOT will give go ahead to QSEs to cutback to current production EMS through Webex Call.</a:t>
            </a:r>
          </a:p>
          <a:p>
            <a:pPr marL="0" indent="0">
              <a:buNone/>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r>
              <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QSEs must cutback to their current production EMS AGC/SCADA Calc/Script within 30-60 seconds.</a:t>
            </a:r>
          </a:p>
          <a:p>
            <a:pPr marL="0" indent="0">
              <a:buNone/>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r>
              <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QSEs must provide update on cutback status to ERCOT through Webex call.</a:t>
            </a:r>
          </a:p>
          <a:p>
            <a:pPr>
              <a:buFont typeface="Symbol" panose="05050102010706020507" pitchFamily="18" charset="2"/>
              <a:buChar char="·"/>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r>
              <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After all QSEs are cutback to current production, Control Room makes hotline call to Market announcing control system is back to normal operations and posts a message on the MIS as well.</a:t>
            </a:r>
          </a:p>
          <a:p>
            <a:pPr>
              <a:buFont typeface="Symbol" panose="05050102010706020507" pitchFamily="18" charset="2"/>
              <a:buChar char="·"/>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0" indent="0">
              <a:buNone/>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0" indent="0">
              <a:buNone/>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914400" lvl="2" indent="0">
              <a:buNone/>
            </a:pPr>
            <a:endParaRPr lang="en-US" sz="10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914400" lvl="2" indent="0">
              <a:buNone/>
            </a:pPr>
            <a:endParaRPr lang="en-US" sz="10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p:txBody>
      </p:sp>
      <p:sp>
        <p:nvSpPr>
          <p:cNvPr id="4" name="Slide Number Placeholder 3">
            <a:extLst>
              <a:ext uri="{FF2B5EF4-FFF2-40B4-BE49-F238E27FC236}">
                <a16:creationId xmlns:a16="http://schemas.microsoft.com/office/drawing/2014/main" id="{E1FB644A-6B27-30F4-7DCA-CF5BCA4664E7}"/>
              </a:ext>
            </a:extLst>
          </p:cNvPr>
          <p:cNvSpPr>
            <a:spLocks noGrp="1"/>
          </p:cNvSpPr>
          <p:nvPr>
            <p:ph type="sldNum" sz="quarter" idx="4"/>
          </p:nvPr>
        </p:nvSpPr>
        <p:spPr/>
        <p:txBody>
          <a:bodyPr/>
          <a:lstStyle/>
          <a:p>
            <a:fld id="{1D93BD3E-1E9A-4970-A6F7-E7AC52762E0C}" type="slidenum">
              <a:rPr lang="en-US" smtClean="0"/>
              <a:pPr/>
              <a:t>16</a:t>
            </a:fld>
            <a:endParaRPr lang="en-US"/>
          </a:p>
        </p:txBody>
      </p:sp>
    </p:spTree>
    <p:extLst>
      <p:ext uri="{BB962C8B-B14F-4D97-AF65-F5344CB8AC3E}">
        <p14:creationId xmlns:p14="http://schemas.microsoft.com/office/powerpoint/2010/main" val="10671995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18DD42-AD62-601B-5876-B129F9E5199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9D5702-684A-87B1-AE95-CE650D914C50}"/>
              </a:ext>
            </a:extLst>
          </p:cNvPr>
          <p:cNvSpPr>
            <a:spLocks noGrp="1"/>
          </p:cNvSpPr>
          <p:nvPr>
            <p:ph type="title"/>
          </p:nvPr>
        </p:nvSpPr>
        <p:spPr>
          <a:xfrm>
            <a:off x="381000" y="243682"/>
            <a:ext cx="8458200" cy="962818"/>
          </a:xfrm>
        </p:spPr>
        <p:txBody>
          <a:bodyPr/>
          <a:lstStyle/>
          <a:p>
            <a:r>
              <a:rPr lang="en-US" sz="1800" dirty="0"/>
              <a:t>Closed Loop LFC/SCED Testing – Current Production EMS/SCED State</a:t>
            </a:r>
          </a:p>
        </p:txBody>
      </p:sp>
      <p:sp>
        <p:nvSpPr>
          <p:cNvPr id="3" name="Content Placeholder 2">
            <a:extLst>
              <a:ext uri="{FF2B5EF4-FFF2-40B4-BE49-F238E27FC236}">
                <a16:creationId xmlns:a16="http://schemas.microsoft.com/office/drawing/2014/main" id="{AD7F43B0-0E29-C96E-0A03-A6B6F7C292B9}"/>
              </a:ext>
            </a:extLst>
          </p:cNvPr>
          <p:cNvSpPr>
            <a:spLocks noGrp="1"/>
          </p:cNvSpPr>
          <p:nvPr>
            <p:ph idx="1"/>
          </p:nvPr>
        </p:nvSpPr>
        <p:spPr>
          <a:xfrm>
            <a:off x="-190143" y="485810"/>
            <a:ext cx="8534400" cy="5280822"/>
          </a:xfrm>
        </p:spPr>
        <p:txBody>
          <a:bodyPr/>
          <a:lstStyle/>
          <a:p>
            <a:pPr marL="457200" lvl="1" indent="0">
              <a:buNone/>
            </a:pPr>
            <a:endParaRPr lang="en-US" sz="1200" dirty="0">
              <a:solidFill>
                <a:srgbClr val="5B6770"/>
              </a:solidFill>
              <a:effectLst/>
              <a:latin typeface="Arial" panose="020B0604020202020204" pitchFamily="34" charset="0"/>
              <a:ea typeface="MS Mincho" panose="02020609040205080304" pitchFamily="49" charset="-128"/>
              <a:cs typeface="Times New Roman" panose="02020603050405020304" pitchFamily="18" charset="0"/>
            </a:endParaRPr>
          </a:p>
          <a:p>
            <a:pPr lvl="1">
              <a:buFont typeface="Courier New" panose="02070309020205020404" pitchFamily="49" charset="0"/>
              <a:buChar char="o"/>
            </a:pPr>
            <a:r>
              <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During Closed Loop Testing, ERCOT Current Production EMS and SCED will continue to run normally without any down time </a:t>
            </a:r>
            <a:r>
              <a:rPr lang="en-US" sz="1600" b="1" dirty="0">
                <a:solidFill>
                  <a:srgbClr val="5B6770"/>
                </a:solidFill>
                <a:latin typeface="Arial" panose="020B0604020202020204" pitchFamily="34" charset="0"/>
                <a:ea typeface="MS Mincho" panose="02020609040205080304" pitchFamily="49" charset="-128"/>
                <a:cs typeface="Times New Roman" panose="02020603050405020304" pitchFamily="18" charset="0"/>
              </a:rPr>
              <a:t>(except UDBP, Regulation Signals and other Non-RTC Outbound telemetry will NOT be sent out to QSEs)</a:t>
            </a:r>
            <a:r>
              <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 It ensures</a:t>
            </a:r>
          </a:p>
          <a:p>
            <a:pPr lvl="2">
              <a:buFont typeface="Wingdings" panose="05000000000000000000" pitchFamily="2" charset="2"/>
              <a:buChar char="§"/>
            </a:pP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smooth transition back to current production at the end of closed loop testing and </a:t>
            </a:r>
          </a:p>
          <a:p>
            <a:pPr lvl="2">
              <a:buFont typeface="Wingdings" panose="05000000000000000000" pitchFamily="2" charset="2"/>
              <a:buChar char="§"/>
            </a:pP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current production SCED can continue to create prices during closed loop testing.</a:t>
            </a:r>
          </a:p>
          <a:p>
            <a:pPr marL="457200" lvl="1" indent="0">
              <a:buNone/>
            </a:pPr>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lvl="1">
              <a:buFont typeface="Courier New" panose="02070309020205020404" pitchFamily="49" charset="0"/>
              <a:buChar char="o"/>
            </a:pPr>
            <a:r>
              <a:rPr lang="en-US" sz="1600" b="1" dirty="0">
                <a:solidFill>
                  <a:srgbClr val="5B6770"/>
                </a:solidFill>
                <a:latin typeface="Arial" panose="020B0604020202020204" pitchFamily="34" charset="0"/>
                <a:ea typeface="MS Mincho" panose="02020609040205080304" pitchFamily="49" charset="-128"/>
                <a:cs typeface="Times New Roman" panose="02020603050405020304" pitchFamily="18" charset="0"/>
              </a:rPr>
              <a:t>It is critical for Market participants to</a:t>
            </a:r>
          </a:p>
          <a:p>
            <a:pPr lvl="2">
              <a:buFont typeface="Courier New" panose="02070309020205020404" pitchFamily="49" charset="0"/>
              <a:buChar char="o"/>
            </a:pP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continue to send production quality telemetry to current production ICCP/EMS (e.g.  Current production resource status codes, Regulation participation factors, combo model telemetry for batteries etc.,) and </a:t>
            </a:r>
          </a:p>
          <a:p>
            <a:pPr lvl="2">
              <a:buFont typeface="Courier New" panose="02070309020205020404" pitchFamily="49" charset="0"/>
              <a:buChar char="o"/>
            </a:pP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continue to submit real-time market submissions into current production Market System before and during closed loop testing without any down time.</a:t>
            </a:r>
          </a:p>
          <a:p>
            <a:pPr lvl="2">
              <a:buFont typeface="Courier New" panose="02070309020205020404" pitchFamily="49" charset="0"/>
              <a:buChar char="o"/>
            </a:pPr>
            <a:endParaRPr lang="en-US" sz="10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914400" lvl="2" indent="0">
              <a:buNone/>
            </a:pPr>
            <a:endParaRPr lang="en-US" sz="10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p:txBody>
      </p:sp>
      <p:sp>
        <p:nvSpPr>
          <p:cNvPr id="4" name="Slide Number Placeholder 3">
            <a:extLst>
              <a:ext uri="{FF2B5EF4-FFF2-40B4-BE49-F238E27FC236}">
                <a16:creationId xmlns:a16="http://schemas.microsoft.com/office/drawing/2014/main" id="{AFBBC42D-9108-9407-7734-AF835F1B0B54}"/>
              </a:ext>
            </a:extLst>
          </p:cNvPr>
          <p:cNvSpPr>
            <a:spLocks noGrp="1"/>
          </p:cNvSpPr>
          <p:nvPr>
            <p:ph type="sldNum" sz="quarter" idx="4"/>
          </p:nvPr>
        </p:nvSpPr>
        <p:spPr/>
        <p:txBody>
          <a:bodyPr/>
          <a:lstStyle/>
          <a:p>
            <a:fld id="{1D93BD3E-1E9A-4970-A6F7-E7AC52762E0C}" type="slidenum">
              <a:rPr lang="en-US" smtClean="0"/>
              <a:pPr/>
              <a:t>17</a:t>
            </a:fld>
            <a:endParaRPr lang="en-US"/>
          </a:p>
        </p:txBody>
      </p:sp>
    </p:spTree>
    <p:extLst>
      <p:ext uri="{BB962C8B-B14F-4D97-AF65-F5344CB8AC3E}">
        <p14:creationId xmlns:p14="http://schemas.microsoft.com/office/powerpoint/2010/main" val="22322542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86B34-339C-0B07-8327-4696CBB31ED1}"/>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614A07E-EB71-FA12-FA5E-3D3559324959}"/>
              </a:ext>
            </a:extLst>
          </p:cNvPr>
          <p:cNvSpPr>
            <a:spLocks noGrp="1"/>
          </p:cNvSpPr>
          <p:nvPr>
            <p:ph idx="1"/>
          </p:nvPr>
        </p:nvSpPr>
        <p:spPr/>
        <p:txBody>
          <a:bodyPr/>
          <a:lstStyle/>
          <a:p>
            <a:r>
              <a:rPr lang="en-US" dirty="0"/>
              <a:t>QSEs RTC+B System Configurations</a:t>
            </a:r>
          </a:p>
          <a:p>
            <a:r>
              <a:rPr lang="en-US" dirty="0"/>
              <a:t>QSE RTC+B Systems switch over for Closed loop testing/Go-Live</a:t>
            </a:r>
          </a:p>
          <a:p>
            <a:r>
              <a:rPr lang="en-US" dirty="0"/>
              <a:t>Expectations for Parallel Operations</a:t>
            </a:r>
          </a:p>
          <a:p>
            <a:r>
              <a:rPr lang="en-US" dirty="0"/>
              <a:t>Key Cutover and Cutback steps for Closed loop Testing</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B6D7546C-4F28-B7E1-3C54-5DB9B79826C4}"/>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461060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BF96F-724A-836D-5893-650C6E3F74D1}"/>
              </a:ext>
            </a:extLst>
          </p:cNvPr>
          <p:cNvSpPr>
            <a:spLocks noGrp="1"/>
          </p:cNvSpPr>
          <p:nvPr>
            <p:ph type="title"/>
          </p:nvPr>
        </p:nvSpPr>
        <p:spPr>
          <a:xfrm>
            <a:off x="381000" y="243682"/>
            <a:ext cx="8458200" cy="962818"/>
          </a:xfrm>
        </p:spPr>
        <p:txBody>
          <a:bodyPr/>
          <a:lstStyle/>
          <a:p>
            <a:r>
              <a:rPr lang="en-US" sz="2000" dirty="0"/>
              <a:t>QSEs RTC+B Systems Configurations</a:t>
            </a:r>
          </a:p>
        </p:txBody>
      </p:sp>
      <p:sp>
        <p:nvSpPr>
          <p:cNvPr id="3" name="Content Placeholder 2">
            <a:extLst>
              <a:ext uri="{FF2B5EF4-FFF2-40B4-BE49-F238E27FC236}">
                <a16:creationId xmlns:a16="http://schemas.microsoft.com/office/drawing/2014/main" id="{D714F3EE-1A00-4C12-EB25-B00A25431FFB}"/>
              </a:ext>
            </a:extLst>
          </p:cNvPr>
          <p:cNvSpPr>
            <a:spLocks noGrp="1"/>
          </p:cNvSpPr>
          <p:nvPr>
            <p:ph idx="1"/>
          </p:nvPr>
        </p:nvSpPr>
        <p:spPr>
          <a:xfrm>
            <a:off x="143143" y="631087"/>
            <a:ext cx="8534400" cy="5280822"/>
          </a:xfrm>
        </p:spPr>
        <p:txBody>
          <a:bodyPr/>
          <a:lstStyle/>
          <a:p>
            <a:r>
              <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ERCOT met with QSEs and their EMS and Market System vendors to gain insights into their RTC+B system design and software implementation to support Open Loop Testing, Closed Loop Testing and Go-Live.</a:t>
            </a:r>
          </a:p>
          <a:p>
            <a:pPr marL="0" indent="0">
              <a:buNone/>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r>
              <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Below are the high-level details of QSEs’ RTC+B system setup and software implementation:</a:t>
            </a:r>
          </a:p>
          <a:p>
            <a:pPr lvl="2"/>
            <a:endParaRPr lang="en-US" sz="1400" dirty="0">
              <a:solidFill>
                <a:srgbClr val="5B6770"/>
              </a:solidFill>
              <a:effectLst/>
              <a:latin typeface="Arial" panose="020B0604020202020204" pitchFamily="34" charset="0"/>
              <a:ea typeface="MS Mincho" panose="02020609040205080304" pitchFamily="49" charset="-128"/>
              <a:cs typeface="Times New Roman" panose="02020603050405020304" pitchFamily="18" charset="0"/>
            </a:endParaRPr>
          </a:p>
          <a:p>
            <a:pPr lvl="1">
              <a:buFont typeface="Wingdings" panose="05000000000000000000" pitchFamily="2" charset="2"/>
              <a:buChar char="§"/>
            </a:pPr>
            <a:r>
              <a:rPr lang="en-US" sz="1600" b="1" u="sng" dirty="0">
                <a:solidFill>
                  <a:srgbClr val="5B6770"/>
                </a:solidFill>
                <a:latin typeface="Arial" panose="020B0604020202020204" pitchFamily="34" charset="0"/>
                <a:ea typeface="MS Mincho" panose="02020609040205080304" pitchFamily="49" charset="-128"/>
                <a:cs typeface="Times New Roman" panose="02020603050405020304" pitchFamily="18" charset="0"/>
              </a:rPr>
              <a:t>EMS AGC/SCADA</a:t>
            </a:r>
          </a:p>
          <a:p>
            <a:pPr lvl="2">
              <a:buFont typeface="Courier New" panose="02070309020205020404" pitchFamily="49" charset="0"/>
              <a:buChar char="o"/>
            </a:pPr>
            <a:r>
              <a:rPr lang="en-US" sz="1400" b="1" u="sng" dirty="0">
                <a:solidFill>
                  <a:srgbClr val="5B6770"/>
                </a:solidFill>
                <a:latin typeface="Arial" panose="020B0604020202020204" pitchFamily="34" charset="0"/>
                <a:ea typeface="MS Mincho" panose="02020609040205080304" pitchFamily="49" charset="-128"/>
                <a:cs typeface="Times New Roman" panose="02020603050405020304" pitchFamily="18" charset="0"/>
              </a:rPr>
              <a:t>Existing EMS AGC</a:t>
            </a:r>
            <a:r>
              <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rPr>
              <a:t> was </a:t>
            </a: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modified, and a flag/switch was implemented to separate RTC+B code and database changes. </a:t>
            </a:r>
          </a:p>
          <a:p>
            <a:pPr lvl="2">
              <a:buFont typeface="Courier New" panose="02070309020205020404" pitchFamily="49" charset="0"/>
              <a:buChar char="o"/>
            </a:pP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This switch is available at </a:t>
            </a:r>
            <a:r>
              <a:rPr lang="en-US" sz="1400" b="1" u="sng" dirty="0">
                <a:solidFill>
                  <a:srgbClr val="5B6770"/>
                </a:solidFill>
                <a:latin typeface="Arial" panose="020B0604020202020204" pitchFamily="34" charset="0"/>
                <a:ea typeface="MS Mincho" panose="02020609040205080304" pitchFamily="49" charset="-128"/>
                <a:cs typeface="Times New Roman" panose="02020603050405020304" pitchFamily="18" charset="0"/>
              </a:rPr>
              <a:t>Unit level and at System level </a:t>
            </a: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to transition AGC between current production and RTC+B.</a:t>
            </a:r>
          </a:p>
          <a:p>
            <a:pPr lvl="2">
              <a:buFont typeface="Courier New" panose="02070309020205020404" pitchFamily="49" charset="0"/>
              <a:buChar char="o"/>
            </a:pP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In some cases, </a:t>
            </a:r>
            <a:r>
              <a:rPr lang="en-US" sz="1400" b="1" u="sng" dirty="0">
                <a:solidFill>
                  <a:srgbClr val="5B6770"/>
                </a:solidFill>
                <a:latin typeface="Arial" panose="020B0604020202020204" pitchFamily="34" charset="0"/>
                <a:ea typeface="MS Mincho" panose="02020609040205080304" pitchFamily="49" charset="-128"/>
                <a:cs typeface="Times New Roman" panose="02020603050405020304" pitchFamily="18" charset="0"/>
              </a:rPr>
              <a:t>new RTC+B AGC instance was created</a:t>
            </a: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 and a flag/switch is used to transition AGC between current production and RTC+B.</a:t>
            </a:r>
          </a:p>
          <a:p>
            <a:pPr lvl="2">
              <a:buFont typeface="Courier New" panose="02070309020205020404" pitchFamily="49" charset="0"/>
              <a:buChar char="o"/>
            </a:pPr>
            <a:r>
              <a:rPr lang="en-US" sz="1400" dirty="0">
                <a:solidFill>
                  <a:srgbClr val="5B6770"/>
                </a:solidFill>
                <a:effectLst/>
                <a:latin typeface="Arial" panose="020B0604020202020204" pitchFamily="34" charset="0"/>
                <a:ea typeface="MS Mincho" panose="02020609040205080304" pitchFamily="49" charset="-128"/>
                <a:cs typeface="Times New Roman" panose="02020603050405020304" pitchFamily="18" charset="0"/>
              </a:rPr>
              <a:t>QSEs who do not have AGC, use SCADA Calc or Scripts (developed on SCADA) to send the dispatch instructions to plants. These SCADA Calcs</a:t>
            </a: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/Scripts can switch between current production and RTC+B </a:t>
            </a:r>
            <a:r>
              <a:rPr lang="en-US" sz="1400" b="1" u="sng" dirty="0">
                <a:solidFill>
                  <a:srgbClr val="5B6770"/>
                </a:solidFill>
                <a:latin typeface="Arial" panose="020B0604020202020204" pitchFamily="34" charset="0"/>
                <a:ea typeface="MS Mincho" panose="02020609040205080304" pitchFamily="49" charset="-128"/>
                <a:cs typeface="Times New Roman" panose="02020603050405020304" pitchFamily="18" charset="0"/>
              </a:rPr>
              <a:t>at Unit level as well as at System level.</a:t>
            </a:r>
          </a:p>
          <a:p>
            <a:pPr lvl="2">
              <a:buFont typeface="Courier New" panose="02070309020205020404" pitchFamily="49" charset="0"/>
              <a:buChar char="o"/>
            </a:pPr>
            <a:r>
              <a:rPr lang="en-US" sz="1400" dirty="0">
                <a:solidFill>
                  <a:srgbClr val="5B6770"/>
                </a:solidFill>
                <a:effectLst/>
                <a:latin typeface="Arial" panose="020B0604020202020204" pitchFamily="34" charset="0"/>
                <a:ea typeface="MS Mincho" panose="02020609040205080304" pitchFamily="49" charset="-128"/>
                <a:cs typeface="Times New Roman" panose="02020603050405020304" pitchFamily="18" charset="0"/>
              </a:rPr>
              <a:t>Developed </a:t>
            </a: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M</a:t>
            </a:r>
            <a:r>
              <a:rPr lang="en-US" sz="1400" dirty="0">
                <a:solidFill>
                  <a:srgbClr val="5B6770"/>
                </a:solidFill>
                <a:effectLst/>
                <a:latin typeface="Arial" panose="020B0604020202020204" pitchFamily="34" charset="0"/>
                <a:ea typeface="MS Mincho" panose="02020609040205080304" pitchFamily="49" charset="-128"/>
                <a:cs typeface="Times New Roman" panose="02020603050405020304" pitchFamily="18" charset="0"/>
              </a:rPr>
              <a:t>arket </a:t>
            </a: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I</a:t>
            </a:r>
            <a:r>
              <a:rPr lang="en-US" sz="1400" dirty="0">
                <a:solidFill>
                  <a:srgbClr val="5B6770"/>
                </a:solidFill>
                <a:effectLst/>
                <a:latin typeface="Arial" panose="020B0604020202020204" pitchFamily="34" charset="0"/>
                <a:ea typeface="MS Mincho" panose="02020609040205080304" pitchFamily="49" charset="-128"/>
                <a:cs typeface="Times New Roman" panose="02020603050405020304" pitchFamily="18" charset="0"/>
              </a:rPr>
              <a:t>nterface between their RTC+B Market System and AGC/SCADA Calc/Scripts to ge</a:t>
            </a: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t RTC+B COP etc. periodically and send production quality RTC+B telemetry to ERCOT ICCP system continuously starting from Open Loop Testing.</a:t>
            </a:r>
          </a:p>
          <a:p>
            <a:pPr marL="914400" lvl="2" indent="0">
              <a:buNone/>
            </a:pPr>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914400" lvl="2" indent="0">
              <a:buNone/>
            </a:pPr>
            <a:endParaRPr lang="en-US" sz="12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914400" lvl="2" indent="0">
              <a:buNone/>
            </a:pPr>
            <a:endParaRPr lang="en-US" sz="10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p:txBody>
      </p:sp>
      <p:sp>
        <p:nvSpPr>
          <p:cNvPr id="4" name="Slide Number Placeholder 3">
            <a:extLst>
              <a:ext uri="{FF2B5EF4-FFF2-40B4-BE49-F238E27FC236}">
                <a16:creationId xmlns:a16="http://schemas.microsoft.com/office/drawing/2014/main" id="{ACCC7EA8-7448-C930-054D-48A552F3D273}"/>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454101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8CC270-52CC-D9BD-E9A4-08D0C272E6D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86ECF46-49BC-2A22-8370-BB5CA91DB2A3}"/>
              </a:ext>
            </a:extLst>
          </p:cNvPr>
          <p:cNvSpPr>
            <a:spLocks noGrp="1"/>
          </p:cNvSpPr>
          <p:nvPr>
            <p:ph type="title"/>
          </p:nvPr>
        </p:nvSpPr>
        <p:spPr>
          <a:xfrm>
            <a:off x="381000" y="243682"/>
            <a:ext cx="8458200" cy="962818"/>
          </a:xfrm>
        </p:spPr>
        <p:txBody>
          <a:bodyPr/>
          <a:lstStyle/>
          <a:p>
            <a:r>
              <a:rPr lang="en-US" sz="2000" dirty="0"/>
              <a:t>QSEs RTC+B Systems configurations</a:t>
            </a:r>
          </a:p>
        </p:txBody>
      </p:sp>
      <p:sp>
        <p:nvSpPr>
          <p:cNvPr id="3" name="Content Placeholder 2">
            <a:extLst>
              <a:ext uri="{FF2B5EF4-FFF2-40B4-BE49-F238E27FC236}">
                <a16:creationId xmlns:a16="http://schemas.microsoft.com/office/drawing/2014/main" id="{365851A4-4EF4-7B73-5160-0D9B4471561B}"/>
              </a:ext>
            </a:extLst>
          </p:cNvPr>
          <p:cNvSpPr>
            <a:spLocks noGrp="1"/>
          </p:cNvSpPr>
          <p:nvPr>
            <p:ph idx="1"/>
          </p:nvPr>
        </p:nvSpPr>
        <p:spPr>
          <a:xfrm>
            <a:off x="143143" y="631087"/>
            <a:ext cx="8534400" cy="5280822"/>
          </a:xfrm>
        </p:spPr>
        <p:txBody>
          <a:bodyPr/>
          <a:lstStyle/>
          <a:p>
            <a:pPr marL="914400" lvl="2" indent="0">
              <a:buNone/>
            </a:pPr>
            <a:endParaRPr lang="en-US" sz="12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r>
              <a:rPr lang="en-US" sz="1600" b="1" dirty="0">
                <a:solidFill>
                  <a:srgbClr val="5B6770"/>
                </a:solidFill>
                <a:latin typeface="Arial" panose="020B0604020202020204" pitchFamily="34" charset="0"/>
                <a:ea typeface="MS Mincho" panose="02020609040205080304" pitchFamily="49" charset="-128"/>
                <a:cs typeface="Times New Roman" panose="02020603050405020304" pitchFamily="18" charset="0"/>
              </a:rPr>
              <a:t>Market Submissions and Notifications </a:t>
            </a:r>
          </a:p>
          <a:p>
            <a:pPr marL="457200" lvl="1" indent="0">
              <a:buNone/>
            </a:pPr>
            <a:endParaRPr lang="en-US" sz="1600" b="1"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lvl="1">
              <a:buFont typeface="Courier New" panose="02070309020205020404" pitchFamily="49" charset="0"/>
              <a:buChar char="o"/>
            </a:pP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QSEs are utilizing parallel RTC+B Market Systems to submit real-time market submissions (COP, TPO, ASO, ESR Energy Bid/Offer Curves, Output Schedules etc.) into RTC+B Market Trials System in parallel to current production.</a:t>
            </a:r>
          </a:p>
          <a:p>
            <a:pPr lvl="1">
              <a:buFont typeface="Courier New" panose="02070309020205020404" pitchFamily="49" charset="0"/>
              <a:buChar char="o"/>
            </a:pPr>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lvl="1">
              <a:buFont typeface="Courier New" panose="02070309020205020404" pitchFamily="49" charset="0"/>
              <a:buChar char="o"/>
            </a:pP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Some QSEs setup parallel RTC+B Market System to support both </a:t>
            </a:r>
            <a:r>
              <a:rPr lang="en-US" sz="1400" u="sng" dirty="0">
                <a:solidFill>
                  <a:srgbClr val="5B6770"/>
                </a:solidFill>
                <a:latin typeface="Arial" panose="020B0604020202020204" pitchFamily="34" charset="0"/>
                <a:ea typeface="MS Mincho" panose="02020609040205080304" pitchFamily="49" charset="-128"/>
                <a:cs typeface="Times New Roman" panose="02020603050405020304" pitchFamily="18" charset="0"/>
              </a:rPr>
              <a:t>real-time and Day-Ahead market submissions</a:t>
            </a: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 into ERCOT RTC+B Market Trials system in parallel to current production.</a:t>
            </a:r>
          </a:p>
          <a:p>
            <a:pPr lvl="1">
              <a:buFont typeface="Courier New" panose="02070309020205020404" pitchFamily="49" charset="0"/>
              <a:buChar char="o"/>
            </a:pPr>
            <a:endPar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lvl="1">
              <a:buFont typeface="Courier New" panose="02070309020205020404" pitchFamily="49" charset="0"/>
              <a:buChar char="o"/>
            </a:pP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Some QSEs are using current production to support dual real-time market submissions into ERCOT RTC+B Market Trial Production System in parallel to Current Production starting from Open Loop Testing till Go Live. </a:t>
            </a:r>
          </a:p>
          <a:p>
            <a:pPr lvl="1">
              <a:buFont typeface="Courier New" panose="02070309020205020404" pitchFamily="49" charset="0"/>
              <a:buChar char="o"/>
            </a:pPr>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lvl="1">
              <a:buFont typeface="Courier New" panose="02070309020205020404" pitchFamily="49" charset="0"/>
              <a:buChar char="o"/>
            </a:pP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QSEs are utilizing parallel RTC+B Market Notifications system to support Market Trials.</a:t>
            </a:r>
          </a:p>
          <a:p>
            <a:pPr marL="457200" lvl="1" indent="0">
              <a:buNone/>
            </a:pPr>
            <a:endParaRPr lang="en-US" sz="1200" dirty="0">
              <a:solidFill>
                <a:srgbClr val="5B6770"/>
              </a:solidFill>
              <a:effectLst/>
              <a:latin typeface="Arial" panose="020B0604020202020204" pitchFamily="34" charset="0"/>
              <a:ea typeface="MS Mincho" panose="02020609040205080304" pitchFamily="49" charset="-128"/>
              <a:cs typeface="Times New Roman" panose="02020603050405020304" pitchFamily="18" charset="0"/>
            </a:endParaRPr>
          </a:p>
          <a:p>
            <a:pPr marL="914400" lvl="2" indent="0">
              <a:buNone/>
            </a:pPr>
            <a:endParaRPr lang="en-US" sz="10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p:txBody>
      </p:sp>
      <p:sp>
        <p:nvSpPr>
          <p:cNvPr id="4" name="Slide Number Placeholder 3">
            <a:extLst>
              <a:ext uri="{FF2B5EF4-FFF2-40B4-BE49-F238E27FC236}">
                <a16:creationId xmlns:a16="http://schemas.microsoft.com/office/drawing/2014/main" id="{AFC0C723-09EB-7409-8690-D45DD1B03504}"/>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546501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009C25-C715-C2EE-D225-CCF3FD0116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1880D83-990C-EB45-E6BB-B995AC80A98E}"/>
              </a:ext>
            </a:extLst>
          </p:cNvPr>
          <p:cNvSpPr>
            <a:spLocks noGrp="1"/>
          </p:cNvSpPr>
          <p:nvPr>
            <p:ph type="title"/>
          </p:nvPr>
        </p:nvSpPr>
        <p:spPr>
          <a:xfrm>
            <a:off x="381000" y="243682"/>
            <a:ext cx="8458200" cy="962818"/>
          </a:xfrm>
        </p:spPr>
        <p:txBody>
          <a:bodyPr/>
          <a:lstStyle/>
          <a:p>
            <a:r>
              <a:rPr lang="en-US" sz="2000" dirty="0"/>
              <a:t>QSEs RTC+B Systems configurations for Open Loop Testing</a:t>
            </a:r>
          </a:p>
        </p:txBody>
      </p:sp>
      <p:sp>
        <p:nvSpPr>
          <p:cNvPr id="3" name="Content Placeholder 2">
            <a:extLst>
              <a:ext uri="{FF2B5EF4-FFF2-40B4-BE49-F238E27FC236}">
                <a16:creationId xmlns:a16="http://schemas.microsoft.com/office/drawing/2014/main" id="{04E3A314-BE81-52E9-9339-AB682445B33F}"/>
              </a:ext>
            </a:extLst>
          </p:cNvPr>
          <p:cNvSpPr>
            <a:spLocks noGrp="1"/>
          </p:cNvSpPr>
          <p:nvPr>
            <p:ph idx="1"/>
          </p:nvPr>
        </p:nvSpPr>
        <p:spPr>
          <a:xfrm>
            <a:off x="117505" y="524053"/>
            <a:ext cx="8534400" cy="5280822"/>
          </a:xfrm>
        </p:spPr>
        <p:txBody>
          <a:bodyPr/>
          <a:lstStyle/>
          <a:p>
            <a:r>
              <a:rPr lang="en-US" sz="1800" b="1" dirty="0">
                <a:solidFill>
                  <a:srgbClr val="5B6770"/>
                </a:solidFill>
                <a:effectLst/>
                <a:latin typeface="Arial" panose="020B0604020202020204" pitchFamily="34" charset="0"/>
                <a:ea typeface="MS Mincho" panose="02020609040205080304" pitchFamily="49" charset="-128"/>
                <a:cs typeface="Times New Roman" panose="02020603050405020304" pitchFamily="18" charset="0"/>
              </a:rPr>
              <a:t>Open Loop Testing</a:t>
            </a:r>
          </a:p>
          <a:p>
            <a:pPr lvl="1">
              <a:buFont typeface="Courier New" panose="02070309020205020404" pitchFamily="49" charset="0"/>
              <a:buChar char="o"/>
            </a:pPr>
            <a:r>
              <a:rPr lang="en-US" sz="1600" b="1" dirty="0">
                <a:solidFill>
                  <a:srgbClr val="5B6770"/>
                </a:solidFill>
                <a:effectLst/>
                <a:latin typeface="Arial" panose="020B0604020202020204" pitchFamily="34" charset="0"/>
                <a:ea typeface="MS Mincho" panose="02020609040205080304" pitchFamily="49" charset="-128"/>
                <a:cs typeface="Times New Roman" panose="02020603050405020304" pitchFamily="18" charset="0"/>
              </a:rPr>
              <a:t>Controlled and Coordinated UDSP Testing </a:t>
            </a:r>
          </a:p>
          <a:p>
            <a:pPr lvl="2"/>
            <a:r>
              <a:rPr lang="en-US" sz="1400" dirty="0">
                <a:solidFill>
                  <a:srgbClr val="5B6770"/>
                </a:solidFill>
                <a:effectLst/>
                <a:latin typeface="Arial" panose="020B0604020202020204" pitchFamily="34" charset="0"/>
                <a:ea typeface="MS Mincho" panose="02020609040205080304" pitchFamily="49" charset="-128"/>
                <a:cs typeface="Times New Roman" panose="02020603050405020304" pitchFamily="18" charset="0"/>
              </a:rPr>
              <a:t>QSEs will utilize </a:t>
            </a:r>
            <a:r>
              <a:rPr lang="en-US" sz="1400" b="1" u="sng" dirty="0">
                <a:solidFill>
                  <a:srgbClr val="5B6770"/>
                </a:solidFill>
                <a:effectLst/>
                <a:latin typeface="Arial" panose="020B0604020202020204" pitchFamily="34" charset="0"/>
                <a:ea typeface="MS Mincho" panose="02020609040205080304" pitchFamily="49" charset="-128"/>
                <a:cs typeface="Times New Roman" panose="02020603050405020304" pitchFamily="18" charset="0"/>
              </a:rPr>
              <a:t>Unit level switch </a:t>
            </a:r>
            <a:r>
              <a:rPr lang="en-US" sz="1400" dirty="0">
                <a:solidFill>
                  <a:srgbClr val="5B6770"/>
                </a:solidFill>
                <a:effectLst/>
                <a:latin typeface="Arial" panose="020B0604020202020204" pitchFamily="34" charset="0"/>
                <a:ea typeface="MS Mincho" panose="02020609040205080304" pitchFamily="49" charset="-128"/>
                <a:cs typeface="Times New Roman" panose="02020603050405020304" pitchFamily="18" charset="0"/>
              </a:rPr>
              <a:t>in their </a:t>
            </a: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EMS/AGC </a:t>
            </a:r>
            <a:r>
              <a:rPr lang="en-US" sz="1400" dirty="0">
                <a:solidFill>
                  <a:srgbClr val="5B6770"/>
                </a:solidFill>
                <a:effectLst/>
                <a:latin typeface="Arial" panose="020B0604020202020204" pitchFamily="34" charset="0"/>
                <a:ea typeface="MS Mincho" panose="02020609040205080304" pitchFamily="49" charset="-128"/>
                <a:cs typeface="Times New Roman" panose="02020603050405020304" pitchFamily="18" charset="0"/>
              </a:rPr>
              <a:t>to operate selected generating unit in RTC+B mode.</a:t>
            </a:r>
          </a:p>
          <a:p>
            <a:pPr lvl="2"/>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lvl="2"/>
            <a:r>
              <a:rPr lang="en-US" sz="1400" dirty="0">
                <a:solidFill>
                  <a:srgbClr val="5B6770"/>
                </a:solidFill>
                <a:effectLst/>
                <a:latin typeface="Arial" panose="020B0604020202020204" pitchFamily="34" charset="0"/>
                <a:ea typeface="MS Mincho" panose="02020609040205080304" pitchFamily="49" charset="-128"/>
                <a:cs typeface="Times New Roman" panose="02020603050405020304" pitchFamily="18" charset="0"/>
              </a:rPr>
              <a:t>QSEs who do not have AGC will use SCADA Calc or Scripts (developed on SCADA) to send the dispatch instructions to plants. These SCADA Calcs</a:t>
            </a:r>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/Scripts can operate the selected generating unit in RTC+B mode.</a:t>
            </a:r>
            <a:r>
              <a:rPr lang="en-US" sz="1400" dirty="0">
                <a:solidFill>
                  <a:srgbClr val="5B6770"/>
                </a:solidFill>
                <a:effectLst/>
                <a:latin typeface="Arial" panose="020B0604020202020204" pitchFamily="34" charset="0"/>
                <a:ea typeface="MS Mincho" panose="02020609040205080304" pitchFamily="49" charset="-128"/>
                <a:cs typeface="Times New Roman" panose="02020603050405020304" pitchFamily="18" charset="0"/>
              </a:rPr>
              <a:t> </a:t>
            </a:r>
          </a:p>
          <a:p>
            <a:pPr marL="1371600" lvl="3" indent="0">
              <a:buNone/>
            </a:pPr>
            <a:endParaRPr lang="en-US" dirty="0">
              <a:solidFill>
                <a:srgbClr val="5B6770"/>
              </a:solidFill>
              <a:effectLst/>
              <a:latin typeface="Arial" panose="020B0604020202020204" pitchFamily="34" charset="0"/>
              <a:ea typeface="MS Mincho" panose="02020609040205080304" pitchFamily="49" charset="-128"/>
              <a:cs typeface="Times New Roman" panose="02020603050405020304" pitchFamily="18" charset="0"/>
            </a:endParaRPr>
          </a:p>
          <a:p>
            <a:pPr lvl="2"/>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Once testing is completed, QSEs will put back generating unit in current production mode by turning off the unit level switch.</a:t>
            </a:r>
          </a:p>
          <a:p>
            <a:pPr marL="914400" lvl="2" indent="0">
              <a:buNone/>
            </a:pPr>
            <a:endParaRPr lang="en-US" sz="12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lvl="1">
              <a:buFont typeface="Courier New" panose="02070309020205020404" pitchFamily="49" charset="0"/>
              <a:buChar char="o"/>
            </a:pPr>
            <a:r>
              <a:rPr lang="en-US" sz="1600" b="1" dirty="0">
                <a:solidFill>
                  <a:srgbClr val="5B6770"/>
                </a:solidFill>
                <a:latin typeface="Arial" panose="020B0604020202020204" pitchFamily="34" charset="0"/>
                <a:ea typeface="MS Mincho" panose="02020609040205080304" pitchFamily="49" charset="-128"/>
                <a:cs typeface="Times New Roman" panose="02020603050405020304" pitchFamily="18" charset="0"/>
              </a:rPr>
              <a:t>Market Submissions and Notifications </a:t>
            </a:r>
          </a:p>
          <a:p>
            <a:pPr lvl="2"/>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QSEs are utilizing parallel RTC+B Market Systems to submit real-time market submissions for Monitoring Days (Tuesday/Thursday).</a:t>
            </a:r>
          </a:p>
          <a:p>
            <a:pPr marL="914400" lvl="2" indent="0">
              <a:buNone/>
            </a:pPr>
            <a:endPar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lvl="2"/>
            <a:r>
              <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Some QSEs are using current production to support dual real-time market submissions into ERCOT RTC+B Market Trial Production System in parallel to Current Production starting from Open Loop Testing till Go-Live. </a:t>
            </a:r>
          </a:p>
          <a:p>
            <a:pPr marL="914400" lvl="2" indent="0">
              <a:buNone/>
            </a:pPr>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lvl="1">
              <a:buFont typeface="Courier New" panose="02070309020205020404" pitchFamily="49" charset="0"/>
              <a:buChar char="o"/>
            </a:pPr>
            <a:r>
              <a:rPr lang="en-US" sz="1600" b="1" dirty="0">
                <a:solidFill>
                  <a:srgbClr val="5B6770"/>
                </a:solidFill>
                <a:latin typeface="Arial" panose="020B0604020202020204" pitchFamily="34" charset="0"/>
                <a:ea typeface="MS Mincho" panose="02020609040205080304" pitchFamily="49" charset="-128"/>
                <a:cs typeface="Times New Roman" panose="02020603050405020304" pitchFamily="18" charset="0"/>
              </a:rPr>
              <a:t>Dual submission of Outages is not required for Open Loop Testing.</a:t>
            </a:r>
          </a:p>
          <a:p>
            <a:pPr marL="914400" lvl="2" indent="0">
              <a:buNone/>
            </a:pPr>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457200" lvl="1" indent="0">
              <a:buNone/>
            </a:pPr>
            <a:endParaRPr lang="en-US" sz="1200" dirty="0">
              <a:solidFill>
                <a:srgbClr val="5B6770"/>
              </a:solidFill>
              <a:effectLst/>
              <a:latin typeface="Arial" panose="020B0604020202020204" pitchFamily="34" charset="0"/>
              <a:ea typeface="MS Mincho" panose="02020609040205080304" pitchFamily="49" charset="-128"/>
              <a:cs typeface="Times New Roman" panose="02020603050405020304" pitchFamily="18" charset="0"/>
            </a:endParaRPr>
          </a:p>
          <a:p>
            <a:pPr marL="914400" lvl="2" indent="0">
              <a:buNone/>
            </a:pPr>
            <a:endParaRPr lang="en-US" sz="10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p:txBody>
      </p:sp>
      <p:sp>
        <p:nvSpPr>
          <p:cNvPr id="4" name="Slide Number Placeholder 3">
            <a:extLst>
              <a:ext uri="{FF2B5EF4-FFF2-40B4-BE49-F238E27FC236}">
                <a16:creationId xmlns:a16="http://schemas.microsoft.com/office/drawing/2014/main" id="{B1A66265-98C9-04A7-D472-42A2FB1A82B5}"/>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638338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A0648C-99E6-FED5-1A6B-98C113B2DC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726A150-3911-6BDB-8AE2-03225CE6FDDC}"/>
              </a:ext>
            </a:extLst>
          </p:cNvPr>
          <p:cNvSpPr>
            <a:spLocks noGrp="1"/>
          </p:cNvSpPr>
          <p:nvPr>
            <p:ph type="title"/>
          </p:nvPr>
        </p:nvSpPr>
        <p:spPr>
          <a:xfrm>
            <a:off x="381000" y="243682"/>
            <a:ext cx="8458200" cy="962818"/>
          </a:xfrm>
        </p:spPr>
        <p:txBody>
          <a:bodyPr/>
          <a:lstStyle/>
          <a:p>
            <a:r>
              <a:rPr lang="en-US" sz="2000" dirty="0"/>
              <a:t>QSEs RTC+B Systems configurations for Closed Loop Testing</a:t>
            </a:r>
          </a:p>
        </p:txBody>
      </p:sp>
      <p:sp>
        <p:nvSpPr>
          <p:cNvPr id="3" name="Content Placeholder 2">
            <a:extLst>
              <a:ext uri="{FF2B5EF4-FFF2-40B4-BE49-F238E27FC236}">
                <a16:creationId xmlns:a16="http://schemas.microsoft.com/office/drawing/2014/main" id="{F680DEA7-2A9D-C1F0-69D9-4089F9F337CE}"/>
              </a:ext>
            </a:extLst>
          </p:cNvPr>
          <p:cNvSpPr>
            <a:spLocks noGrp="1"/>
          </p:cNvSpPr>
          <p:nvPr>
            <p:ph idx="1"/>
          </p:nvPr>
        </p:nvSpPr>
        <p:spPr>
          <a:xfrm>
            <a:off x="2" y="346232"/>
            <a:ext cx="8534400" cy="5280822"/>
          </a:xfrm>
        </p:spPr>
        <p:txBody>
          <a:bodyPr/>
          <a:lstStyle/>
          <a:p>
            <a:pPr marL="457200" lvl="1" indent="0">
              <a:buNone/>
            </a:pPr>
            <a:endParaRPr lang="en-US" sz="1200" dirty="0">
              <a:solidFill>
                <a:srgbClr val="5B6770"/>
              </a:solidFill>
              <a:effectLst/>
              <a:latin typeface="Arial" panose="020B0604020202020204" pitchFamily="34" charset="0"/>
              <a:ea typeface="MS Mincho" panose="02020609040205080304" pitchFamily="49" charset="-128"/>
              <a:cs typeface="Times New Roman" panose="02020603050405020304" pitchFamily="18" charset="0"/>
            </a:endParaRPr>
          </a:p>
          <a:p>
            <a:r>
              <a:rPr lang="en-US" sz="1800" b="1" dirty="0">
                <a:solidFill>
                  <a:srgbClr val="5B6770"/>
                </a:solidFill>
                <a:effectLst/>
                <a:latin typeface="Arial" panose="020B0604020202020204" pitchFamily="34" charset="0"/>
                <a:ea typeface="MS Mincho" panose="02020609040205080304" pitchFamily="49" charset="-128"/>
                <a:cs typeface="Times New Roman" panose="02020603050405020304" pitchFamily="18" charset="0"/>
              </a:rPr>
              <a:t>Closed Loop Testing</a:t>
            </a:r>
          </a:p>
          <a:p>
            <a:pPr lvl="1">
              <a:buFont typeface="Courier New" panose="02070309020205020404" pitchFamily="49" charset="0"/>
              <a:buChar char="o"/>
            </a:pPr>
            <a:r>
              <a:rPr lang="en-US" sz="1400" b="1" dirty="0">
                <a:solidFill>
                  <a:srgbClr val="5B6770"/>
                </a:solidFill>
                <a:effectLst/>
                <a:latin typeface="Arial" panose="020B0604020202020204" pitchFamily="34" charset="0"/>
                <a:ea typeface="MS Mincho" panose="02020609040205080304" pitchFamily="49" charset="-128"/>
                <a:cs typeface="Times New Roman" panose="02020603050405020304" pitchFamily="18" charset="0"/>
              </a:rPr>
              <a:t>EMS/AGC/SCADA Calc/Scripts </a:t>
            </a:r>
          </a:p>
          <a:p>
            <a:pPr lvl="2"/>
            <a:r>
              <a:rPr lang="en-US" sz="1200" dirty="0">
                <a:solidFill>
                  <a:srgbClr val="5B6770"/>
                </a:solidFill>
                <a:effectLst/>
                <a:latin typeface="Arial" panose="020B0604020202020204" pitchFamily="34" charset="0"/>
                <a:ea typeface="MS Mincho" panose="02020609040205080304" pitchFamily="49" charset="-128"/>
                <a:cs typeface="Times New Roman" panose="02020603050405020304" pitchFamily="18" charset="0"/>
              </a:rPr>
              <a:t>QSEs will utilize </a:t>
            </a:r>
            <a:r>
              <a:rPr lang="en-US" sz="1200" b="1" u="sng" dirty="0">
                <a:solidFill>
                  <a:srgbClr val="5B6770"/>
                </a:solidFill>
                <a:latin typeface="Arial" panose="020B0604020202020204" pitchFamily="34" charset="0"/>
                <a:ea typeface="MS Mincho" panose="02020609040205080304" pitchFamily="49" charset="-128"/>
                <a:cs typeface="Times New Roman" panose="02020603050405020304" pitchFamily="18" charset="0"/>
              </a:rPr>
              <a:t>System level switch </a:t>
            </a:r>
            <a:r>
              <a:rPr lang="en-US" sz="12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of their </a:t>
            </a:r>
            <a:r>
              <a:rPr lang="en-US" sz="1200" dirty="0">
                <a:solidFill>
                  <a:srgbClr val="5B6770"/>
                </a:solidFill>
                <a:effectLst/>
                <a:latin typeface="Arial" panose="020B0604020202020204" pitchFamily="34" charset="0"/>
                <a:ea typeface="MS Mincho" panose="02020609040205080304" pitchFamily="49" charset="-128"/>
                <a:cs typeface="Times New Roman" panose="02020603050405020304" pitchFamily="18" charset="0"/>
              </a:rPr>
              <a:t>EMS/AGC/SCADA Calc/Scripts to </a:t>
            </a:r>
            <a:r>
              <a:rPr lang="en-US" sz="1200" b="1" dirty="0">
                <a:solidFill>
                  <a:srgbClr val="5B6770"/>
                </a:solidFill>
                <a:effectLst/>
                <a:latin typeface="Arial" panose="020B0604020202020204" pitchFamily="34" charset="0"/>
                <a:ea typeface="MS Mincho" panose="02020609040205080304" pitchFamily="49" charset="-128"/>
                <a:cs typeface="Times New Roman" panose="02020603050405020304" pitchFamily="18" charset="0"/>
              </a:rPr>
              <a:t>switchover</a:t>
            </a:r>
            <a:r>
              <a:rPr lang="en-US" sz="1200" dirty="0">
                <a:solidFill>
                  <a:srgbClr val="5B6770"/>
                </a:solidFill>
                <a:effectLst/>
                <a:latin typeface="Arial" panose="020B0604020202020204" pitchFamily="34" charset="0"/>
                <a:ea typeface="MS Mincho" panose="02020609040205080304" pitchFamily="49" charset="-128"/>
                <a:cs typeface="Times New Roman" panose="02020603050405020304" pitchFamily="18" charset="0"/>
              </a:rPr>
              <a:t> their entire system to RTC+B mode. Switchover time </a:t>
            </a:r>
            <a:r>
              <a:rPr lang="en-US" sz="12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must</a:t>
            </a:r>
            <a:r>
              <a:rPr lang="en-US" sz="1200" dirty="0">
                <a:solidFill>
                  <a:srgbClr val="5B6770"/>
                </a:solidFill>
                <a:effectLst/>
                <a:latin typeface="Arial" panose="020B0604020202020204" pitchFamily="34" charset="0"/>
                <a:ea typeface="MS Mincho" panose="02020609040205080304" pitchFamily="49" charset="-128"/>
                <a:cs typeface="Times New Roman" panose="02020603050405020304" pitchFamily="18" charset="0"/>
              </a:rPr>
              <a:t> be within 30-60 seconds.</a:t>
            </a:r>
          </a:p>
          <a:p>
            <a:pPr marL="914400" lvl="2" indent="0">
              <a:buNone/>
            </a:pPr>
            <a:endParaRPr lang="en-US" sz="1200" dirty="0">
              <a:solidFill>
                <a:srgbClr val="5B6770"/>
              </a:solidFill>
              <a:effectLst/>
              <a:latin typeface="Arial" panose="020B0604020202020204" pitchFamily="34" charset="0"/>
              <a:ea typeface="MS Mincho" panose="02020609040205080304" pitchFamily="49" charset="-128"/>
              <a:cs typeface="Times New Roman" panose="02020603050405020304" pitchFamily="18" charset="0"/>
            </a:endParaRPr>
          </a:p>
          <a:p>
            <a:pPr lvl="2"/>
            <a:r>
              <a:rPr lang="en-US" sz="12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At the end of  the closed loop testing, QSEs must switchback to current production mode by turning off the system level switch. Switchback time must be within 30-60 seconds.</a:t>
            </a:r>
          </a:p>
          <a:p>
            <a:pPr marL="914400" lvl="2" indent="0">
              <a:buNone/>
            </a:pPr>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lvl="1">
              <a:buFont typeface="Courier New" panose="02070309020205020404" pitchFamily="49" charset="0"/>
              <a:buChar char="o"/>
            </a:pPr>
            <a:r>
              <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rPr>
              <a:t>Market Submissions and Notifications </a:t>
            </a:r>
          </a:p>
          <a:p>
            <a:pPr lvl="2"/>
            <a:r>
              <a:rPr lang="en-US" sz="12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QSEs are utilizing parallel RTC+B Market Systems Production system to submit real-time market submissions into ERCOT RTC+B Market Trial Production System in parallel to current production. </a:t>
            </a:r>
            <a:r>
              <a:rPr lang="en-US" sz="1200" b="1" dirty="0">
                <a:solidFill>
                  <a:srgbClr val="5B6770"/>
                </a:solidFill>
                <a:highlight>
                  <a:srgbClr val="00FF00"/>
                </a:highlight>
                <a:latin typeface="Arial" panose="020B0604020202020204" pitchFamily="34" charset="0"/>
                <a:ea typeface="MS Mincho" panose="02020609040205080304" pitchFamily="49" charset="-128"/>
                <a:cs typeface="Times New Roman" panose="02020603050405020304" pitchFamily="18" charset="0"/>
              </a:rPr>
              <a:t>No systems switchover is required.</a:t>
            </a:r>
          </a:p>
          <a:p>
            <a:pPr marL="914400" lvl="2" indent="0">
              <a:buNone/>
            </a:pPr>
            <a:endParaRPr lang="en-US" sz="1200" b="1"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lvl="2"/>
            <a:r>
              <a:rPr lang="en-US" sz="12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Some QSEs are using current production to support dual real-time market submissions into ERCOT RTC+B Market Trial Production System in parallel to Current Production starting from Open Loop Testing till Go Live. </a:t>
            </a:r>
            <a:r>
              <a:rPr lang="en-US" sz="1200" b="1" dirty="0">
                <a:solidFill>
                  <a:srgbClr val="5B6770"/>
                </a:solidFill>
                <a:highlight>
                  <a:srgbClr val="00FF00"/>
                </a:highlight>
                <a:latin typeface="Arial" panose="020B0604020202020204" pitchFamily="34" charset="0"/>
                <a:ea typeface="MS Mincho" panose="02020609040205080304" pitchFamily="49" charset="-128"/>
                <a:cs typeface="Times New Roman" panose="02020603050405020304" pitchFamily="18" charset="0"/>
              </a:rPr>
              <a:t>No systems switchover is required.</a:t>
            </a:r>
          </a:p>
          <a:p>
            <a:pPr lvl="2"/>
            <a:endParaRPr lang="en-US" sz="1200" b="1" dirty="0">
              <a:solidFill>
                <a:srgbClr val="5B6770"/>
              </a:solidFill>
              <a:highlight>
                <a:srgbClr val="00FF00"/>
              </a:highlight>
              <a:latin typeface="Arial" panose="020B0604020202020204" pitchFamily="34" charset="0"/>
              <a:ea typeface="MS Mincho" panose="02020609040205080304" pitchFamily="49" charset="-128"/>
              <a:cs typeface="Times New Roman" panose="02020603050405020304" pitchFamily="18" charset="0"/>
            </a:endParaRPr>
          </a:p>
          <a:p>
            <a:pPr lvl="1">
              <a:buFont typeface="Courier New" panose="02070309020205020404" pitchFamily="49" charset="0"/>
              <a:buChar char="o"/>
            </a:pPr>
            <a:r>
              <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rPr>
              <a:t>For the Closed Loop Testing, QSEs are expected to perform dual real-time market submissions from 5:00PM (or from current production DRUC completion) of the day prior to the closed loop testing day (09/11/2025) until the completion of the test. </a:t>
            </a:r>
          </a:p>
          <a:p>
            <a:pPr lvl="2">
              <a:buFont typeface="Courier New" panose="02070309020205020404" pitchFamily="49" charset="0"/>
              <a:buChar char="o"/>
            </a:pPr>
            <a:r>
              <a:rPr lang="en-US" sz="1200" b="1" dirty="0">
                <a:solidFill>
                  <a:srgbClr val="5B6770"/>
                </a:solidFill>
                <a:latin typeface="Arial" panose="020B0604020202020204" pitchFamily="34" charset="0"/>
                <a:ea typeface="MS Mincho" panose="02020609040205080304" pitchFamily="49" charset="-128"/>
                <a:cs typeface="Times New Roman" panose="02020603050405020304" pitchFamily="18" charset="0"/>
              </a:rPr>
              <a:t>Dual real-time market submissions should be made for all hours of the closed loop testing day (09/11/2025)</a:t>
            </a:r>
          </a:p>
          <a:p>
            <a:pPr lvl="1">
              <a:buFont typeface="Courier New" panose="02070309020205020404" pitchFamily="49" charset="0"/>
              <a:buChar char="o"/>
            </a:pPr>
            <a:endPar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lvl="1">
              <a:buFont typeface="Courier New" panose="02070309020205020404" pitchFamily="49" charset="0"/>
              <a:buChar char="o"/>
            </a:pPr>
            <a:r>
              <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rPr>
              <a:t>Dual submissions of Outages is not required for Closed Loop Testing.</a:t>
            </a:r>
          </a:p>
          <a:p>
            <a:pPr marL="914400" lvl="2" indent="0">
              <a:buNone/>
            </a:pPr>
            <a:endParaRPr lang="en-US" sz="10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p:txBody>
      </p:sp>
      <p:sp>
        <p:nvSpPr>
          <p:cNvPr id="4" name="Slide Number Placeholder 3">
            <a:extLst>
              <a:ext uri="{FF2B5EF4-FFF2-40B4-BE49-F238E27FC236}">
                <a16:creationId xmlns:a16="http://schemas.microsoft.com/office/drawing/2014/main" id="{25EBDE23-83C6-CA74-20ED-8F8477B311DF}"/>
              </a:ext>
            </a:extLst>
          </p:cNvPr>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6007821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4F27D1-78D0-29BA-FD29-55187B92D4C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A3670C7-FE62-071E-3817-57047C91CE77}"/>
              </a:ext>
            </a:extLst>
          </p:cNvPr>
          <p:cNvSpPr>
            <a:spLocks noGrp="1"/>
          </p:cNvSpPr>
          <p:nvPr>
            <p:ph type="title"/>
          </p:nvPr>
        </p:nvSpPr>
        <p:spPr>
          <a:xfrm>
            <a:off x="381000" y="243682"/>
            <a:ext cx="8458200" cy="962818"/>
          </a:xfrm>
        </p:spPr>
        <p:txBody>
          <a:bodyPr/>
          <a:lstStyle/>
          <a:p>
            <a:r>
              <a:rPr lang="en-US" sz="2000" dirty="0">
                <a:highlight>
                  <a:srgbClr val="FFFF00"/>
                </a:highlight>
              </a:rPr>
              <a:t>RTC+B – Parallel Operations</a:t>
            </a:r>
          </a:p>
        </p:txBody>
      </p:sp>
      <p:sp>
        <p:nvSpPr>
          <p:cNvPr id="3" name="Content Placeholder 2">
            <a:extLst>
              <a:ext uri="{FF2B5EF4-FFF2-40B4-BE49-F238E27FC236}">
                <a16:creationId xmlns:a16="http://schemas.microsoft.com/office/drawing/2014/main" id="{82175531-28A1-1686-89C4-C31CBB35AA20}"/>
              </a:ext>
            </a:extLst>
          </p:cNvPr>
          <p:cNvSpPr>
            <a:spLocks noGrp="1"/>
          </p:cNvSpPr>
          <p:nvPr>
            <p:ph idx="1"/>
          </p:nvPr>
        </p:nvSpPr>
        <p:spPr>
          <a:xfrm>
            <a:off x="94003" y="305076"/>
            <a:ext cx="8534400" cy="5417297"/>
          </a:xfrm>
        </p:spPr>
        <p:txBody>
          <a:bodyPr/>
          <a:lstStyle/>
          <a:p>
            <a:pPr marL="0" indent="0">
              <a:buNone/>
            </a:pPr>
            <a:endParaRPr lang="en-US" sz="1600" b="1" u="sng"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r>
              <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rPr>
              <a:t>Currently we are in </a:t>
            </a:r>
            <a:r>
              <a:rPr lang="en-US" sz="1400" b="1" u="sng" dirty="0">
                <a:solidFill>
                  <a:srgbClr val="5B6770"/>
                </a:solidFill>
                <a:latin typeface="Arial" panose="020B0604020202020204" pitchFamily="34" charset="0"/>
                <a:ea typeface="MS Mincho" panose="02020609040205080304" pitchFamily="49" charset="-128"/>
                <a:cs typeface="Times New Roman" panose="02020603050405020304" pitchFamily="18" charset="0"/>
              </a:rPr>
              <a:t>“Parallel Operations”</a:t>
            </a:r>
            <a:r>
              <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rPr>
              <a:t>, will continue to be in this state until Go-Live.</a:t>
            </a:r>
          </a:p>
          <a:p>
            <a:pPr marL="0" indent="0">
              <a:buNone/>
            </a:pPr>
            <a:endPar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r>
              <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rPr>
              <a:t>Parallel Operations expectations:</a:t>
            </a:r>
          </a:p>
          <a:p>
            <a:pPr lvl="1">
              <a:buFont typeface="Courier New" panose="02070309020205020404" pitchFamily="49" charset="0"/>
              <a:buChar char="o"/>
            </a:pPr>
            <a:r>
              <a:rPr lang="en-US" sz="12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QSEs should continue to send </a:t>
            </a:r>
            <a:r>
              <a:rPr lang="en-US" sz="1200" b="1" u="sng" dirty="0">
                <a:solidFill>
                  <a:srgbClr val="5B6770"/>
                </a:solidFill>
                <a:latin typeface="Arial" panose="020B0604020202020204" pitchFamily="34" charset="0"/>
                <a:ea typeface="MS Mincho" panose="02020609040205080304" pitchFamily="49" charset="-128"/>
                <a:cs typeface="Times New Roman" panose="02020603050405020304" pitchFamily="18" charset="0"/>
              </a:rPr>
              <a:t>Production Quality and Consistent Telemetry </a:t>
            </a:r>
            <a:r>
              <a:rPr lang="en-US" sz="12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to ERCOT RTC+B ICCP system in parallel to current production.</a:t>
            </a:r>
          </a:p>
          <a:p>
            <a:pPr marL="457200" lvl="1" indent="0">
              <a:buNone/>
            </a:pPr>
            <a:endParaRPr lang="en-US" sz="12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lvl="1">
              <a:buFont typeface="Courier New" panose="02070309020205020404" pitchFamily="49" charset="0"/>
              <a:buChar char="o"/>
            </a:pPr>
            <a:r>
              <a:rPr lang="en-US" sz="12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QSEs control room operators should perform the dual entry of telemetry manual overrides etc. based on grid conditions.</a:t>
            </a:r>
          </a:p>
          <a:p>
            <a:pPr marL="457200" lvl="1" indent="0">
              <a:buNone/>
            </a:pPr>
            <a:endParaRPr lang="en-US" sz="12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lvl="1">
              <a:buFont typeface="Courier New" panose="02070309020205020404" pitchFamily="49" charset="0"/>
              <a:buChar char="o"/>
            </a:pPr>
            <a:r>
              <a:rPr lang="en-US" sz="12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QSEs should continue to make Production quality real-time Market submissions to ERCOT RTC+B market systems in parallel to current production.</a:t>
            </a:r>
          </a:p>
          <a:p>
            <a:pPr lvl="1">
              <a:buFont typeface="Courier New" panose="02070309020205020404" pitchFamily="49" charset="0"/>
              <a:buChar char="o"/>
            </a:pPr>
            <a:endParaRPr lang="en-US" sz="12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lvl="1">
              <a:buFont typeface="Courier New" panose="02070309020205020404" pitchFamily="49" charset="0"/>
              <a:buChar char="o"/>
            </a:pPr>
            <a:r>
              <a:rPr lang="en-US" sz="1200" b="1" dirty="0">
                <a:solidFill>
                  <a:srgbClr val="5B6770"/>
                </a:solidFill>
                <a:latin typeface="Arial" panose="020B0604020202020204" pitchFamily="34" charset="0"/>
                <a:ea typeface="MS Mincho" panose="02020609040205080304" pitchFamily="49" charset="-128"/>
                <a:cs typeface="Times New Roman" panose="02020603050405020304" pitchFamily="18" charset="0"/>
              </a:rPr>
              <a:t>QSE Telemetry issues</a:t>
            </a:r>
            <a:r>
              <a:rPr lang="en-US" sz="12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 (identified by ERCOT and communicated to QSEs) should be fixed no later than </a:t>
            </a:r>
            <a:r>
              <a:rPr lang="en-US" sz="1200" b="1" u="sng" dirty="0">
                <a:solidFill>
                  <a:srgbClr val="5B6770"/>
                </a:solidFill>
                <a:latin typeface="Arial" panose="020B0604020202020204" pitchFamily="34" charset="0"/>
                <a:ea typeface="MS Mincho" panose="02020609040205080304" pitchFamily="49" charset="-128"/>
                <a:cs typeface="Times New Roman" panose="02020603050405020304" pitchFamily="18" charset="0"/>
              </a:rPr>
              <a:t>08/22/2025.</a:t>
            </a:r>
          </a:p>
          <a:p>
            <a:pPr marL="0" indent="0">
              <a:buNone/>
            </a:pPr>
            <a:endParaRPr lang="en-US" sz="1200" b="1" u="sng"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685800" lvl="1">
              <a:buFont typeface="Courier New" panose="02070309020205020404" pitchFamily="49" charset="0"/>
              <a:buChar char="o"/>
            </a:pPr>
            <a:r>
              <a:rPr lang="en-US" sz="12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ERCOT will continue to validate RTC+B telemetry and Market Submissions and communicate issues to QSEs.</a:t>
            </a:r>
          </a:p>
          <a:p>
            <a:pPr marL="400050" lvl="1" indent="0">
              <a:buNone/>
            </a:pPr>
            <a:endParaRPr lang="en-US" sz="12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685800" lvl="1">
              <a:buFont typeface="Courier New" panose="02070309020205020404" pitchFamily="49" charset="0"/>
              <a:buChar char="o"/>
            </a:pPr>
            <a:r>
              <a:rPr lang="en-US" sz="1200" dirty="0">
                <a:solidFill>
                  <a:srgbClr val="5B6770"/>
                </a:solidFill>
                <a:latin typeface="Arial" panose="020B0604020202020204" pitchFamily="34" charset="0"/>
                <a:ea typeface="MS Mincho" panose="02020609040205080304" pitchFamily="49" charset="-128"/>
                <a:cs typeface="Times New Roman" panose="02020603050405020304" pitchFamily="18" charset="0"/>
              </a:rPr>
              <a:t>ERCOT will continue to validate RTC+B EMS and SCED applications results based on RTC+B telemetry and market submissions and send UDSP, AS Awards etc. through ICCP and post SCED prices.</a:t>
            </a:r>
          </a:p>
          <a:p>
            <a:pPr marL="685800" lvl="1">
              <a:buFont typeface="Courier New" panose="02070309020205020404" pitchFamily="49" charset="0"/>
              <a:buChar char="o"/>
            </a:pPr>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r>
              <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rPr>
              <a:t>If these expectations are not met by QSEs, ERCOT EMS/SCED solution quality can not be validated consistently. This creates a risk for Closed Loop Testing on September 11th and overall program delivery on December 5th.</a:t>
            </a:r>
          </a:p>
          <a:p>
            <a:pPr marL="685800" lvl="1">
              <a:buFont typeface="Courier New" panose="02070309020205020404" pitchFamily="49" charset="0"/>
              <a:buChar char="o"/>
            </a:pPr>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685800" lvl="1">
              <a:buFont typeface="Courier New" panose="02070309020205020404" pitchFamily="49" charset="0"/>
              <a:buChar char="o"/>
            </a:pPr>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0" indent="0">
              <a:buNone/>
            </a:pPr>
            <a:endParaRPr lang="en-US" sz="1600" b="1" u="sng"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457200" lvl="1" indent="0">
              <a:buNone/>
            </a:pPr>
            <a:endPar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lvl="1">
              <a:buFont typeface="Courier New" panose="02070309020205020404" pitchFamily="49" charset="0"/>
              <a:buChar char="o"/>
            </a:pPr>
            <a:endPar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lvl="1">
              <a:buFont typeface="Courier New" panose="02070309020205020404" pitchFamily="49" charset="0"/>
              <a:buChar char="o"/>
            </a:pPr>
            <a:endPar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0" indent="0">
              <a:buNone/>
            </a:pPr>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p:txBody>
      </p:sp>
      <p:sp>
        <p:nvSpPr>
          <p:cNvPr id="4" name="Slide Number Placeholder 3">
            <a:extLst>
              <a:ext uri="{FF2B5EF4-FFF2-40B4-BE49-F238E27FC236}">
                <a16:creationId xmlns:a16="http://schemas.microsoft.com/office/drawing/2014/main" id="{57AE8455-AA39-4B1A-977A-EC0709640BE6}"/>
              </a:ext>
            </a:extLst>
          </p:cNvPr>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16417664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6916FF-94D1-3BFA-5290-181469C01CD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14EBAC-6B53-0C32-00E1-22255E47F529}"/>
              </a:ext>
            </a:extLst>
          </p:cNvPr>
          <p:cNvSpPr>
            <a:spLocks noGrp="1"/>
          </p:cNvSpPr>
          <p:nvPr>
            <p:ph type="title"/>
          </p:nvPr>
        </p:nvSpPr>
        <p:spPr>
          <a:xfrm>
            <a:off x="381000" y="243682"/>
            <a:ext cx="8458200" cy="962818"/>
          </a:xfrm>
        </p:spPr>
        <p:txBody>
          <a:bodyPr/>
          <a:lstStyle/>
          <a:p>
            <a:r>
              <a:rPr lang="en-US" sz="1700" dirty="0">
                <a:highlight>
                  <a:srgbClr val="FFFF00"/>
                </a:highlight>
              </a:rPr>
              <a:t>RTC+B – Parallel Operations – Current State of ERCOT and QSE Systems Setup</a:t>
            </a:r>
          </a:p>
        </p:txBody>
      </p:sp>
      <p:sp>
        <p:nvSpPr>
          <p:cNvPr id="4" name="Slide Number Placeholder 3">
            <a:extLst>
              <a:ext uri="{FF2B5EF4-FFF2-40B4-BE49-F238E27FC236}">
                <a16:creationId xmlns:a16="http://schemas.microsoft.com/office/drawing/2014/main" id="{101DE5E7-5793-A7B9-0979-EB1261A5DC55}"/>
              </a:ext>
            </a:extLst>
          </p:cNvPr>
          <p:cNvSpPr>
            <a:spLocks noGrp="1"/>
          </p:cNvSpPr>
          <p:nvPr>
            <p:ph type="sldNum" sz="quarter" idx="4"/>
          </p:nvPr>
        </p:nvSpPr>
        <p:spPr/>
        <p:txBody>
          <a:bodyPr/>
          <a:lstStyle/>
          <a:p>
            <a:fld id="{1D93BD3E-1E9A-4970-A6F7-E7AC52762E0C}" type="slidenum">
              <a:rPr lang="en-US" smtClean="0"/>
              <a:pPr/>
              <a:t>8</a:t>
            </a:fld>
            <a:endParaRPr lang="en-US"/>
          </a:p>
        </p:txBody>
      </p:sp>
      <p:pic>
        <p:nvPicPr>
          <p:cNvPr id="10" name="Picture 9">
            <a:extLst>
              <a:ext uri="{FF2B5EF4-FFF2-40B4-BE49-F238E27FC236}">
                <a16:creationId xmlns:a16="http://schemas.microsoft.com/office/drawing/2014/main" id="{8378F628-FB1B-26D8-50B7-0807CD742A18}"/>
              </a:ext>
            </a:extLst>
          </p:cNvPr>
          <p:cNvPicPr>
            <a:picLocks noChangeAspect="1"/>
          </p:cNvPicPr>
          <p:nvPr/>
        </p:nvPicPr>
        <p:blipFill>
          <a:blip r:embed="rId2"/>
          <a:stretch>
            <a:fillRect/>
          </a:stretch>
        </p:blipFill>
        <p:spPr>
          <a:xfrm>
            <a:off x="0" y="1065475"/>
            <a:ext cx="8635117" cy="4929808"/>
          </a:xfrm>
          <a:prstGeom prst="rect">
            <a:avLst/>
          </a:prstGeom>
        </p:spPr>
      </p:pic>
    </p:spTree>
    <p:extLst>
      <p:ext uri="{BB962C8B-B14F-4D97-AF65-F5344CB8AC3E}">
        <p14:creationId xmlns:p14="http://schemas.microsoft.com/office/powerpoint/2010/main" val="1769478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34010C-CAE1-9C80-D195-1191857FB75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E71EBEF-4203-A1A7-E71C-666283107394}"/>
              </a:ext>
            </a:extLst>
          </p:cNvPr>
          <p:cNvSpPr>
            <a:spLocks noGrp="1"/>
          </p:cNvSpPr>
          <p:nvPr>
            <p:ph type="title"/>
          </p:nvPr>
        </p:nvSpPr>
        <p:spPr>
          <a:xfrm>
            <a:off x="381000" y="243682"/>
            <a:ext cx="8458200" cy="962818"/>
          </a:xfrm>
        </p:spPr>
        <p:txBody>
          <a:bodyPr/>
          <a:lstStyle/>
          <a:p>
            <a:r>
              <a:rPr lang="en-US" sz="2000" dirty="0">
                <a:highlight>
                  <a:srgbClr val="FFFF00"/>
                </a:highlight>
              </a:rPr>
              <a:t>RTC+B – Parallel Operations – Telemetry Issues</a:t>
            </a:r>
          </a:p>
        </p:txBody>
      </p:sp>
      <p:sp>
        <p:nvSpPr>
          <p:cNvPr id="3" name="Content Placeholder 2">
            <a:extLst>
              <a:ext uri="{FF2B5EF4-FFF2-40B4-BE49-F238E27FC236}">
                <a16:creationId xmlns:a16="http://schemas.microsoft.com/office/drawing/2014/main" id="{EAD1BC62-DE5E-AB0F-487A-8F5073826275}"/>
              </a:ext>
            </a:extLst>
          </p:cNvPr>
          <p:cNvSpPr>
            <a:spLocks noGrp="1"/>
          </p:cNvSpPr>
          <p:nvPr>
            <p:ph idx="1"/>
          </p:nvPr>
        </p:nvSpPr>
        <p:spPr>
          <a:xfrm>
            <a:off x="119641" y="125616"/>
            <a:ext cx="8534400" cy="5280822"/>
          </a:xfrm>
        </p:spPr>
        <p:txBody>
          <a:bodyPr/>
          <a:lstStyle/>
          <a:p>
            <a:pPr marL="0" indent="0">
              <a:buNone/>
            </a:pPr>
            <a:endParaRPr lang="en-US" sz="1600" b="1" u="sng"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0" indent="0">
              <a:buNone/>
            </a:pPr>
            <a:endParaRPr lang="en-US" sz="1400" dirty="0">
              <a:solidFill>
                <a:srgbClr val="5B6770"/>
              </a:solidFill>
              <a:latin typeface="+mj-lt"/>
              <a:ea typeface="Calibri" panose="020F0502020204030204" pitchFamily="34" charset="0"/>
              <a:cs typeface="Calibri" panose="020F0502020204030204" pitchFamily="34" charset="0"/>
            </a:endParaRPr>
          </a:p>
          <a:p>
            <a:pPr>
              <a:buFont typeface="Symbol" panose="05050102010706020507" pitchFamily="18" charset="2"/>
              <a:buChar char="·"/>
            </a:pPr>
            <a:r>
              <a:rPr lang="en-US" sz="1600" dirty="0">
                <a:solidFill>
                  <a:srgbClr val="5B6770"/>
                </a:solidFill>
                <a:latin typeface="+mj-lt"/>
                <a:ea typeface="Calibri" panose="020F0502020204030204" pitchFamily="34" charset="0"/>
                <a:cs typeface="Calibri" panose="020F0502020204030204" pitchFamily="34" charset="0"/>
              </a:rPr>
              <a:t>ERCOT identified telemetry issues and met with QSEs that had lower telemetry pass% to discuss the issues.</a:t>
            </a:r>
          </a:p>
          <a:p>
            <a:pPr marL="0" indent="0">
              <a:buNone/>
            </a:pPr>
            <a:r>
              <a:rPr lang="en-US" sz="1600" dirty="0">
                <a:solidFill>
                  <a:srgbClr val="5B6770"/>
                </a:solidFill>
                <a:latin typeface="+mj-lt"/>
                <a:ea typeface="Calibri" panose="020F0502020204030204" pitchFamily="34" charset="0"/>
                <a:cs typeface="Calibri" panose="020F0502020204030204" pitchFamily="34" charset="0"/>
              </a:rPr>
              <a:t> </a:t>
            </a:r>
          </a:p>
          <a:p>
            <a:pPr>
              <a:buFont typeface="Symbol" panose="05050102010706020507" pitchFamily="18" charset="2"/>
              <a:buChar char="·"/>
            </a:pPr>
            <a:r>
              <a:rPr lang="en-US" sz="1600" dirty="0">
                <a:solidFill>
                  <a:srgbClr val="5B6770"/>
                </a:solidFill>
                <a:latin typeface="+mj-lt"/>
                <a:ea typeface="Calibri" panose="020F0502020204030204" pitchFamily="34" charset="0"/>
                <a:cs typeface="Calibri" panose="020F0502020204030204" pitchFamily="34" charset="0"/>
              </a:rPr>
              <a:t>Based on the discussions with QSEs, telemetry issues can be broadly categorized into two buckets.</a:t>
            </a:r>
          </a:p>
          <a:p>
            <a:pPr marL="0" indent="0">
              <a:buNone/>
            </a:pPr>
            <a:endParaRPr lang="en-US" sz="1400" dirty="0">
              <a:solidFill>
                <a:srgbClr val="5B6770"/>
              </a:solidFill>
              <a:latin typeface="+mj-lt"/>
              <a:ea typeface="Calibri" panose="020F0502020204030204" pitchFamily="34" charset="0"/>
              <a:cs typeface="Calibri" panose="020F0502020204030204" pitchFamily="34" charset="0"/>
            </a:endParaRPr>
          </a:p>
          <a:p>
            <a:pPr lvl="1">
              <a:buFont typeface="Courier New" panose="02070309020205020404" pitchFamily="49" charset="0"/>
              <a:buChar char="o"/>
            </a:pPr>
            <a:r>
              <a:rPr lang="en-US" sz="1400" b="1" dirty="0">
                <a:solidFill>
                  <a:srgbClr val="5B6770"/>
                </a:solidFill>
                <a:latin typeface="+mj-lt"/>
                <a:ea typeface="Calibri" panose="020F0502020204030204" pitchFamily="34" charset="0"/>
                <a:cs typeface="Calibri" panose="020F0502020204030204" pitchFamily="34" charset="0"/>
              </a:rPr>
              <a:t>Resource Status Telemetry issues due to not being able to convert correctly from Current Production to RTC+B</a:t>
            </a:r>
          </a:p>
          <a:p>
            <a:pPr marL="457200" lvl="1" indent="0">
              <a:buNone/>
            </a:pPr>
            <a:endParaRPr lang="en-US" sz="1400" dirty="0">
              <a:solidFill>
                <a:srgbClr val="5B6770"/>
              </a:solidFill>
              <a:latin typeface="+mj-lt"/>
              <a:ea typeface="Calibri" panose="020F0502020204030204" pitchFamily="34" charset="0"/>
              <a:cs typeface="Calibri" panose="020F0502020204030204" pitchFamily="34" charset="0"/>
            </a:endParaRPr>
          </a:p>
          <a:p>
            <a:pPr lvl="1">
              <a:buFont typeface="Courier New" panose="02070309020205020404" pitchFamily="49" charset="0"/>
              <a:buChar char="o"/>
            </a:pPr>
            <a:r>
              <a:rPr lang="en-US" sz="1400" dirty="0">
                <a:solidFill>
                  <a:srgbClr val="5B6770"/>
                </a:solidFill>
                <a:latin typeface="+mj-lt"/>
                <a:ea typeface="Calibri" panose="020F0502020204030204" pitchFamily="34" charset="0"/>
                <a:cs typeface="Calibri" panose="020F0502020204030204" pitchFamily="34" charset="0"/>
              </a:rPr>
              <a:t>Resource Status and AS Capabilities Telemetry issues</a:t>
            </a:r>
            <a:endParaRPr lang="en-US" sz="1200" dirty="0">
              <a:solidFill>
                <a:srgbClr val="5B6770"/>
              </a:solidFill>
              <a:latin typeface="+mj-lt"/>
              <a:ea typeface="Calibri" panose="020F0502020204030204" pitchFamily="34" charset="0"/>
              <a:cs typeface="Calibri" panose="020F0502020204030204" pitchFamily="34" charset="0"/>
            </a:endParaRPr>
          </a:p>
          <a:p>
            <a:pPr lvl="2">
              <a:buFont typeface="Courier New" panose="02070309020205020404" pitchFamily="49" charset="0"/>
              <a:buChar char="o"/>
            </a:pPr>
            <a:r>
              <a:rPr lang="en-US" sz="1200" dirty="0">
                <a:solidFill>
                  <a:srgbClr val="5B6770"/>
                </a:solidFill>
                <a:latin typeface="+mj-lt"/>
                <a:ea typeface="Calibri" panose="020F0502020204030204" pitchFamily="34" charset="0"/>
                <a:cs typeface="Calibri" panose="020F0502020204030204" pitchFamily="34" charset="0"/>
              </a:rPr>
              <a:t>Due to setup/mapping issue within </a:t>
            </a:r>
            <a:r>
              <a:rPr lang="en-US" sz="1200" b="1" u="sng" dirty="0">
                <a:solidFill>
                  <a:srgbClr val="5B6770"/>
                </a:solidFill>
                <a:latin typeface="+mj-lt"/>
                <a:ea typeface="Calibri" panose="020F0502020204030204" pitchFamily="34" charset="0"/>
                <a:cs typeface="Calibri" panose="020F0502020204030204" pitchFamily="34" charset="0"/>
              </a:rPr>
              <a:t>QSEs RTC+B COP Interface </a:t>
            </a:r>
            <a:r>
              <a:rPr lang="en-US" sz="1200" dirty="0">
                <a:solidFill>
                  <a:srgbClr val="5B6770"/>
                </a:solidFill>
                <a:latin typeface="+mj-lt"/>
                <a:ea typeface="Calibri" panose="020F0502020204030204" pitchFamily="34" charset="0"/>
                <a:cs typeface="Calibri" panose="020F0502020204030204" pitchFamily="34" charset="0"/>
              </a:rPr>
              <a:t>that gets the COP data from RTC+B market system and feed into EMS AGC/SCADA. </a:t>
            </a:r>
          </a:p>
          <a:p>
            <a:pPr marL="914400" lvl="2" indent="0">
              <a:buNone/>
            </a:pPr>
            <a:endParaRPr lang="en-US" sz="1200" dirty="0">
              <a:solidFill>
                <a:srgbClr val="5B6770"/>
              </a:solidFill>
              <a:latin typeface="+mj-lt"/>
              <a:ea typeface="Calibri" panose="020F0502020204030204" pitchFamily="34" charset="0"/>
              <a:cs typeface="Calibri" panose="020F0502020204030204" pitchFamily="34" charset="0"/>
            </a:endParaRPr>
          </a:p>
          <a:p>
            <a:pPr lvl="1">
              <a:buFont typeface="Courier New" panose="02070309020205020404" pitchFamily="49" charset="0"/>
              <a:buChar char="o"/>
            </a:pPr>
            <a:r>
              <a:rPr lang="en-US" sz="1400" dirty="0">
                <a:solidFill>
                  <a:srgbClr val="5B6770"/>
                </a:solidFill>
                <a:latin typeface="+mj-lt"/>
                <a:ea typeface="Calibri" panose="020F0502020204030204" pitchFamily="34" charset="0"/>
                <a:cs typeface="Calibri" panose="020F0502020204030204" pitchFamily="34" charset="0"/>
              </a:rPr>
              <a:t>ESR specific telemetry issues directly from plants.</a:t>
            </a:r>
          </a:p>
          <a:p>
            <a:pPr lvl="2">
              <a:buFont typeface="Courier New" panose="02070309020205020404" pitchFamily="49" charset="0"/>
              <a:buChar char="o"/>
            </a:pPr>
            <a:r>
              <a:rPr lang="en-US" sz="1200" b="1" dirty="0">
                <a:solidFill>
                  <a:srgbClr val="5B6770"/>
                </a:solidFill>
                <a:latin typeface="+mj-lt"/>
                <a:ea typeface="Calibri" panose="020F0502020204030204" pitchFamily="34" charset="0"/>
                <a:cs typeface="Calibri" panose="020F0502020204030204" pitchFamily="34" charset="0"/>
              </a:rPr>
              <a:t>We are still seeing lot of batteries are not telemetry –</a:t>
            </a:r>
            <a:r>
              <a:rPr lang="en-US" sz="1200" b="1" dirty="0" err="1">
                <a:solidFill>
                  <a:srgbClr val="5B6770"/>
                </a:solidFill>
                <a:latin typeface="+mj-lt"/>
                <a:ea typeface="Calibri" panose="020F0502020204030204" pitchFamily="34" charset="0"/>
                <a:cs typeface="Calibri" panose="020F0502020204030204" pitchFamily="34" charset="0"/>
              </a:rPr>
              <a:t>ve</a:t>
            </a:r>
            <a:r>
              <a:rPr lang="en-US" sz="1200" b="1" dirty="0">
                <a:solidFill>
                  <a:srgbClr val="5B6770"/>
                </a:solidFill>
                <a:latin typeface="+mj-lt"/>
                <a:ea typeface="Calibri" panose="020F0502020204030204" pitchFamily="34" charset="0"/>
                <a:cs typeface="Calibri" panose="020F0502020204030204" pitchFamily="34" charset="0"/>
              </a:rPr>
              <a:t> MW when charging, it is severely impacting state estimator and LFC/SCED solution </a:t>
            </a:r>
          </a:p>
          <a:p>
            <a:pPr marL="0" indent="0">
              <a:buNone/>
            </a:pPr>
            <a:endParaRPr lang="en-US" sz="16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a:buFont typeface="Symbol" panose="05050102010706020507" pitchFamily="18" charset="2"/>
              <a:buChar char="·"/>
            </a:pPr>
            <a:r>
              <a:rPr lang="en-US" sz="1600" dirty="0">
                <a:solidFill>
                  <a:srgbClr val="5B6770"/>
                </a:solidFill>
                <a:latin typeface="+mj-lt"/>
                <a:ea typeface="Calibri" panose="020F0502020204030204" pitchFamily="34" charset="0"/>
                <a:cs typeface="Calibri" panose="020F0502020204030204" pitchFamily="34" charset="0"/>
              </a:rPr>
              <a:t>ERCOT requests all QSEs to proactively look at the telemetry mismatches between RTC+B and current production and implement fixes in RTC+B </a:t>
            </a:r>
            <a:r>
              <a:rPr lang="en-US" sz="1600" b="1" u="sng" dirty="0">
                <a:solidFill>
                  <a:srgbClr val="5B6770"/>
                </a:solidFill>
                <a:latin typeface="+mj-lt"/>
                <a:ea typeface="Calibri" panose="020F0502020204030204" pitchFamily="34" charset="0"/>
                <a:cs typeface="Calibri" panose="020F0502020204030204" pitchFamily="34" charset="0"/>
              </a:rPr>
              <a:t>no later than</a:t>
            </a:r>
            <a:r>
              <a:rPr lang="en-US" sz="1600" dirty="0">
                <a:solidFill>
                  <a:srgbClr val="5B6770"/>
                </a:solidFill>
                <a:latin typeface="+mj-lt"/>
                <a:ea typeface="Calibri" panose="020F0502020204030204" pitchFamily="34" charset="0"/>
                <a:cs typeface="Calibri" panose="020F0502020204030204" pitchFamily="34" charset="0"/>
              </a:rPr>
              <a:t> </a:t>
            </a:r>
            <a:r>
              <a:rPr lang="en-US" sz="1600" b="1" u="sng" dirty="0">
                <a:solidFill>
                  <a:srgbClr val="5B6770"/>
                </a:solidFill>
                <a:latin typeface="+mj-lt"/>
                <a:ea typeface="Calibri" panose="020F0502020204030204" pitchFamily="34" charset="0"/>
                <a:cs typeface="Calibri" panose="020F0502020204030204" pitchFamily="34" charset="0"/>
              </a:rPr>
              <a:t>08/22/2025. </a:t>
            </a:r>
          </a:p>
          <a:p>
            <a:pPr lvl="1">
              <a:buFont typeface="Courier New" panose="02070309020205020404" pitchFamily="49" charset="0"/>
              <a:buChar char="o"/>
            </a:pPr>
            <a:r>
              <a:rPr lang="en-US" sz="1400" dirty="0">
                <a:solidFill>
                  <a:srgbClr val="5B6770"/>
                </a:solidFill>
                <a:ea typeface="Calibri" panose="020F0502020204030204" pitchFamily="34" charset="0"/>
                <a:cs typeface="Calibri" panose="020F0502020204030204" pitchFamily="34" charset="0"/>
              </a:rPr>
              <a:t>ERCOT can share the list of telemetry issues upon QSE request through </a:t>
            </a:r>
            <a:r>
              <a:rPr lang="en-US" sz="1400" dirty="0">
                <a:solidFill>
                  <a:srgbClr val="5B6770"/>
                </a:solidFill>
                <a:ea typeface="Calibri" panose="020F0502020204030204" pitchFamily="34" charset="0"/>
                <a:cs typeface="Calibri" panose="020F0502020204030204" pitchFamily="34" charset="0"/>
                <a:hlinkClick r:id="rId2"/>
              </a:rPr>
              <a:t>RTCB@ercot.com</a:t>
            </a:r>
            <a:r>
              <a:rPr lang="en-US" sz="1400" dirty="0">
                <a:solidFill>
                  <a:srgbClr val="5B6770"/>
                </a:solidFill>
                <a:ea typeface="Calibri" panose="020F0502020204030204" pitchFamily="34" charset="0"/>
                <a:cs typeface="Calibri" panose="020F0502020204030204" pitchFamily="34" charset="0"/>
              </a:rPr>
              <a:t>.</a:t>
            </a:r>
          </a:p>
          <a:p>
            <a:pPr indent="-285750"/>
            <a:endParaRPr lang="en-US" sz="1600" dirty="0">
              <a:solidFill>
                <a:srgbClr val="5B6770"/>
              </a:solidFill>
              <a:ea typeface="Calibri" panose="020F0502020204030204" pitchFamily="34" charset="0"/>
              <a:cs typeface="Calibri" panose="020F0502020204030204" pitchFamily="34" charset="0"/>
            </a:endParaRPr>
          </a:p>
          <a:p>
            <a:pPr marL="457200" lvl="1" indent="0">
              <a:buNone/>
            </a:pPr>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685800" lvl="1">
              <a:buFont typeface="Courier New" panose="02070309020205020404" pitchFamily="49" charset="0"/>
              <a:buChar char="o"/>
            </a:pPr>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0" indent="0">
              <a:buNone/>
            </a:pPr>
            <a:endParaRPr lang="en-US" sz="1600" b="1" u="sng"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457200" lvl="1" indent="0">
              <a:buNone/>
            </a:pPr>
            <a:endPar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lvl="1">
              <a:buFont typeface="Courier New" panose="02070309020205020404" pitchFamily="49" charset="0"/>
              <a:buChar char="o"/>
            </a:pPr>
            <a:endPar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lvl="1">
              <a:buFont typeface="Courier New" panose="02070309020205020404" pitchFamily="49" charset="0"/>
              <a:buChar char="o"/>
            </a:pPr>
            <a:endParaRPr lang="en-US" sz="1400" b="1"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a:p>
            <a:pPr marL="0" indent="0">
              <a:buNone/>
            </a:pPr>
            <a:endParaRPr lang="en-US" sz="1400" dirty="0">
              <a:solidFill>
                <a:srgbClr val="5B6770"/>
              </a:solidFill>
              <a:latin typeface="Arial" panose="020B0604020202020204" pitchFamily="34" charset="0"/>
              <a:ea typeface="MS Mincho" panose="02020609040205080304" pitchFamily="49" charset="-128"/>
              <a:cs typeface="Times New Roman" panose="02020603050405020304" pitchFamily="18" charset="0"/>
            </a:endParaRPr>
          </a:p>
        </p:txBody>
      </p:sp>
      <p:sp>
        <p:nvSpPr>
          <p:cNvPr id="4" name="Slide Number Placeholder 3">
            <a:extLst>
              <a:ext uri="{FF2B5EF4-FFF2-40B4-BE49-F238E27FC236}">
                <a16:creationId xmlns:a16="http://schemas.microsoft.com/office/drawing/2014/main" id="{EFCAE7BA-6FCA-7212-5602-DB66267F8052}"/>
              </a:ext>
            </a:extLst>
          </p:cNvPr>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733871365"/>
      </p:ext>
    </p:extLst>
  </p:cSld>
  <p:clrMapOvr>
    <a:masterClrMapping/>
  </p:clrMapOvr>
</p:sld>
</file>

<file path=ppt/theme/theme1.xml><?xml version="1.0" encoding="utf-8"?>
<a:theme xmlns:a="http://schemas.openxmlformats.org/drawingml/2006/main" name="Cover Slide">
  <a:themeElements>
    <a:clrScheme name="Custom 1">
      <a:dk1>
        <a:srgbClr val="2D3338"/>
      </a:dk1>
      <a:lt1>
        <a:srgbClr val="FFFFFF"/>
      </a:lt1>
      <a:dk2>
        <a:srgbClr val="2D3338"/>
      </a:dk2>
      <a:lt2>
        <a:srgbClr val="E6EBF0"/>
      </a:lt2>
      <a:accent1>
        <a:srgbClr val="00AEC7"/>
      </a:accent1>
      <a:accent2>
        <a:srgbClr val="7C858C"/>
      </a:accent2>
      <a:accent3>
        <a:srgbClr val="2BA565"/>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cf8c9251-373f-4ee3-86cf-d97122226a81" xsi:nil="true"/>
    <lcf76f155ced4ddcb4097134ff3c332f xmlns="5f527160-b6a2-448e-b210-55bbe2178a90">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AF51A5998F0944EA03AB587B5B58FD3" ma:contentTypeVersion="14" ma:contentTypeDescription="Create a new document." ma:contentTypeScope="" ma:versionID="5de53c7dd9d5e3dd48e81f15fe9d6d64">
  <xsd:schema xmlns:xsd="http://www.w3.org/2001/XMLSchema" xmlns:xs="http://www.w3.org/2001/XMLSchema" xmlns:p="http://schemas.microsoft.com/office/2006/metadata/properties" xmlns:ns2="5f527160-b6a2-448e-b210-55bbe2178a90" xmlns:ns3="cf8c9251-373f-4ee3-86cf-d97122226a81" targetNamespace="http://schemas.microsoft.com/office/2006/metadata/properties" ma:root="true" ma:fieldsID="b9ed68adcc3693f95084af8a9f0e3281" ns2:_="" ns3:_="">
    <xsd:import namespace="5f527160-b6a2-448e-b210-55bbe2178a90"/>
    <xsd:import namespace="cf8c9251-373f-4ee3-86cf-d97122226a8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f527160-b6a2-448e-b210-55bbe2178a9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a102f585-f336-4ab5-8023-668eed9f00b2"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8c9251-373f-4ee3-86cf-d97122226a8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87bce286-be28-47de-b9f7-94a506e34291}" ma:internalName="TaxCatchAll" ma:showField="CatchAllData" ma:web="cf8c9251-373f-4ee3-86cf-d97122226a81">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A526C54-2038-4DDB-9077-84C80FF069E0}">
  <ds:schemaRefs>
    <ds:schemaRef ds:uri="5f527160-b6a2-448e-b210-55bbe2178a90"/>
    <ds:schemaRef ds:uri="8d5ee879-813f-4fb9-b7c2-a59846c21aeb"/>
    <ds:schemaRef ds:uri="c34af464-7aa1-4edd-9be4-83dffc1cb926"/>
    <ds:schemaRef ds:uri="cf8c9251-373f-4ee3-86cf-d97122226a81"/>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9F18ABE5-2C97-4413-ACB0-B3080BAFCAD6}">
  <ds:schemaRefs>
    <ds:schemaRef ds:uri="http://schemas.microsoft.com/sharepoint/v3/contenttype/forms"/>
  </ds:schemaRefs>
</ds:datastoreItem>
</file>

<file path=customXml/itemProps3.xml><?xml version="1.0" encoding="utf-8"?>
<ds:datastoreItem xmlns:ds="http://schemas.openxmlformats.org/officeDocument/2006/customXml" ds:itemID="{5B39F2F4-47B2-4966-9217-61E5C243B270}">
  <ds:schemaRefs>
    <ds:schemaRef ds:uri="5f527160-b6a2-448e-b210-55bbe2178a90"/>
    <ds:schemaRef ds:uri="cf8c9251-373f-4ee3-86cf-d97122226a8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5834</TotalTime>
  <Words>2524</Words>
  <Application>Microsoft Office PowerPoint</Application>
  <PresentationFormat>On-screen Show (4:3)</PresentationFormat>
  <Paragraphs>241</Paragraphs>
  <Slides>17</Slides>
  <Notes>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17</vt:i4>
      </vt:variant>
    </vt:vector>
  </HeadingPairs>
  <TitlesOfParts>
    <vt:vector size="24" baseType="lpstr">
      <vt:lpstr>Arial</vt:lpstr>
      <vt:lpstr>Calibri</vt:lpstr>
      <vt:lpstr>Courier New</vt:lpstr>
      <vt:lpstr>Symbol</vt:lpstr>
      <vt:lpstr>Wingdings</vt:lpstr>
      <vt:lpstr>Cover Slide</vt:lpstr>
      <vt:lpstr>Horizontal Theme</vt:lpstr>
      <vt:lpstr>PowerPoint Presentation</vt:lpstr>
      <vt:lpstr>Agenda</vt:lpstr>
      <vt:lpstr>QSEs RTC+B Systems Configurations</vt:lpstr>
      <vt:lpstr>QSEs RTC+B Systems configurations</vt:lpstr>
      <vt:lpstr>QSEs RTC+B Systems configurations for Open Loop Testing</vt:lpstr>
      <vt:lpstr>QSEs RTC+B Systems configurations for Closed Loop Testing</vt:lpstr>
      <vt:lpstr>RTC+B – Parallel Operations</vt:lpstr>
      <vt:lpstr>RTC+B – Parallel Operations – Current State of ERCOT and QSE Systems Setup</vt:lpstr>
      <vt:lpstr>RTC+B – Parallel Operations – Telemetry Issues</vt:lpstr>
      <vt:lpstr>Closed Loop LFC/SCED Testing</vt:lpstr>
      <vt:lpstr>Closed Loop LFC/SCED Testing – Key Pre Cutover Steps for QSEs</vt:lpstr>
      <vt:lpstr>Closed Loop LFC/SCED Testing – Draft EMS/ICCP Cutover Plan</vt:lpstr>
      <vt:lpstr>Closed Loop LFC/SCED Testing – Key Cutover Steps</vt:lpstr>
      <vt:lpstr>Closed Loop LFC/SCED Testing – Key Cutover Steps</vt:lpstr>
      <vt:lpstr>Closed Loop LFC/SCED Testing – Key Cutback Steps</vt:lpstr>
      <vt:lpstr>Closed Loop LFC/SCED Testing – Key Cutback Steps</vt:lpstr>
      <vt:lpstr>Closed Loop LFC/SCED Testing – Current Production EMS/SCED State</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Badri, Sreenivas</cp:lastModifiedBy>
  <cp:revision>33</cp:revision>
  <cp:lastPrinted>2017-10-10T21:31:05Z</cp:lastPrinted>
  <dcterms:created xsi:type="dcterms:W3CDTF">2016-01-21T15:20:31Z</dcterms:created>
  <dcterms:modified xsi:type="dcterms:W3CDTF">2025-08-27T15:09:02Z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84cbda-52b8-46fb-a7b7-cb5bd465ed85_Enabled">
    <vt:lpwstr>true</vt:lpwstr>
  </property>
  <property fmtid="{D5CDD505-2E9C-101B-9397-08002B2CF9AE}" pid="3" name="MSIP_Label_7084cbda-52b8-46fb-a7b7-cb5bd465ed85_ActionId">
    <vt:lpwstr>c62e7908-7660-43a6-b1c8-5c5c95dc1f11</vt:lpwstr>
  </property>
  <property fmtid="{D5CDD505-2E9C-101B-9397-08002B2CF9AE}" pid="4" name="MSIP_Label_7084cbda-52b8-46fb-a7b7-cb5bd465ed85_SetDate">
    <vt:lpwstr>2023-05-09T20:19:39Z</vt:lpwstr>
  </property>
  <property fmtid="{D5CDD505-2E9C-101B-9397-08002B2CF9AE}" pid="5" name="MSIP_Label_7084cbda-52b8-46fb-a7b7-cb5bd465ed85_Name">
    <vt:lpwstr>Internal</vt:lpwstr>
  </property>
  <property fmtid="{D5CDD505-2E9C-101B-9397-08002B2CF9AE}" pid="6" name="MSIP_Label_7084cbda-52b8-46fb-a7b7-cb5bd465ed85_ContentBits">
    <vt:lpwstr>0</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Method">
    <vt:lpwstr>Standard</vt:lpwstr>
  </property>
  <property fmtid="{D5CDD505-2E9C-101B-9397-08002B2CF9AE}" pid="9" name="ContentTypeId">
    <vt:lpwstr>0x0101009AF51A5998F0944EA03AB587B5B58FD3</vt:lpwstr>
  </property>
  <property fmtid="{D5CDD505-2E9C-101B-9397-08002B2CF9AE}" pid="10" name="MediaServiceImageTags">
    <vt:lpwstr/>
  </property>
</Properties>
</file>