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4"/>
    <p:sldMasterId id="2147483663" r:id="rId5"/>
  </p:sldMasterIdLst>
  <p:notesMasterIdLst>
    <p:notesMasterId r:id="rId59"/>
  </p:notesMasterIdLst>
  <p:handoutMasterIdLst>
    <p:handoutMasterId r:id="rId60"/>
  </p:handoutMasterIdLst>
  <p:sldIdLst>
    <p:sldId id="542" r:id="rId6"/>
    <p:sldId id="563" r:id="rId7"/>
    <p:sldId id="592" r:id="rId8"/>
    <p:sldId id="580" r:id="rId9"/>
    <p:sldId id="595" r:id="rId10"/>
    <p:sldId id="2977" r:id="rId11"/>
    <p:sldId id="604" r:id="rId12"/>
    <p:sldId id="3008" r:id="rId13"/>
    <p:sldId id="3011" r:id="rId14"/>
    <p:sldId id="2982" r:id="rId15"/>
    <p:sldId id="2985" r:id="rId16"/>
    <p:sldId id="3010" r:id="rId17"/>
    <p:sldId id="597" r:id="rId18"/>
    <p:sldId id="2978" r:id="rId19"/>
    <p:sldId id="3015" r:id="rId20"/>
    <p:sldId id="3027" r:id="rId21"/>
    <p:sldId id="3002" r:id="rId22"/>
    <p:sldId id="2992" r:id="rId23"/>
    <p:sldId id="2993" r:id="rId24"/>
    <p:sldId id="2994" r:id="rId25"/>
    <p:sldId id="2995" r:id="rId26"/>
    <p:sldId id="3000" r:id="rId27"/>
    <p:sldId id="3006" r:id="rId28"/>
    <p:sldId id="3007" r:id="rId29"/>
    <p:sldId id="3003" r:id="rId30"/>
    <p:sldId id="2983" r:id="rId31"/>
    <p:sldId id="3016" r:id="rId32"/>
    <p:sldId id="3017" r:id="rId33"/>
    <p:sldId id="3018" r:id="rId34"/>
    <p:sldId id="2984" r:id="rId35"/>
    <p:sldId id="2988" r:id="rId36"/>
    <p:sldId id="3005" r:id="rId37"/>
    <p:sldId id="3019" r:id="rId38"/>
    <p:sldId id="3004" r:id="rId39"/>
    <p:sldId id="3024" r:id="rId40"/>
    <p:sldId id="3025" r:id="rId41"/>
    <p:sldId id="584" r:id="rId42"/>
    <p:sldId id="2981" r:id="rId43"/>
    <p:sldId id="3026" r:id="rId44"/>
    <p:sldId id="3020" r:id="rId45"/>
    <p:sldId id="3021" r:id="rId46"/>
    <p:sldId id="2979" r:id="rId47"/>
    <p:sldId id="3009" r:id="rId48"/>
    <p:sldId id="2980" r:id="rId49"/>
    <p:sldId id="593" r:id="rId50"/>
    <p:sldId id="594" r:id="rId51"/>
    <p:sldId id="589" r:id="rId52"/>
    <p:sldId id="600" r:id="rId53"/>
    <p:sldId id="599" r:id="rId54"/>
    <p:sldId id="591" r:id="rId55"/>
    <p:sldId id="581" r:id="rId56"/>
    <p:sldId id="603" r:id="rId57"/>
    <p:sldId id="588" r:id="rId5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ED60BC-6DC8-9208-15EC-10DB2B0CE731}" name="Mereness, Matt" initials="MM" userId="S::matt.mereness@ercot.com::6db1126a-164e-4475-8d86-5dde160acd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D07C"/>
    <a:srgbClr val="0076C6"/>
    <a:srgbClr val="00AEC7"/>
    <a:srgbClr val="E6EBF0"/>
    <a:srgbClr val="093C61"/>
    <a:srgbClr val="98C3FA"/>
    <a:srgbClr val="70CDD9"/>
    <a:srgbClr val="8DC3E5"/>
    <a:srgbClr val="A9E5EA"/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2.xml"/><Relationship Id="rId61" Type="http://schemas.openxmlformats.org/officeDocument/2006/relationships/presProps" Target="pres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handoutMaster" Target="handoutMasters/handoutMaster1.xml"/><Relationship Id="rId65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3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1E1165-2D5E-A8BA-AD01-59C2367A0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2209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068C6B-C94E-547A-7102-71442E874B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3124200"/>
            <a:ext cx="85344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106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 descr="xdgdfgdfg">
            <a:extLst>
              <a:ext uri="{FF2B5EF4-FFF2-40B4-BE49-F238E27FC236}">
                <a16:creationId xmlns:a16="http://schemas.microsoft.com/office/drawing/2014/main" id="{11BF4596-49BD-5DCB-711C-47030A443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4800" y="1058219"/>
            <a:ext cx="8534400" cy="19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2FC120C-B1CB-16E5-B00E-55E88FB1592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3524730"/>
            <a:ext cx="8534400" cy="2212106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5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4102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87C22B-ECB6-24C9-CA51-802C0CC5A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902CBC-1565-53AF-76EE-5EA87EAAE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1" y="1066800"/>
            <a:ext cx="8534400" cy="219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1" y="3574374"/>
            <a:ext cx="8534400" cy="2277547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AF8B1A1-8352-B98E-3C78-48C46BD8F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0D7F8C-7E87-E617-9858-400C5F8AC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762000"/>
            <a:ext cx="3886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6FD2C47-F578-2F9E-22DF-DA95B857A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ED327A-7496-0E17-F5C8-2E5C3BB96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0B85CC8-6F83-6404-ACAA-F1FA4529A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E8A331-9F84-084C-7267-CFE65AA77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A8C3691-EDE4-B07C-F114-E50224479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7B83F30-EC1D-F71C-95D7-1B5BC9FD2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6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99284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9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1D9533-CB1D-41E2-A7CA-83FDF6B75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1D418E-9C88-65C3-7644-3BFD9E325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1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4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378818-BDFE-F884-8C6C-4CCC2735F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1FCBFE-0DE4-6F22-6E66-AE772DD0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5B7A48-1656-2C3F-0296-FBEF4281A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66302B-9158-11F4-3B77-9F86EAAEC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2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6858FE-C979-8B8E-03D2-C3C16DE57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82599C-5AEF-12A9-5E15-1FCCC1DE3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0" y="762000"/>
            <a:ext cx="8534400" cy="2080570"/>
          </a:xfrm>
          <a:prstGeom prst="rect">
            <a:avLst/>
          </a:prstGeom>
          <a:noFill/>
          <a:ln w="15875" cap="rnd" cmpd="sng">
            <a:noFill/>
            <a:miter lim="800000"/>
          </a:ln>
          <a:effectLst/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6E5B54-4089-96A7-2D9D-9DE3B556DE6C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0" y="4283179"/>
            <a:ext cx="8534400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C41BB5-1EEC-FCDB-01DA-7245FD308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E784D3-CB7A-BC89-24C2-BFB1A7600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5758650-6057-27BA-3042-74E6ED3D2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F3A14D9-11BE-48EC-BFD4-7B66ECAF9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DD23C-49EE-C657-D737-13CB53F52F7D}"/>
              </a:ext>
            </a:extLst>
          </p:cNvPr>
          <p:cNvSpPr txBox="1"/>
          <p:nvPr userDrawn="1"/>
        </p:nvSpPr>
        <p:spPr>
          <a:xfrm>
            <a:off x="5638800" y="914400"/>
            <a:ext cx="3124200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AE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rtlCol="0">
            <a:spAutoFit/>
          </a:bodyPr>
          <a:lstStyle/>
          <a:p>
            <a:pPr lvl="0"/>
            <a:r>
              <a:rPr lang="en-US" sz="1600">
                <a:solidFill>
                  <a:schemeClr val="tx1"/>
                </a:solidFill>
              </a:rPr>
              <a:t>Click to edit Master text styles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Second level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Third level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9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257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B953F4-81A3-8A2B-DF43-0A159C2AA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00FF52-E6F1-3C2A-4808-5A12AA395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45720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05840" rIns="274320" bIns="7315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8A006D7-B111-59A0-C107-A76290263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5D1E40-D3DE-D4F4-AD78-7AD3CD8F1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4" y="2876281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8534402" y="6324604"/>
            <a:ext cx="533399" cy="5333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9019630" y="6324600"/>
            <a:ext cx="124369" cy="533396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3246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324604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0"/>
            <a:ext cx="1181868" cy="45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8BBB7-4F61-67AB-A4FB-BF4DCCE49743}"/>
              </a:ext>
            </a:extLst>
          </p:cNvPr>
          <p:cNvSpPr txBox="1"/>
          <p:nvPr userDrawn="1"/>
        </p:nvSpPr>
        <p:spPr>
          <a:xfrm>
            <a:off x="54675" y="6324600"/>
            <a:ext cx="284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00" b="0" baseline="0">
              <a:solidFill>
                <a:schemeClr val="tx1"/>
              </a:solidFill>
            </a:endParaRPr>
          </a:p>
          <a:p>
            <a:pPr algn="l"/>
            <a:r>
              <a:rPr lang="en-US" sz="1000" b="0" baseline="0">
                <a:solidFill>
                  <a:schemeClr val="tx1"/>
                </a:solidFill>
              </a:rPr>
              <a:t>Public</a:t>
            </a:r>
            <a:endParaRPr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6" r:id="rId2"/>
    <p:sldLayoutId id="2147483665" r:id="rId3"/>
    <p:sldLayoutId id="2147483738" r:id="rId4"/>
    <p:sldLayoutId id="2147483739" r:id="rId5"/>
    <p:sldLayoutId id="2147483719" r:id="rId6"/>
    <p:sldLayoutId id="2147483713" r:id="rId7"/>
    <p:sldLayoutId id="2147483714" r:id="rId8"/>
    <p:sldLayoutId id="2147483716" r:id="rId9"/>
    <p:sldLayoutId id="2147483740" r:id="rId10"/>
    <p:sldLayoutId id="2147483717" r:id="rId11"/>
    <p:sldLayoutId id="2147483720" r:id="rId12"/>
    <p:sldLayoutId id="2147483666" r:id="rId13"/>
    <p:sldLayoutId id="2147483737" r:id="rId14"/>
    <p:sldLayoutId id="2147483721" r:id="rId15"/>
    <p:sldLayoutId id="2147483755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ercot.com/files/docs/2025/04/07/RTCB_Market_Trials_Handbook_4_QSE-Telemetry-Tests_Rev_06132025_FINAL.docx" TargetMode="Externa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RTCB@ercot.com" TargetMode="External"/><Relationship Id="rId2" Type="http://schemas.openxmlformats.org/officeDocument/2006/relationships/hyperlink" Target="https://www.ercot.com/services/comm/mkt_notices/M-C082025-01" TargetMode="Externa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ommittees/tac/rtcbtf" TargetMode="External"/><Relationship Id="rId2" Type="http://schemas.openxmlformats.org/officeDocument/2006/relationships/hyperlink" Target="https://www.ercot.com/files/docs/2025/02/26/RTCB_Market_Trials_Plan_TAC_Approved_10302024.docx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rcot.com/committees/tac/rtcbtf" TargetMode="Externa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ercot.com/files/docs/2025/02/26/RTCB_Market_Trials_Plan_TAC_Approved_10302024.docx" TargetMode="External"/><Relationship Id="rId4" Type="http://schemas.openxmlformats.org/officeDocument/2006/relationships/hyperlink" Target="https://www.ercot.com/committees/tac/rtcbtf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markettrials.ercot.com/osrui/osrui/Summary.action" TargetMode="External"/><Relationship Id="rId7" Type="http://schemas.openxmlformats.org/officeDocument/2006/relationships/hyperlink" Target="https://markettrialsapi.wan.ercot.com/NodalAPI/EWS/" TargetMode="External"/><Relationship Id="rId2" Type="http://schemas.openxmlformats.org/officeDocument/2006/relationships/hyperlink" Target="https://itestmarkettrials.ercot.com/mmsui/mmsui/displayTradesLanding.action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arkettrialsapi.ercot.com/NodalAPI/EWS/" TargetMode="External"/><Relationship Id="rId5" Type="http://schemas.openxmlformats.org/officeDocument/2006/relationships/hyperlink" Target="https://testmarkettrialsapi.wan.ercot.com/NodalAPI/EWS/" TargetMode="External"/><Relationship Id="rId4" Type="http://schemas.openxmlformats.org/officeDocument/2006/relationships/hyperlink" Target="https://testmarkettrialsapi.ercot.com/NodalAPI/EWS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s://www.ercot.com/services/mdt/webservices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www.ercot.com/files/docs/2025/04/07/RTCB_Market_Trials_Handbook_3_OpenLoop_RTC_SCED.docx" TargetMode="Externa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380C9-83F4-13B7-773B-9880F0F13E5F}"/>
              </a:ext>
            </a:extLst>
          </p:cNvPr>
          <p:cNvSpPr txBox="1"/>
          <p:nvPr/>
        </p:nvSpPr>
        <p:spPr>
          <a:xfrm>
            <a:off x="3810000" y="1674673"/>
            <a:ext cx="4953000" cy="38779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Weekly </a:t>
            </a:r>
          </a:p>
          <a:p>
            <a:r>
              <a:rPr lang="en-US" sz="2400" b="1" dirty="0"/>
              <a:t>RTC+B Market Trials Update</a:t>
            </a:r>
            <a:endParaRPr lang="en-US" sz="2400" b="1" dirty="0"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ERCOT Staff</a:t>
            </a:r>
            <a:endParaRPr lang="en-US" i="1" dirty="0">
              <a:cs typeface="Arial"/>
            </a:endParaRPr>
          </a:p>
          <a:p>
            <a:endParaRPr lang="en-US" i="1" dirty="0"/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August 25, 2025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7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AC01F-3D72-F099-1821-0C79E04F7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CB983-29D3-2E27-8C56-A9B58D0E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July/August Market Trials Scorecard (Handbook 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6BED9-1B9F-D8A5-C28E-FB3A5AB1C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18457"/>
            <a:ext cx="8534400" cy="4283311"/>
          </a:xfrm>
        </p:spPr>
        <p:txBody>
          <a:bodyPr lIns="91440" tIns="45720" rIns="91440" bIns="45720" anchor="t"/>
          <a:lstStyle/>
          <a:p>
            <a:endParaRPr lang="en-US" sz="1000" dirty="0">
              <a:solidFill>
                <a:schemeClr val="tx2"/>
              </a:solidFill>
              <a:cs typeface="Arial"/>
            </a:endParaRPr>
          </a:p>
          <a:p>
            <a:r>
              <a:rPr lang="en-US" sz="1800" dirty="0">
                <a:solidFill>
                  <a:schemeClr val="tx2"/>
                </a:solidFill>
                <a:cs typeface="Arial"/>
                <a:hlinkClick r:id="rId2"/>
              </a:rPr>
              <a:t>Handbook #4</a:t>
            </a:r>
            <a:r>
              <a:rPr lang="en-US" sz="1800" dirty="0">
                <a:solidFill>
                  <a:schemeClr val="tx2"/>
                </a:solidFill>
                <a:cs typeface="Arial"/>
              </a:rPr>
              <a:t> - Coordinated Individual QSE Tests to follow UDSP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cs typeface="Arial"/>
              </a:rPr>
              <a:t>ERCOT will schedule meetings with QSEs 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Meeting and test not required for “NCLR-only” QSEs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cs typeface="Arial"/>
              </a:rPr>
              <a:t>Please contact ERCOT if you are ready to test in the trials window</a:t>
            </a:r>
          </a:p>
          <a:p>
            <a:pPr lvl="1"/>
            <a:endParaRPr lang="en-US" sz="1800" dirty="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1800" dirty="0">
                <a:solidFill>
                  <a:schemeClr val="tx2"/>
                </a:solidFill>
                <a:cs typeface="Arial"/>
              </a:rPr>
              <a:t>Single successful test for QSE to complete.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Green is successfully tested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Yellow is scheduled but not complete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Red is not scheduled for test</a:t>
            </a:r>
          </a:p>
          <a:p>
            <a:pPr lvl="1"/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1"/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  <a:cs typeface="Arial"/>
              </a:rPr>
              <a:t>Also tracking an “ERCOT-wide score” to achieve 98% testing completed by end of August</a:t>
            </a:r>
          </a:p>
          <a:p>
            <a:endParaRPr lang="en-US" sz="2400" dirty="0">
              <a:solidFill>
                <a:srgbClr val="5B6770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32464-7BB1-8F31-C1B0-2302C4F26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C71648-66F0-FA2A-8821-D7740AB55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87" y="2937768"/>
            <a:ext cx="3475021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32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644B7-7EB0-9B30-30F6-0722E0994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E89BC-3AF9-EF3C-ADE7-D3A8F0931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2000" dirty="0"/>
              <a:t>Scorecard 4 for</a:t>
            </a:r>
            <a:br>
              <a:rPr lang="en-US" sz="2000" dirty="0">
                <a:cs typeface="Arial"/>
              </a:rPr>
            </a:br>
            <a:r>
              <a:rPr lang="en-US" sz="2000" dirty="0"/>
              <a:t> Handbook 4-</a:t>
            </a:r>
            <a:br>
              <a:rPr lang="en-US" sz="2000" dirty="0"/>
            </a:br>
            <a:r>
              <a:rPr lang="en-US" sz="2000" dirty="0">
                <a:solidFill>
                  <a:srgbClr val="C00000"/>
                </a:solidFill>
              </a:rPr>
              <a:t>QSEs demonstrate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ability to follow UDSP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in coordinated test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with ERCOT</a:t>
            </a:r>
            <a:br>
              <a:rPr lang="en-US" dirty="0"/>
            </a:b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A4443-8BEE-B6E3-6F18-2E977E383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8A1596-0271-09D6-68C6-850084C1100E}"/>
              </a:ext>
            </a:extLst>
          </p:cNvPr>
          <p:cNvSpPr txBox="1"/>
          <p:nvPr/>
        </p:nvSpPr>
        <p:spPr>
          <a:xfrm>
            <a:off x="206965" y="2334301"/>
            <a:ext cx="3078457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8/25 UDSP following tests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All QSEs Scheduled to complete testing this week.</a:t>
            </a:r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>
                <a:cs typeface="Arial"/>
              </a:rPr>
              <a:t>Scoring: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AE74F3-DDD6-DBA9-8DC4-914AFE65B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65" y="4710112"/>
            <a:ext cx="3476625" cy="1381125"/>
          </a:xfrm>
          <a:prstGeom prst="rect">
            <a:avLst/>
          </a:prstGeom>
        </p:spPr>
      </p:pic>
      <p:pic>
        <p:nvPicPr>
          <p:cNvPr id="5" name="Picture 4" descr="Text&#10;&#10;AI-generated content may be incorrect.">
            <a:extLst>
              <a:ext uri="{FF2B5EF4-FFF2-40B4-BE49-F238E27FC236}">
                <a16:creationId xmlns:a16="http://schemas.microsoft.com/office/drawing/2014/main" id="{448BDE74-6DCC-413B-B291-C5D5F4383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590" y="-1"/>
            <a:ext cx="2371770" cy="6850765"/>
          </a:xfrm>
          <a:prstGeom prst="rect">
            <a:avLst/>
          </a:prstGeom>
        </p:spPr>
      </p:pic>
      <p:pic>
        <p:nvPicPr>
          <p:cNvPr id="10" name="Picture 9" descr="Calendar&#10;&#10;AI-generated content may be incorrect.">
            <a:extLst>
              <a:ext uri="{FF2B5EF4-FFF2-40B4-BE49-F238E27FC236}">
                <a16:creationId xmlns:a16="http://schemas.microsoft.com/office/drawing/2014/main" id="{149C34D3-C65E-659C-0D06-6F56B69E12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866" y="-1"/>
            <a:ext cx="2495312" cy="685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82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C7A6E-0677-041F-3C20-1F87F311A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11A99-DC31-1E27-A8E9-9AFBCDF7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Summary of SCED functionality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3D741-3F0D-8726-8527-E430C2C29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24127"/>
            <a:ext cx="8665464" cy="5017443"/>
          </a:xfrm>
        </p:spPr>
        <p:txBody>
          <a:bodyPr lIns="91440" tIns="45720" rIns="91440" bIns="45720" anchor="t"/>
          <a:lstStyle/>
          <a:p>
            <a:r>
              <a:rPr lang="en-US" sz="1800" dirty="0">
                <a:solidFill>
                  <a:schemeClr val="tx2"/>
                </a:solidFill>
                <a:cs typeface="Arial"/>
              </a:rPr>
              <a:t>What is RTC SCED using to solve in trials?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Production Network model from NMMS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QSE submitted offers (energy and A/S)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QSE production telemetry 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ERCOT performs some overrides for stale data from QSE sites- improving each week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Outages in prod telemetry would be outage in RTC SCED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July 31 improvements implemented: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NPRR1268/1269 ASDC and Proxies logic implemented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AS Plan improved and now same as Prod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Aug 4 improvements implemented: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IRR Forecast synchronization has been manual, but now automated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Aug 18 improvements implemented 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Active constraints flag being manually copied (automation planned for Aug 18)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Load Forecasts being fed into RTC, but ERCOT manually aligns which forecast is being used based on operator selection in Prod (automation planned for Aug 18)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79861-B939-F089-723A-FE9FB1019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00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14902-58A6-F32B-2045-3952E8206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AA3F-C7A4-AFFC-0DBD-441A412B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Market Trials known issues/updates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89675-8CE0-605E-FB3F-3264FCF03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Current issues/updates:</a:t>
            </a: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Issues: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COP submission validation</a:t>
            </a:r>
          </a:p>
          <a:p>
            <a:pPr lvl="3"/>
            <a:r>
              <a:rPr lang="en-US" sz="1100" dirty="0">
                <a:solidFill>
                  <a:schemeClr val="tx2"/>
                </a:solidFill>
                <a:cs typeface="Arial"/>
              </a:rPr>
              <a:t>Rejects/incorrect validation error when ECRS capability is equal than HSL – LSL (planned fix Aug 27) </a:t>
            </a:r>
          </a:p>
          <a:p>
            <a:pPr lvl="3"/>
            <a:r>
              <a:rPr lang="en-US" sz="1100" dirty="0">
                <a:solidFill>
                  <a:schemeClr val="tx2"/>
                </a:solidFill>
                <a:cs typeface="Arial"/>
              </a:rPr>
              <a:t>Rejects/incorrect validation error when RRSPF + RRSFF capability exceeds HSL – LSL (planned fix Aug 27)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September/October Reports are now being posted, but data is not yet accurate: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Example: RTD Indicative Awards and Price Adders reports postings</a:t>
            </a:r>
          </a:p>
          <a:p>
            <a:endParaRPr lang="en-US" sz="1800" dirty="0">
              <a:solidFill>
                <a:schemeClr val="accent3"/>
              </a:solidFill>
              <a:ea typeface="+mn-lt"/>
              <a:cs typeface="+mn-lt"/>
            </a:endParaRPr>
          </a:p>
          <a:p>
            <a:r>
              <a:rPr lang="en-US" sz="1800" dirty="0">
                <a:solidFill>
                  <a:schemeClr val="tx2"/>
                </a:solidFill>
                <a:ea typeface="+mn-lt"/>
                <a:cs typeface="+mn-lt"/>
              </a:rPr>
              <a:t>Optional- Day-Ahead submission for Monitored Op Day window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Submissions will be closed from 10AM-11AM on the day prior to OD test windows.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Day-ahead Submissions window (normally 7AM-10AM) for OD 8/27 will remain open on 8/26 until 6pm for those wanting to test their Day Ahead submissions validation. </a:t>
            </a:r>
            <a:r>
              <a:rPr lang="en-US" sz="1400" b="1" dirty="0">
                <a:solidFill>
                  <a:schemeClr val="tx2"/>
                </a:solidFill>
                <a:ea typeface="+mn-lt"/>
                <a:cs typeface="+mn-lt"/>
              </a:rPr>
              <a:t>Not required.</a:t>
            </a:r>
          </a:p>
          <a:p>
            <a:pPr lvl="1"/>
            <a:endParaRPr lang="en-US" sz="1400" b="1" dirty="0">
              <a:solidFill>
                <a:schemeClr val="tx2"/>
              </a:solidFill>
              <a:ea typeface="+mn-lt"/>
              <a:cs typeface="+mn-lt"/>
            </a:endParaRPr>
          </a:p>
          <a:p>
            <a:pPr lvl="1"/>
            <a:endParaRPr lang="en-US" sz="1800" dirty="0">
              <a:solidFill>
                <a:schemeClr val="tx2"/>
              </a:solidFill>
              <a:cs typeface="Arial"/>
            </a:endParaRPr>
          </a:p>
          <a:p>
            <a:pPr lvl="1"/>
            <a:endParaRPr lang="en-US" sz="1400" b="1" dirty="0">
              <a:solidFill>
                <a:schemeClr val="tx2"/>
              </a:solidFill>
              <a:ea typeface="+mn-lt"/>
              <a:cs typeface="+mn-lt"/>
            </a:endParaRPr>
          </a:p>
          <a:p>
            <a:pPr lvl="1"/>
            <a:endParaRPr lang="en-US" sz="1600" dirty="0">
              <a:solidFill>
                <a:schemeClr val="tx2"/>
              </a:solidFill>
              <a:ea typeface="+mn-lt"/>
              <a:cs typeface="+mn-lt"/>
            </a:endParaRPr>
          </a:p>
          <a:p>
            <a:pPr lvl="1"/>
            <a:endParaRPr lang="en-US" sz="1600" dirty="0">
              <a:solidFill>
                <a:srgbClr val="C00000"/>
              </a:solidFill>
              <a:ea typeface="+mn-lt"/>
              <a:cs typeface="+mn-lt"/>
            </a:endParaRPr>
          </a:p>
          <a:p>
            <a:endParaRPr lang="en-US" sz="2000" dirty="0">
              <a:solidFill>
                <a:schemeClr val="tx2"/>
              </a:solidFill>
              <a:highlight>
                <a:srgbClr val="FFFF00"/>
              </a:highlight>
              <a:ea typeface="+mn-lt"/>
              <a:cs typeface="+mn-lt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>
              <a:buFont typeface="Calibri"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>
              <a:buFontTx/>
              <a:buChar char="-"/>
            </a:pPr>
            <a:endParaRPr lang="en-US" sz="18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7DD92-77EB-6699-04B8-0CC8B5731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12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9B765-C74B-6EA6-9040-9D810B76E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58BCAC2-808D-9186-2868-7D125A9F302D}"/>
              </a:ext>
            </a:extLst>
          </p:cNvPr>
          <p:cNvSpPr txBox="1"/>
          <p:nvPr/>
        </p:nvSpPr>
        <p:spPr>
          <a:xfrm>
            <a:off x="40260" y="3429000"/>
            <a:ext cx="2871162" cy="267765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Voluntary Day-Ahead Market for all QSEs will be conducted at least 2 times.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QSE can test their market submissions for Day-Ahead AS Self-Arrangement, AS Only Offers, Trades and normal submissions.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DAM participation is strongly encouraged but not required in Readiness metrics since RTC procures AS in Real-Time.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Participation includes much broader QSE population (marketers and load-only QSEs).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671FE-D8A2-DE47-7459-81936B0B0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5784A8-168F-E8CF-B5BA-7525EA2FC6AB}"/>
              </a:ext>
            </a:extLst>
          </p:cNvPr>
          <p:cNvGrpSpPr/>
          <p:nvPr/>
        </p:nvGrpSpPr>
        <p:grpSpPr>
          <a:xfrm>
            <a:off x="304800" y="228600"/>
            <a:ext cx="5562600" cy="3015792"/>
            <a:chOff x="381000" y="304800"/>
            <a:chExt cx="5562600" cy="30157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5C307B8-04D5-7BDC-23A6-801CBF677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304800"/>
              <a:ext cx="5562600" cy="301579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349951C-1D57-69B9-AFF1-6A8F5E013AA1}"/>
                </a:ext>
              </a:extLst>
            </p:cNvPr>
            <p:cNvSpPr/>
            <p:nvPr/>
          </p:nvSpPr>
          <p:spPr>
            <a:xfrm>
              <a:off x="533400" y="2863392"/>
              <a:ext cx="2438400" cy="413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1D70217-D294-981E-D2F4-40DD0E9B51F1}"/>
              </a:ext>
            </a:extLst>
          </p:cNvPr>
          <p:cNvSpPr txBox="1"/>
          <p:nvPr/>
        </p:nvSpPr>
        <p:spPr>
          <a:xfrm>
            <a:off x="4876800" y="3462278"/>
            <a:ext cx="3942354" cy="23083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ERCOT and QSEs will conduct </a:t>
            </a:r>
            <a:r>
              <a:rPr lang="en-US" sz="1200" b="1" u="sng" dirty="0">
                <a:solidFill>
                  <a:schemeClr val="tx2"/>
                </a:solidFill>
              </a:rPr>
              <a:t>live-production tests</a:t>
            </a:r>
            <a:r>
              <a:rPr lang="en-US" sz="1200" dirty="0">
                <a:solidFill>
                  <a:schemeClr val="tx2"/>
                </a:solidFill>
              </a:rPr>
              <a:t> of RTC-SCED and Load Frequency Control (LFC) prior to go-live.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RTC-SCED and frequency control dispatch during the tests will be binding to manage the reliable operations of the grid for2-4 hours.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ERCOT will coordinate with QSEs on how to submit RTC offers and telemetry for Energy and AS for the two systems (current and RTC system).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ERCOT will provide a summary of the test and use analysis and engineering judgement to assess if the test was successful in controlling frequency.</a:t>
            </a:r>
          </a:p>
        </p:txBody>
      </p:sp>
      <p:sp>
        <p:nvSpPr>
          <p:cNvPr id="2" name="Arrow: Bent-Up 1">
            <a:extLst>
              <a:ext uri="{FF2B5EF4-FFF2-40B4-BE49-F238E27FC236}">
                <a16:creationId xmlns:a16="http://schemas.microsoft.com/office/drawing/2014/main" id="{C6A9E558-5B24-8693-B399-2F7C234AD037}"/>
              </a:ext>
            </a:extLst>
          </p:cNvPr>
          <p:cNvSpPr/>
          <p:nvPr/>
        </p:nvSpPr>
        <p:spPr>
          <a:xfrm rot="5400000" flipV="1">
            <a:off x="2427693" y="3614539"/>
            <a:ext cx="1811402" cy="1017917"/>
          </a:xfrm>
          <a:prstGeom prst="bentUp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4612791D-4624-2866-3660-5E91BF592424}"/>
              </a:ext>
            </a:extLst>
          </p:cNvPr>
          <p:cNvSpPr/>
          <p:nvPr/>
        </p:nvSpPr>
        <p:spPr>
          <a:xfrm rot="5400000">
            <a:off x="3473933" y="3584060"/>
            <a:ext cx="1830956" cy="1094117"/>
          </a:xfrm>
          <a:prstGeom prst="bentUpArrow">
            <a:avLst/>
          </a:prstGeom>
          <a:solidFill>
            <a:srgbClr val="F8948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03D89C-DA69-81FB-1656-2FC180651DEC}"/>
              </a:ext>
            </a:extLst>
          </p:cNvPr>
          <p:cNvSpPr txBox="1"/>
          <p:nvPr/>
        </p:nvSpPr>
        <p:spPr>
          <a:xfrm>
            <a:off x="5387167" y="2228671"/>
            <a:ext cx="3267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tx2"/>
                </a:solidFill>
              </a:rPr>
              <a:t>Sep &amp; Oct:</a:t>
            </a:r>
          </a:p>
          <a:p>
            <a:r>
              <a:rPr lang="en-US" dirty="0">
                <a:solidFill>
                  <a:schemeClr val="tx2"/>
                </a:solidFill>
              </a:rPr>
              <a:t>Required live-production test to ensure effective frequency dispatch and control.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142D4B-18CE-C072-3076-A0ACAA4B1442}"/>
              </a:ext>
            </a:extLst>
          </p:cNvPr>
          <p:cNvSpPr txBox="1"/>
          <p:nvPr/>
        </p:nvSpPr>
        <p:spPr>
          <a:xfrm>
            <a:off x="51073" y="2813624"/>
            <a:ext cx="3055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tx2"/>
                </a:solidFill>
              </a:rPr>
              <a:t>Sep &amp; Oct:</a:t>
            </a:r>
          </a:p>
          <a:p>
            <a:r>
              <a:rPr lang="en-US" dirty="0">
                <a:solidFill>
                  <a:schemeClr val="tx2"/>
                </a:solidFill>
              </a:rPr>
              <a:t>Optional Day-Ahead Market</a:t>
            </a:r>
          </a:p>
        </p:txBody>
      </p:sp>
    </p:spTree>
    <p:extLst>
      <p:ext uri="{BB962C8B-B14F-4D97-AF65-F5344CB8AC3E}">
        <p14:creationId xmlns:p14="http://schemas.microsoft.com/office/powerpoint/2010/main" val="728202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art, table&#10;&#10;AI-generated content may be incorrect.">
            <a:extLst>
              <a:ext uri="{FF2B5EF4-FFF2-40B4-BE49-F238E27FC236}">
                <a16:creationId xmlns:a16="http://schemas.microsoft.com/office/drawing/2014/main" id="{2FABA2B2-96A3-EC9C-BEBE-C3C2B0EB7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448" y="707825"/>
            <a:ext cx="6473103" cy="56167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77D2C5-6A82-40E9-EA1A-7F657A02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Calendar and Transition to September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5204A-4AC1-4782-5F76-809AC2D9C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A716DC61-44BB-F660-89C1-B454D2A9F2D6}"/>
              </a:ext>
            </a:extLst>
          </p:cNvPr>
          <p:cNvSpPr/>
          <p:nvPr/>
        </p:nvSpPr>
        <p:spPr>
          <a:xfrm>
            <a:off x="3490453" y="2538042"/>
            <a:ext cx="226142" cy="255639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30B3F0-89A7-7082-5A33-D5F7946C0EE0}"/>
              </a:ext>
            </a:extLst>
          </p:cNvPr>
          <p:cNvSpPr txBox="1"/>
          <p:nvPr/>
        </p:nvSpPr>
        <p:spPr>
          <a:xfrm>
            <a:off x="68824" y="1516766"/>
            <a:ext cx="143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here….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5297A6-00DF-7C59-1D63-6C31C93154A3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825911" y="1879259"/>
            <a:ext cx="2664542" cy="756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188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2FBDE-B759-01A5-8050-A05FCE880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35745-9B57-85B3-7409-06EE5F605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IMPORTANT- Market Trials Transition to September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528A2-1605-47CB-D5AC-AE4F7DE1C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42516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  <a:cs typeface="Arial"/>
              </a:rPr>
              <a:t>This week</a:t>
            </a:r>
          </a:p>
          <a:p>
            <a:pPr lvl="1"/>
            <a:r>
              <a:rPr lang="en-US" sz="1600" dirty="0">
                <a:solidFill>
                  <a:srgbClr val="C00000"/>
                </a:solidFill>
                <a:cs typeface="Arial"/>
              </a:rPr>
              <a:t>ERCOT continues outreach on Telemetry</a:t>
            </a:r>
          </a:p>
          <a:p>
            <a:pPr lvl="1"/>
            <a:r>
              <a:rPr lang="en-US" sz="1600" dirty="0">
                <a:solidFill>
                  <a:srgbClr val="C00000"/>
                </a:solidFill>
                <a:cs typeface="Arial"/>
              </a:rPr>
              <a:t>ERCOT initiating outreach on Market Submissions</a:t>
            </a:r>
          </a:p>
          <a:p>
            <a:pPr lvl="1"/>
            <a:r>
              <a:rPr lang="en-US" sz="1600" dirty="0">
                <a:solidFill>
                  <a:srgbClr val="C00000"/>
                </a:solidFill>
                <a:cs typeface="Arial"/>
              </a:rPr>
              <a:t>Although near 90+% on both items, need to improve alignment for SCED</a:t>
            </a:r>
          </a:p>
          <a:p>
            <a:pPr lvl="2"/>
            <a:r>
              <a:rPr lang="en-US" sz="1200" dirty="0">
                <a:solidFill>
                  <a:srgbClr val="C00000"/>
                </a:solidFill>
                <a:cs typeface="Arial"/>
              </a:rPr>
              <a:t>Example: good market submission may be unawarded due to telemetry (and vice versa)</a:t>
            </a:r>
          </a:p>
          <a:p>
            <a:pPr lvl="1"/>
            <a:r>
              <a:rPr lang="en-US" sz="1600" dirty="0">
                <a:solidFill>
                  <a:srgbClr val="C00000"/>
                </a:solidFill>
                <a:cs typeface="Arial"/>
              </a:rPr>
              <a:t>Observations:</a:t>
            </a:r>
          </a:p>
          <a:p>
            <a:pPr lvl="2"/>
            <a:r>
              <a:rPr lang="en-US" sz="1200" dirty="0">
                <a:solidFill>
                  <a:srgbClr val="C00000"/>
                </a:solidFill>
                <a:cs typeface="Arial"/>
              </a:rPr>
              <a:t>QSEs need to at least offer AS being carried in production</a:t>
            </a:r>
          </a:p>
          <a:p>
            <a:pPr lvl="2"/>
            <a:r>
              <a:rPr lang="en-US" sz="1200" dirty="0">
                <a:solidFill>
                  <a:srgbClr val="C00000"/>
                </a:solidFill>
                <a:cs typeface="Arial"/>
              </a:rPr>
              <a:t>In longer-term, QSEs need to offer full/qualified capability (expected in protocols, otherwise Proxy Offers)</a:t>
            </a:r>
          </a:p>
          <a:p>
            <a:pPr lvl="2"/>
            <a:r>
              <a:rPr lang="en-US" sz="1200" dirty="0">
                <a:solidFill>
                  <a:srgbClr val="C00000"/>
                </a:solidFill>
                <a:cs typeface="Arial"/>
              </a:rPr>
              <a:t>NCLRs need to telemeter Self-Provision = 0 (no DAM AS positions)</a:t>
            </a:r>
          </a:p>
          <a:p>
            <a:pPr marL="914400" lvl="2" indent="0">
              <a:buNone/>
            </a:pPr>
            <a:endParaRPr lang="en-US" sz="1200" dirty="0">
              <a:solidFill>
                <a:srgbClr val="C00000"/>
              </a:solidFill>
              <a:cs typeface="Arial"/>
            </a:endParaRPr>
          </a:p>
          <a:p>
            <a:pPr marL="114300" indent="0">
              <a:buNone/>
            </a:pPr>
            <a:r>
              <a:rPr lang="en-US" sz="2000" dirty="0">
                <a:solidFill>
                  <a:srgbClr val="C00000"/>
                </a:solidFill>
                <a:cs typeface="Arial"/>
              </a:rPr>
              <a:t>Next week and into September 3-11</a:t>
            </a:r>
          </a:p>
          <a:p>
            <a:pPr lvl="1"/>
            <a:r>
              <a:rPr lang="en-US" sz="1600" i="1" dirty="0">
                <a:solidFill>
                  <a:srgbClr val="C00000"/>
                </a:solidFill>
                <a:cs typeface="Arial"/>
              </a:rPr>
              <a:t>Support increase: QSEs being required for submission for </a:t>
            </a:r>
            <a:r>
              <a:rPr lang="en-US" sz="1600" i="1" u="sng" dirty="0">
                <a:solidFill>
                  <a:srgbClr val="C00000"/>
                </a:solidFill>
                <a:cs typeface="Arial"/>
              </a:rPr>
              <a:t>all hours</a:t>
            </a:r>
            <a:r>
              <a:rPr lang="en-US" sz="1600" i="1" dirty="0">
                <a:solidFill>
                  <a:srgbClr val="C00000"/>
                </a:solidFill>
                <a:cs typeface="Arial"/>
              </a:rPr>
              <a:t> of highlighted Operating Days for September 3-5,8-11</a:t>
            </a:r>
          </a:p>
          <a:p>
            <a:pPr lvl="1"/>
            <a:r>
              <a:rPr lang="en-US" sz="1600" i="1" dirty="0">
                <a:solidFill>
                  <a:srgbClr val="C00000"/>
                </a:solidFill>
                <a:cs typeface="Arial"/>
              </a:rPr>
              <a:t>Offers Required: QSEs being required to adhere to offers per LFC Handbook 5 </a:t>
            </a:r>
          </a:p>
          <a:p>
            <a:pPr lvl="2"/>
            <a:r>
              <a:rPr lang="en-US" sz="1200" i="1" dirty="0">
                <a:solidFill>
                  <a:srgbClr val="C00000"/>
                </a:solidFill>
                <a:cs typeface="Arial"/>
              </a:rPr>
              <a:t>Energy offers match production</a:t>
            </a:r>
          </a:p>
          <a:p>
            <a:pPr lvl="2"/>
            <a:r>
              <a:rPr lang="en-US" sz="1200" i="1" dirty="0">
                <a:solidFill>
                  <a:srgbClr val="C00000"/>
                </a:solidFill>
                <a:cs typeface="Arial"/>
              </a:rPr>
              <a:t>AS Offers should be offered at $0 if responsible in current production, remaining AS offer at $2,000</a:t>
            </a:r>
          </a:p>
          <a:p>
            <a:pPr lvl="2"/>
            <a:r>
              <a:rPr lang="en-US" sz="1200" i="1" dirty="0">
                <a:solidFill>
                  <a:srgbClr val="C00000"/>
                </a:solidFill>
                <a:cs typeface="Arial"/>
              </a:rPr>
              <a:t>If QSE has issues ahead of LFC test, QSE may consider not offering that AS in DAM ahead of LFC day</a:t>
            </a:r>
          </a:p>
          <a:p>
            <a:pPr lvl="2"/>
            <a:r>
              <a:rPr lang="en-US" sz="1200" i="1" dirty="0">
                <a:solidFill>
                  <a:srgbClr val="C00000"/>
                </a:solidFill>
                <a:cs typeface="Arial"/>
              </a:rPr>
              <a:t>Deeper dive next week Market Trials call</a:t>
            </a:r>
          </a:p>
          <a:p>
            <a:pPr lvl="1"/>
            <a:r>
              <a:rPr lang="en-US" sz="1600" dirty="0">
                <a:solidFill>
                  <a:srgbClr val="C00000"/>
                </a:solidFill>
                <a:cs typeface="Arial"/>
              </a:rPr>
              <a:t>After successful Sept 11 LFC Test, pivot to initial DAM Testing and Self-Provision capabilities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E0DF6-CB76-135A-F6B9-DFADA3B92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77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A3FEC-CB4C-FDD2-C00D-049C72652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F1130-080E-5447-21E6-F18E250FD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Market Trials OD Summary</a:t>
            </a:r>
            <a:br>
              <a:rPr lang="en-US" sz="3600" b="0" dirty="0"/>
            </a:br>
            <a:r>
              <a:rPr lang="en-US" sz="3600" b="0" dirty="0"/>
              <a:t>08-19-2025 (9am – 5pm)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2F04E-2903-82D7-F303-CD0D0D21D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695156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030B7-C7BB-63DD-4F1F-BDBEF4998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BDBF4-C852-0538-CF69-B94C3E35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0" dirty="0">
                <a:effectLst/>
              </a:rPr>
              <a:t>System Lambda (plus Adders)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3B7F7-D942-FC65-B95C-7E3B4AED2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9DF377-4318-37A0-0AFB-3D105F5AA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91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A953E-8847-BD4D-3B3A-649A383A0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2B2F0-F2AF-1B82-27E5-0474775B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35004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Ancillary Service Prices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D6F6E-FDAF-6A9D-3D2B-FD44CAB41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2E687C-468A-9EE3-E4BB-F1990F2C1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278447"/>
            <a:ext cx="8595360" cy="630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36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0F1E-D4E3-7A70-2873-597B398F2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68480"/>
            <a:ext cx="8534400" cy="5186514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Antitrust Admonition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Expectations of QSEs for the Week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Scorecards for in-flight Activities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Communicate any known Issues within On-going Trial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rgbClr val="C00000"/>
                </a:solidFill>
              </a:rPr>
              <a:t>What is needed this week and next week ahead of Sep 11 LFC Test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RTC Market Trials outcomes 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rgbClr val="C00000"/>
                </a:solidFill>
              </a:rPr>
              <a:t>What is needed this week and next week ahead of Sep 11 LFC Test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Q&amp;A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Appendix- Supporting Materials: 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Attestation Market Notice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Telemetry Screening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chemeClr val="tx2"/>
                </a:solidFill>
              </a:rPr>
              <a:t>New RTC Pricing reports location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chemeClr val="tx2"/>
                </a:solidFill>
              </a:rPr>
              <a:t>NPRR1290 market submission validation change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chemeClr val="tx2"/>
                </a:solidFill>
              </a:rPr>
              <a:t>Links to Handbooks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chemeClr val="tx2"/>
                </a:solidFill>
              </a:rPr>
              <a:t>Prior Scorecards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chemeClr val="tx2"/>
                </a:solidFill>
              </a:rPr>
              <a:t>FAQ Updated 8/8/2025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chemeClr val="tx2"/>
                </a:solidFill>
              </a:rPr>
              <a:t>Connectivity and Configuration (digital certs)</a:t>
            </a:r>
          </a:p>
          <a:p>
            <a:pPr marL="457200" lvl="1" indent="0">
              <a:buNone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endParaRPr lang="en-US" sz="1800" dirty="0"/>
          </a:p>
          <a:p>
            <a:pPr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4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93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FDBD0-F008-8D0C-8954-5E8853A1D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430D6B-C6E1-83CB-9424-258ABD9A4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" y="809907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05DC6C-DC5B-32AB-C794-2116C823C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Summary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CDA26-F542-B7B9-4FB2-56421ECC7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5A5200-71CF-0E62-DDD3-8AFA381B0564}"/>
              </a:ext>
            </a:extLst>
          </p:cNvPr>
          <p:cNvSpPr txBox="1"/>
          <p:nvPr/>
        </p:nvSpPr>
        <p:spPr>
          <a:xfrm>
            <a:off x="5958348" y="6324600"/>
            <a:ext cx="238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2034577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887E1-4FE1-42A4-D2DA-9AA4CFC73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CBE52-F218-5ECB-25DF-28A5B39C7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 lIns="91440" tIns="45720" rIns="91440" bIns="45720">
            <a:normAutofit/>
          </a:bodyPr>
          <a:lstStyle/>
          <a:p>
            <a:r>
              <a:rPr lang="en-US" b="1" kern="1200">
                <a:effectLst/>
                <a:latin typeface="+mj-lt"/>
                <a:ea typeface="+mj-ea"/>
                <a:cs typeface="+mj-cs"/>
              </a:rPr>
              <a:t>AS Awards* Summary by Resource Type</a:t>
            </a:r>
            <a:endParaRPr lang="en-US" b="1" kern="1200"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8D105-E051-5B94-79AC-40A84460E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en-US" sz="9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E29ED6-3165-FA66-DAE9-002FD46A4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40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E28C4-B237-9228-3FE3-1675ED474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226B-1956-1870-ED47-F5CCBE6E2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SPP by Hub and Competitive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03581-1BC4-D4BB-06F3-C67F6CBA8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B71816-24BF-13EB-04B3-ACD1281BF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69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B9817-9B67-D1AB-0D2C-04B2BC87B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B3C7-62CA-ED56-8071-316300A7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A59AC-68B6-3AFD-912D-8D5551C17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8828C2-CB3D-0D45-FD7E-1618B58B1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3112"/>
            <a:ext cx="8595360" cy="531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92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ED52F-7CAF-4980-FFF0-C6FCFF8B4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Dispatchable Capacity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AA36A-A3A7-80CE-5F87-EE3F28851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 descr="Chart&#10;&#10;AI-generated content may be incorrect.">
            <a:extLst>
              <a:ext uri="{FF2B5EF4-FFF2-40B4-BE49-F238E27FC236}">
                <a16:creationId xmlns:a16="http://schemas.microsoft.com/office/drawing/2014/main" id="{CDF187BF-AE15-F153-D9E8-76245FC57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14633"/>
            <a:ext cx="8534400" cy="54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85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A685-F8C1-D2ED-F306-C391F0C3F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Ancillary Service Demand Curves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2DB27-DDB3-2CD1-FE87-FAE6B8AE6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A6941-0E4A-ECDB-1819-7E12EB233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" y="1038255"/>
            <a:ext cx="8595360" cy="350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86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2F47D-E431-5C25-D05E-2D89A62DA5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Market Trials OD Summary</a:t>
            </a:r>
            <a:br>
              <a:rPr lang="en-US" sz="3600" b="0" dirty="0"/>
            </a:br>
            <a:r>
              <a:rPr lang="en-US" sz="3600" b="0" dirty="0"/>
              <a:t>08-21-2025 (9am – 5pm)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899B9-A39A-9A2F-D6BE-191408F31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26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710491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A609E-A3ED-5C11-9DC7-30CA6C25E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0" dirty="0">
                <a:effectLst/>
              </a:rPr>
              <a:t>System Lambda (plus Adders)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14FBB-B577-DA40-C34F-EB61E902C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9E9F10-7ABC-BE0D-A1F8-13D08291A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54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1ECCD-8AC1-8814-2EAE-A19F92C68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26676-2F7F-133D-FD01-B2C338D8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35004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Ancillary Service Prices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6B912-4FA7-E95B-2657-DCBB4994D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4CB9F6-4328-3AED-2E53-9001E464D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79" y="699611"/>
            <a:ext cx="7944464" cy="582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97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4D9AA-A99D-CE59-7A27-294CDFDC7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EA317-65C7-8FAF-1CB4-31BD10F0C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D2EEA-AA66-3896-41A1-3492F97C1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D52A80-134E-2FBC-6778-52A77FEAF4BB}"/>
              </a:ext>
            </a:extLst>
          </p:cNvPr>
          <p:cNvSpPr txBox="1"/>
          <p:nvPr/>
        </p:nvSpPr>
        <p:spPr>
          <a:xfrm>
            <a:off x="691944" y="5705168"/>
            <a:ext cx="2389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 Pre-RTC (RTM AS Schedule)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A21C19-0153-B9CE-4682-322A80DB5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36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6AF33-F71D-197A-1BE9-91F04A0A3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11C1A-9583-2614-97BF-C09B91103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Content Placeholder 7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D1747901-7D00-631B-D2A7-9798DF9B9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467600" cy="3517496"/>
          </a:xfr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8E3D3E-5670-4482-47A0-AE189C3339A0}"/>
              </a:ext>
            </a:extLst>
          </p:cNvPr>
          <p:cNvSpPr txBox="1"/>
          <p:nvPr/>
        </p:nvSpPr>
        <p:spPr>
          <a:xfrm>
            <a:off x="685800" y="4419600"/>
            <a:ext cx="74676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tx2"/>
                </a:solidFill>
              </a:rPr>
              <a:t>WebEx</a:t>
            </a:r>
            <a:r>
              <a:rPr lang="en-US">
                <a:solidFill>
                  <a:schemeClr val="tx2"/>
                </a:solidFill>
              </a:rPr>
              <a:t> Meeting reminders (same as other ERCOT forums):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Please keep line muted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If you have a question, </a:t>
            </a:r>
            <a:r>
              <a:rPr lang="en-US" i="1" u="sng">
                <a:solidFill>
                  <a:srgbClr val="C00000"/>
                </a:solidFill>
              </a:rPr>
              <a:t>please use the chat feature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to either: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your question, or 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“Question” and wait to be recognized to state question</a:t>
            </a:r>
          </a:p>
        </p:txBody>
      </p:sp>
    </p:spTree>
    <p:extLst>
      <p:ext uri="{BB962C8B-B14F-4D97-AF65-F5344CB8AC3E}">
        <p14:creationId xmlns:p14="http://schemas.microsoft.com/office/powerpoint/2010/main" val="2168210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D5E39-7EAB-C868-1357-1F1ACA4E4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BA386-FBF2-2485-6205-3AA633EC6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8B312-CCD3-819A-96AE-8D9DC3F9A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A3B2C1-C83E-F394-6A6B-E15DD35744B4}"/>
              </a:ext>
            </a:extLst>
          </p:cNvPr>
          <p:cNvSpPr txBox="1"/>
          <p:nvPr/>
        </p:nvSpPr>
        <p:spPr>
          <a:xfrm>
            <a:off x="671299" y="5865575"/>
            <a:ext cx="2389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 Pre-RTC (RTM AS Schedule)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F61205-D2DF-66CE-342A-DA8FA52ED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90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5E46C-8A84-3E58-4713-B22FD9381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15F8C-066F-4C7D-5B00-B970B4337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SPP by Hub and Competitive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5AF09-C143-9AA8-F941-00341C0B0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C3BC7C-E421-298B-8522-4C7CF416C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472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AABBF-6693-1400-DFF7-C209424D6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41F63-F65D-AB9A-7ECA-8D995E96E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77195A-BFBE-F23B-66DE-ACA1DF894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3112"/>
            <a:ext cx="8595360" cy="531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63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5EB0C-EA6B-B596-169A-0C38BCD0F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31410-3F02-DD8B-6004-86E028A74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Dispatchable Capacity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0EFDF-852D-98B0-838C-BC3D0A12A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 descr="Chart, histogram&#10;&#10;AI-generated content may be incorrect.">
            <a:extLst>
              <a:ext uri="{FF2B5EF4-FFF2-40B4-BE49-F238E27FC236}">
                <a16:creationId xmlns:a16="http://schemas.microsoft.com/office/drawing/2014/main" id="{4F44332D-F474-36DC-4AEB-5701D28D6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81" y="765741"/>
            <a:ext cx="8662219" cy="555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588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043AF-432C-A6BE-D304-DC954FE9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Ancillary Service Demand Curves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ACFB8-E627-E72E-6182-FC0FBB98DD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E06ADD-1EEF-80AC-C014-74072AA1A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677352"/>
            <a:ext cx="8595360" cy="350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988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A5774-1512-FC2B-325A-67679666C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art, table&#10;&#10;AI-generated content may be incorrect.">
            <a:extLst>
              <a:ext uri="{FF2B5EF4-FFF2-40B4-BE49-F238E27FC236}">
                <a16:creationId xmlns:a16="http://schemas.microsoft.com/office/drawing/2014/main" id="{B84430B4-34DE-820F-07A0-09DA221B4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448" y="707825"/>
            <a:ext cx="6473103" cy="56167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E79526-9214-9413-BA39-6D8DF0E4D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Calendar and Transition to September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52F9B-70BA-0BA5-8B82-B5754CCE45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FAB36E1E-7266-831A-D7D9-E74FE79F9780}"/>
              </a:ext>
            </a:extLst>
          </p:cNvPr>
          <p:cNvSpPr/>
          <p:nvPr/>
        </p:nvSpPr>
        <p:spPr>
          <a:xfrm>
            <a:off x="3490453" y="2538042"/>
            <a:ext cx="226142" cy="255639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816697-AC9E-6063-60B7-5219EE8DB106}"/>
              </a:ext>
            </a:extLst>
          </p:cNvPr>
          <p:cNvSpPr txBox="1"/>
          <p:nvPr/>
        </p:nvSpPr>
        <p:spPr>
          <a:xfrm>
            <a:off x="68824" y="1516766"/>
            <a:ext cx="143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here….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57027B7-D18D-EE7B-F3AD-0B51D9AEDF11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825911" y="1879259"/>
            <a:ext cx="2664542" cy="756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4918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B1E23-8DB2-76EA-06DE-4E20A52AF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1CB5E-21E7-DC49-C8AE-5FCAC001B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IMPORTANT- Market Trials Transition to September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62042-4EC7-B413-CE57-CA7E52F95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42516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  <a:cs typeface="Arial"/>
              </a:rPr>
              <a:t>This week Aug 25-29</a:t>
            </a:r>
          </a:p>
          <a:p>
            <a:pPr lvl="1"/>
            <a:r>
              <a:rPr lang="en-US" sz="1600" dirty="0">
                <a:solidFill>
                  <a:srgbClr val="C00000"/>
                </a:solidFill>
                <a:cs typeface="Arial"/>
              </a:rPr>
              <a:t>ERCOT continues outreach on Telemetry</a:t>
            </a:r>
          </a:p>
          <a:p>
            <a:pPr lvl="1"/>
            <a:r>
              <a:rPr lang="en-US" sz="1600" dirty="0">
                <a:solidFill>
                  <a:srgbClr val="C00000"/>
                </a:solidFill>
                <a:cs typeface="Arial"/>
              </a:rPr>
              <a:t>ERCOT initiating outreach on Market Submissions</a:t>
            </a:r>
          </a:p>
          <a:p>
            <a:pPr lvl="1"/>
            <a:r>
              <a:rPr lang="en-US" sz="1600" dirty="0">
                <a:solidFill>
                  <a:srgbClr val="C00000"/>
                </a:solidFill>
                <a:cs typeface="Arial"/>
              </a:rPr>
              <a:t>Although near 90+% on both items, need to improve alignment for SCED</a:t>
            </a:r>
          </a:p>
          <a:p>
            <a:pPr lvl="2"/>
            <a:r>
              <a:rPr lang="en-US" sz="1200" dirty="0">
                <a:solidFill>
                  <a:srgbClr val="C00000"/>
                </a:solidFill>
                <a:cs typeface="Arial"/>
              </a:rPr>
              <a:t>Example: good market submission may be unawarded due to telemetry (and vice versa)</a:t>
            </a:r>
          </a:p>
          <a:p>
            <a:pPr lvl="1"/>
            <a:r>
              <a:rPr lang="en-US" sz="1600" dirty="0">
                <a:solidFill>
                  <a:srgbClr val="C00000"/>
                </a:solidFill>
                <a:cs typeface="Arial"/>
              </a:rPr>
              <a:t>Observations:</a:t>
            </a:r>
          </a:p>
          <a:p>
            <a:pPr lvl="2"/>
            <a:r>
              <a:rPr lang="en-US" sz="1200" dirty="0">
                <a:solidFill>
                  <a:srgbClr val="C00000"/>
                </a:solidFill>
                <a:cs typeface="Arial"/>
              </a:rPr>
              <a:t>QSEs need to at least offer AS being carried in production</a:t>
            </a:r>
          </a:p>
          <a:p>
            <a:pPr lvl="2"/>
            <a:r>
              <a:rPr lang="en-US" sz="1200" dirty="0">
                <a:solidFill>
                  <a:srgbClr val="C00000"/>
                </a:solidFill>
                <a:cs typeface="Arial"/>
              </a:rPr>
              <a:t>In longer-term, QSEs need to offer full/qualified capability (expected in protocols, otherwise Proxy Offers)</a:t>
            </a:r>
          </a:p>
          <a:p>
            <a:pPr lvl="2"/>
            <a:r>
              <a:rPr lang="en-US" sz="1200" dirty="0">
                <a:solidFill>
                  <a:srgbClr val="C00000"/>
                </a:solidFill>
                <a:cs typeface="Arial"/>
              </a:rPr>
              <a:t>NCLRs need to telemeter Self-Provision = 0 (no DAM AS positions)</a:t>
            </a:r>
          </a:p>
          <a:p>
            <a:pPr marL="914400" lvl="2" indent="0">
              <a:buNone/>
            </a:pPr>
            <a:endParaRPr lang="en-US" sz="1200" dirty="0">
              <a:solidFill>
                <a:srgbClr val="C00000"/>
              </a:solidFill>
              <a:cs typeface="Arial"/>
            </a:endParaRPr>
          </a:p>
          <a:p>
            <a:pPr marL="114300" indent="0">
              <a:buNone/>
            </a:pPr>
            <a:r>
              <a:rPr lang="en-US" sz="2000" dirty="0">
                <a:solidFill>
                  <a:srgbClr val="C00000"/>
                </a:solidFill>
                <a:cs typeface="Arial"/>
              </a:rPr>
              <a:t>Next week and into September 3-11</a:t>
            </a:r>
          </a:p>
          <a:p>
            <a:pPr lvl="1"/>
            <a:r>
              <a:rPr lang="en-US" sz="1600" i="1" dirty="0">
                <a:solidFill>
                  <a:srgbClr val="C00000"/>
                </a:solidFill>
                <a:cs typeface="Arial"/>
              </a:rPr>
              <a:t>Support increase: QSEs being required for submission for </a:t>
            </a:r>
            <a:r>
              <a:rPr lang="en-US" sz="1600" i="1" u="sng" dirty="0">
                <a:solidFill>
                  <a:srgbClr val="C00000"/>
                </a:solidFill>
                <a:cs typeface="Arial"/>
              </a:rPr>
              <a:t>all hours</a:t>
            </a:r>
            <a:r>
              <a:rPr lang="en-US" sz="1600" i="1" dirty="0">
                <a:solidFill>
                  <a:srgbClr val="C00000"/>
                </a:solidFill>
                <a:cs typeface="Arial"/>
              </a:rPr>
              <a:t> of highlighted Operating Days for September 3-5,8-11</a:t>
            </a:r>
          </a:p>
          <a:p>
            <a:pPr lvl="1"/>
            <a:r>
              <a:rPr lang="en-US" sz="1600" i="1" dirty="0">
                <a:solidFill>
                  <a:srgbClr val="C00000"/>
                </a:solidFill>
                <a:cs typeface="Arial"/>
              </a:rPr>
              <a:t>Offers Required: QSEs being required to adhere to offers per LFC Handbook 5 </a:t>
            </a:r>
          </a:p>
          <a:p>
            <a:pPr lvl="2"/>
            <a:r>
              <a:rPr lang="en-US" sz="1200" i="1" dirty="0">
                <a:solidFill>
                  <a:srgbClr val="C00000"/>
                </a:solidFill>
                <a:cs typeface="Arial"/>
              </a:rPr>
              <a:t>Energy offers match production</a:t>
            </a:r>
          </a:p>
          <a:p>
            <a:pPr lvl="2"/>
            <a:r>
              <a:rPr lang="en-US" sz="1200" i="1" dirty="0">
                <a:solidFill>
                  <a:srgbClr val="C00000"/>
                </a:solidFill>
                <a:cs typeface="Arial"/>
              </a:rPr>
              <a:t>AS Offers should be offered at $0 if responsible in current production, remaining AS offer at $2,000</a:t>
            </a:r>
          </a:p>
          <a:p>
            <a:pPr lvl="2"/>
            <a:r>
              <a:rPr lang="en-US" sz="1200" i="1" dirty="0">
                <a:solidFill>
                  <a:srgbClr val="C00000"/>
                </a:solidFill>
                <a:cs typeface="Arial"/>
              </a:rPr>
              <a:t>If QSE has issues ahead of LFC test, QSE may consider not offering that AS in DAM ahead of LFC day</a:t>
            </a:r>
          </a:p>
          <a:p>
            <a:pPr lvl="2"/>
            <a:r>
              <a:rPr lang="en-US" sz="1200" i="1" dirty="0">
                <a:solidFill>
                  <a:srgbClr val="C00000"/>
                </a:solidFill>
                <a:cs typeface="Arial"/>
              </a:rPr>
              <a:t>Deeper dive next week Market Trials call</a:t>
            </a:r>
          </a:p>
          <a:p>
            <a:pPr lvl="1"/>
            <a:r>
              <a:rPr lang="en-US" sz="1600" dirty="0">
                <a:solidFill>
                  <a:srgbClr val="C00000"/>
                </a:solidFill>
                <a:cs typeface="Arial"/>
              </a:rPr>
              <a:t>After successful Sept 11 LFC Test, pivot to initial DAM Testing and Self-Provision capabilities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21CA30-9804-40FB-2222-7B97C0D37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3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7D35-388B-773E-4BED-BFB0B516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 and Questions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7F78F1-831D-5D2B-D86F-5DA2B2C9A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814633"/>
            <a:ext cx="8534400" cy="525780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Reminder of </a:t>
            </a:r>
            <a:r>
              <a:rPr lang="en-US" sz="2000" dirty="0">
                <a:solidFill>
                  <a:schemeClr val="tx2"/>
                </a:solidFill>
                <a:hlinkClick r:id="rId2"/>
              </a:rPr>
              <a:t>Market Notice Attestations</a:t>
            </a:r>
            <a:r>
              <a:rPr lang="en-US" sz="2000" dirty="0">
                <a:solidFill>
                  <a:schemeClr val="tx2"/>
                </a:solidFill>
              </a:rPr>
              <a:t> due this Wednesday Aug 27:</a:t>
            </a:r>
          </a:p>
          <a:p>
            <a:r>
              <a:rPr lang="en-US" sz="1600" dirty="0">
                <a:solidFill>
                  <a:schemeClr val="tx2"/>
                </a:solidFill>
              </a:rPr>
              <a:t>See Appendix for more information on readiness for LFC Test  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Go/No-Go decision for LFC Test and Market Notice on Friday Aug 29: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800" i="1" dirty="0">
                <a:solidFill>
                  <a:schemeClr val="tx2"/>
                </a:solidFill>
              </a:rPr>
              <a:t>Calendar Reminder:</a:t>
            </a:r>
          </a:p>
          <a:p>
            <a:r>
              <a:rPr lang="en-US" sz="1800" i="1" dirty="0">
                <a:solidFill>
                  <a:schemeClr val="tx2"/>
                </a:solidFill>
              </a:rPr>
              <a:t>Next Market Call </a:t>
            </a:r>
            <a:r>
              <a:rPr lang="en-US" sz="1800" i="1" dirty="0">
                <a:solidFill>
                  <a:srgbClr val="C00000"/>
                </a:solidFill>
              </a:rPr>
              <a:t>TUESDAY</a:t>
            </a:r>
            <a:r>
              <a:rPr lang="en-US" sz="1800" i="1" dirty="0">
                <a:solidFill>
                  <a:schemeClr val="tx2"/>
                </a:solidFill>
              </a:rPr>
              <a:t> Sept 2 (after Labor Day)</a:t>
            </a:r>
          </a:p>
          <a:p>
            <a:r>
              <a:rPr lang="en-US" sz="1800" i="1" dirty="0">
                <a:solidFill>
                  <a:schemeClr val="tx2"/>
                </a:solidFill>
              </a:rPr>
              <a:t>LFC Workshop #3 </a:t>
            </a:r>
            <a:r>
              <a:rPr lang="en-US" sz="1800" i="1" dirty="0">
                <a:solidFill>
                  <a:srgbClr val="C00000"/>
                </a:solidFill>
              </a:rPr>
              <a:t>TBD- likely Thursday Sep 4 </a:t>
            </a:r>
            <a:r>
              <a:rPr lang="en-US" sz="1800" i="1" dirty="0">
                <a:solidFill>
                  <a:schemeClr val="tx2"/>
                </a:solidFill>
              </a:rPr>
              <a:t>(will send market notice)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Remainder of meeting for Q&amp;A</a:t>
            </a:r>
          </a:p>
          <a:p>
            <a:r>
              <a:rPr lang="en-US" sz="1800" dirty="0">
                <a:solidFill>
                  <a:schemeClr val="tx2"/>
                </a:solidFill>
              </a:rPr>
              <a:t>Can always email the RTC+B Program mailbox: </a:t>
            </a:r>
            <a:r>
              <a:rPr lang="en-US" sz="18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RTCB@ercot.com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endParaRPr lang="en-US" sz="18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16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247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C337F-DA7C-CC78-1DB1-B6E15826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APPENDIX- Supporting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BC5C8-605E-9253-3014-5A6F1CDCD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42" y="1637072"/>
            <a:ext cx="8534400" cy="3139440"/>
          </a:xfrm>
        </p:spPr>
        <p:txBody>
          <a:bodyPr/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Attestation Market Notice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Telemetry Screening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New RTC Pricing Reports location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NPRR1290 Validation Changes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Links to Handbooks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Prior Scorecards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FAQ Updated 8/8/2025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Connectivity and Configuration (digital certs)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B310E-13E7-C753-59EB-AFD51955E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887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8E396-CD51-8A03-07F8-CBA8D8678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Attestation Market Notice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E7319-C6EE-4EEF-C845-71B53B707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5" descr="Text&#10;&#10;AI-generated content may be incorrect.">
            <a:extLst>
              <a:ext uri="{FF2B5EF4-FFF2-40B4-BE49-F238E27FC236}">
                <a16:creationId xmlns:a16="http://schemas.microsoft.com/office/drawing/2014/main" id="{ED857CC7-418C-26B6-2A93-6EAD903DD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62" y="976899"/>
            <a:ext cx="8703838" cy="449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98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E1E05E3-4B7B-AEE0-856E-A594EC516AA4}"/>
              </a:ext>
            </a:extLst>
          </p:cNvPr>
          <p:cNvCxnSpPr>
            <a:cxnSpLocks/>
          </p:cNvCxnSpPr>
          <p:nvPr/>
        </p:nvCxnSpPr>
        <p:spPr>
          <a:xfrm flipH="1">
            <a:off x="762000" y="1713556"/>
            <a:ext cx="31619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3CBEDC4-DD5C-FBF7-F95E-F01476871118}"/>
              </a:ext>
            </a:extLst>
          </p:cNvPr>
          <p:cNvCxnSpPr>
            <a:cxnSpLocks/>
          </p:cNvCxnSpPr>
          <p:nvPr/>
        </p:nvCxnSpPr>
        <p:spPr>
          <a:xfrm>
            <a:off x="8256447" y="1766211"/>
            <a:ext cx="2113" cy="1712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B040F72-109E-1A7E-29AB-ED2E8665DF38}"/>
              </a:ext>
            </a:extLst>
          </p:cNvPr>
          <p:cNvCxnSpPr>
            <a:cxnSpLocks/>
          </p:cNvCxnSpPr>
          <p:nvPr/>
        </p:nvCxnSpPr>
        <p:spPr>
          <a:xfrm>
            <a:off x="7190469" y="1602142"/>
            <a:ext cx="0" cy="19878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CF38D88-58F7-5323-6857-8F7052CD7E38}"/>
              </a:ext>
            </a:extLst>
          </p:cNvPr>
          <p:cNvCxnSpPr>
            <a:cxnSpLocks/>
          </p:cNvCxnSpPr>
          <p:nvPr/>
        </p:nvCxnSpPr>
        <p:spPr>
          <a:xfrm flipH="1">
            <a:off x="5045440" y="1782732"/>
            <a:ext cx="6405" cy="40367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B74B7F0-8252-961E-075D-594F83CC1D32}"/>
              </a:ext>
            </a:extLst>
          </p:cNvPr>
          <p:cNvCxnSpPr>
            <a:cxnSpLocks/>
          </p:cNvCxnSpPr>
          <p:nvPr/>
        </p:nvCxnSpPr>
        <p:spPr>
          <a:xfrm flipH="1">
            <a:off x="2991995" y="1782732"/>
            <a:ext cx="2572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Sequence and Dates for Market Trials to Go-Live </a:t>
            </a:r>
            <a:br>
              <a:rPr lang="en-US" sz="2000"/>
            </a:b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762001" y="3440574"/>
            <a:ext cx="2229994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#1 RTC QSE Submission Testing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(Submit COP, RT AS Offers, 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DAM Virtual AS, Outages for ESRs)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3000727" y="3440574"/>
            <a:ext cx="2042141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#3 Open-loop RTC SCED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(QSE offers, SCED non-binding award/dispatch)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057104" y="3440574"/>
            <a:ext cx="2139898" cy="1806724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#5 Ongoing Open-Loop</a:t>
            </a:r>
          </a:p>
          <a:p>
            <a:pPr algn="ctr"/>
            <a:r>
              <a:rPr lang="en-US" sz="1050" b="1" u="sng">
                <a:solidFill>
                  <a:schemeClr val="tx1"/>
                </a:solidFill>
              </a:rPr>
              <a:t>&amp; Periodic Closed-loop SCED/LFC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(QSE RTC offers and telemetry to support closed-loop frequency control test 2-3 tests of 2-4 hour durations)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838D4D-9AF0-66C4-0D8E-0A4D26D70D3D}"/>
              </a:ext>
            </a:extLst>
          </p:cNvPr>
          <p:cNvSpPr/>
          <p:nvPr/>
        </p:nvSpPr>
        <p:spPr>
          <a:xfrm>
            <a:off x="756015" y="4508864"/>
            <a:ext cx="2238552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#2 RTC QSE Telemetry Checkout </a:t>
            </a:r>
            <a:r>
              <a:rPr lang="en-US" sz="1100">
                <a:solidFill>
                  <a:schemeClr val="tx1"/>
                </a:solidFill>
              </a:rPr>
              <a:t>(QSEs add/verify new telemetry points for UDSP, New ramp rates, ESR telemetry)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716E97-B79F-8D46-15FD-EF530D7CEE6F}"/>
              </a:ext>
            </a:extLst>
          </p:cNvPr>
          <p:cNvSpPr/>
          <p:nvPr/>
        </p:nvSpPr>
        <p:spPr>
          <a:xfrm>
            <a:off x="5043328" y="5433765"/>
            <a:ext cx="2139899" cy="738435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#6 Day-Ahead Market 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(Non-binding DAM using QSE offers for at least 2 tests)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A243BC-6D29-109B-91A6-4029970CE6A7}"/>
              </a:ext>
            </a:extLst>
          </p:cNvPr>
          <p:cNvSpPr/>
          <p:nvPr/>
        </p:nvSpPr>
        <p:spPr>
          <a:xfrm>
            <a:off x="7188486" y="3437333"/>
            <a:ext cx="1086131" cy="2734867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Transition to Go-Live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Upon completion of testing, confirmation of ERCOT and market readiness for Go-Live.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709698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177769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285549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393307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00252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05782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12470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8191500" y="2231056"/>
            <a:ext cx="805633" cy="38099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465D1A-060B-F121-F06A-AF0A5EF59DD0}"/>
              </a:ext>
            </a:extLst>
          </p:cNvPr>
          <p:cNvSpPr/>
          <p:nvPr/>
        </p:nvSpPr>
        <p:spPr>
          <a:xfrm>
            <a:off x="2989882" y="4507110"/>
            <a:ext cx="2049398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#4 QSE Telemetry Tests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(Individual QSE to follow UDSP and support new ramp rate and ESR telemetry)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2F16B1F-63A9-8500-B166-F4A8E6E29F12}"/>
              </a:ext>
            </a:extLst>
          </p:cNvPr>
          <p:cNvSpPr/>
          <p:nvPr/>
        </p:nvSpPr>
        <p:spPr>
          <a:xfrm>
            <a:off x="776202" y="2612056"/>
            <a:ext cx="6394459" cy="570951"/>
          </a:xfrm>
          <a:prstGeom prst="homePlate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QSE Scorecards &amp; Exit Criteria for each Trial Phase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780551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5/5/25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9718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7/7/25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53E6AA-13E4-0F7F-7E32-D052173B0325}"/>
              </a:ext>
            </a:extLst>
          </p:cNvPr>
          <p:cNvSpPr txBox="1"/>
          <p:nvPr/>
        </p:nvSpPr>
        <p:spPr>
          <a:xfrm>
            <a:off x="7135664" y="1581545"/>
            <a:ext cx="117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30-day Market Notice</a:t>
            </a:r>
          </a:p>
          <a:p>
            <a:r>
              <a:rPr lang="en-US" sz="1200"/>
              <a:t>11/5/25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0292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9/2/25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81915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495A0-643F-DA75-9F60-DDC5FA1F2722}"/>
              </a:ext>
            </a:extLst>
          </p:cNvPr>
          <p:cNvSpPr txBox="1"/>
          <p:nvPr/>
        </p:nvSpPr>
        <p:spPr>
          <a:xfrm>
            <a:off x="756015" y="5642587"/>
            <a:ext cx="420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* Go-Live date reflects 12/5/2025 as first Operating Day</a:t>
            </a:r>
          </a:p>
          <a:p>
            <a:r>
              <a:rPr lang="en-US" sz="1200" i="1"/>
              <a:t>  where 12/4/2025 is planned software migration.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C1EB6B-BBD9-A444-50F6-48256210236A}"/>
              </a:ext>
            </a:extLst>
          </p:cNvPr>
          <p:cNvSpPr/>
          <p:nvPr/>
        </p:nvSpPr>
        <p:spPr>
          <a:xfrm rot="16200000">
            <a:off x="-133552" y="1791752"/>
            <a:ext cx="1164255" cy="47634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March/April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FCB413-2C20-351A-55A5-D0EA988CAA30}"/>
              </a:ext>
            </a:extLst>
          </p:cNvPr>
          <p:cNvSpPr/>
          <p:nvPr/>
        </p:nvSpPr>
        <p:spPr>
          <a:xfrm rot="16200000">
            <a:off x="-1072551" y="3895007"/>
            <a:ext cx="3030533" cy="4646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QSE/Vendor Submission Sandbox and Telemetry Points added Prod EMS model.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EAFC5-4E29-3D2C-7301-4F57A049C413}"/>
              </a:ext>
            </a:extLst>
          </p:cNvPr>
          <p:cNvSpPr txBox="1"/>
          <p:nvPr/>
        </p:nvSpPr>
        <p:spPr>
          <a:xfrm>
            <a:off x="395202" y="766526"/>
            <a:ext cx="8621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Market trials are a progression of activities to mitigate the risk for Go-Live on new systems and processes for both the Market Participants &amp; ERCOT.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42416C-CB0E-7EBA-4154-40704DE77F30}"/>
              </a:ext>
            </a:extLst>
          </p:cNvPr>
          <p:cNvCxnSpPr/>
          <p:nvPr/>
        </p:nvCxnSpPr>
        <p:spPr>
          <a:xfrm flipV="1">
            <a:off x="4837176" y="1713556"/>
            <a:ext cx="0" cy="480611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0124B669-3855-1693-CE91-F4446C59C623}"/>
              </a:ext>
            </a:extLst>
          </p:cNvPr>
          <p:cNvSpPr/>
          <p:nvPr/>
        </p:nvSpPr>
        <p:spPr>
          <a:xfrm>
            <a:off x="4680152" y="1447799"/>
            <a:ext cx="318048" cy="360347"/>
          </a:xfrm>
          <a:prstGeom prst="star5">
            <a:avLst>
              <a:gd name="adj" fmla="val 13787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945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824C0-B34D-A020-3CF1-C60B76E3B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D4790-CB5F-1CA7-4685-226C405FF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Telemetry Screening for Scorecard 3B for Handbook 3</a:t>
            </a:r>
            <a:br>
              <a:rPr lang="en-US" sz="2000" dirty="0"/>
            </a:br>
            <a:r>
              <a:rPr lang="en-US" sz="1600" dirty="0"/>
              <a:t>Acceptable Telemetry Point values received by ERCOT for active resources.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5C76B87-CBC9-E33B-2BAA-9F00A2612034}"/>
              </a:ext>
            </a:extLst>
          </p:cNvPr>
          <p:cNvSpPr txBox="1">
            <a:spLocks/>
          </p:cNvSpPr>
          <p:nvPr/>
        </p:nvSpPr>
        <p:spPr>
          <a:xfrm>
            <a:off x="76200" y="814633"/>
            <a:ext cx="8534400" cy="46381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lvl="1" indent="0">
              <a:buNone/>
            </a:pPr>
            <a:endParaRPr lang="en-US" sz="1800" dirty="0"/>
          </a:p>
          <a:p>
            <a:pPr marL="169863" lvl="1" indent="0">
              <a:buNone/>
            </a:pPr>
            <a:endParaRPr lang="en-US" sz="18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77386A-6571-7038-7471-A62AF1D13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505" y="1552850"/>
            <a:ext cx="3975102" cy="1295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4AC24E-8F8E-F6CE-9E6A-31DC8D5CB7FD}"/>
              </a:ext>
            </a:extLst>
          </p:cNvPr>
          <p:cNvSpPr txBox="1"/>
          <p:nvPr/>
        </p:nvSpPr>
        <p:spPr>
          <a:xfrm>
            <a:off x="533400" y="3133725"/>
            <a:ext cx="740021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563" indent="-342900">
              <a:buFont typeface="Arial" panose="020B0604020202020204" pitchFamily="34" charset="0"/>
              <a:buChar char="•"/>
            </a:pPr>
            <a:r>
              <a:rPr lang="en-US" sz="2000" b="1" dirty="0"/>
              <a:t>Key points for Telemetry scorecard check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Device types checked - Units, CLRs, NCLRs, ESRs for each QSE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Telemetry status should be “Good” quality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Units / CLRs / NCLRs Telemetry values should be within “Expected Range” or  an expected value. Details are provided in next few slides.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Expected values are derived from equivalent analogs in current production, based on defined criteria. 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ESR telemetry values are checked against corresponding combo model Battery Unit / CLR counterparts in production.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2B5D2-7402-BB44-3BBC-B52B60A55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24" y="1600617"/>
            <a:ext cx="3371380" cy="1097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BDC7E5-4DF1-6922-9C97-DEC2AFC77DB8}"/>
              </a:ext>
            </a:extLst>
          </p:cNvPr>
          <p:cNvSpPr txBox="1"/>
          <p:nvPr/>
        </p:nvSpPr>
        <p:spPr>
          <a:xfrm>
            <a:off x="685800" y="1250366"/>
            <a:ext cx="26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Scoring:</a:t>
            </a:r>
          </a:p>
        </p:txBody>
      </p:sp>
    </p:spTree>
    <p:extLst>
      <p:ext uri="{BB962C8B-B14F-4D97-AF65-F5344CB8AC3E}">
        <p14:creationId xmlns:p14="http://schemas.microsoft.com/office/powerpoint/2010/main" val="2113911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E61A7-2D72-C4ED-4CAC-6451BA75D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2075-F2D3-F352-0D34-93DFA114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23351"/>
          </a:xfrm>
        </p:spPr>
        <p:txBody>
          <a:bodyPr/>
          <a:lstStyle/>
          <a:p>
            <a:r>
              <a:rPr lang="en-US" dirty="0"/>
              <a:t>RTC+B Telemetry points screening/validation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F519E-9800-5425-02AC-3BA602F5A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EDDA4-CEE9-6332-7587-D2574A1B5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45602"/>
            <a:ext cx="8763000" cy="536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614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323473-3905-42AE-7740-5218D5E6E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1" r="384" b="2765"/>
          <a:stretch/>
        </p:blipFill>
        <p:spPr>
          <a:xfrm>
            <a:off x="1006755" y="1407784"/>
            <a:ext cx="7175424" cy="4717282"/>
          </a:xfrm>
        </p:spPr>
      </p:pic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C9AF15D0-2669-A14B-C55B-9D445888A262}"/>
              </a:ext>
            </a:extLst>
          </p:cNvPr>
          <p:cNvSpPr txBox="1">
            <a:spLocks/>
          </p:cNvSpPr>
          <p:nvPr/>
        </p:nvSpPr>
        <p:spPr>
          <a:xfrm>
            <a:off x="342900" y="814633"/>
            <a:ext cx="8534400" cy="52578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Links to the available RTC+B versions of Real-Time reports posted on Real-Time Market Information page.</a:t>
            </a: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7733E-3678-8954-65A9-48D752D1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New Reports Posted to the ERCOT 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817A2-C13B-6E4E-4349-3EBDDB110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C17762-3045-9B45-B101-D84E6B34EE0D}"/>
              </a:ext>
            </a:extLst>
          </p:cNvPr>
          <p:cNvSpPr/>
          <p:nvPr/>
        </p:nvSpPr>
        <p:spPr>
          <a:xfrm>
            <a:off x="1454748" y="2917996"/>
            <a:ext cx="5670771" cy="182904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6C62E7-C419-1FCA-4C2B-623836B4FD90}"/>
              </a:ext>
            </a:extLst>
          </p:cNvPr>
          <p:cNvSpPr/>
          <p:nvPr/>
        </p:nvSpPr>
        <p:spPr>
          <a:xfrm>
            <a:off x="1006755" y="1424618"/>
            <a:ext cx="1232184" cy="1378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490222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5C9E5-8BBF-02DE-F9E3-E69063085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E9A21-5E7B-457C-7A44-278D4C7ED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686" y="4602796"/>
            <a:ext cx="5441133" cy="167546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D8E71B-AD0F-FA88-D727-8930883AFAC1}"/>
              </a:ext>
            </a:extLst>
          </p:cNvPr>
          <p:cNvSpPr txBox="1">
            <a:spLocks/>
          </p:cNvSpPr>
          <p:nvPr/>
        </p:nvSpPr>
        <p:spPr>
          <a:xfrm>
            <a:off x="311604" y="899432"/>
            <a:ext cx="8534400" cy="5177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NPRR1290 :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cleaned up protocol language around submitting offer curves and bid curves</a:t>
            </a:r>
          </a:p>
          <a:p>
            <a:pPr lvl="1"/>
            <a:r>
              <a:rPr lang="en-US" sz="1400" dirty="0">
                <a:solidFill>
                  <a:srgbClr val="C00000"/>
                </a:solidFill>
                <a:cs typeface="Arial"/>
              </a:rPr>
              <a:t>disallows having more than 2 price/quantity points in a flat/vertical segment of the curve.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Impacts to QSEs during dual-submission – some submissions accepted in Production will be rejected in Market Trials environment: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RTM Energy bids – </a:t>
            </a:r>
            <a:r>
              <a:rPr lang="en-US" sz="1600" strike="sngStrike" dirty="0">
                <a:solidFill>
                  <a:schemeClr val="tx2"/>
                </a:solidFill>
                <a:cs typeface="Arial"/>
              </a:rPr>
              <a:t>protocol requiring “increasing quantities” now enforced. </a:t>
            </a:r>
          </a:p>
          <a:p>
            <a:pPr lvl="1"/>
            <a:r>
              <a:rPr lang="en-US" sz="1200" dirty="0">
                <a:solidFill>
                  <a:srgbClr val="C00000"/>
                </a:solidFill>
                <a:cs typeface="Arial"/>
              </a:rPr>
              <a:t>Reverted this change to validation. Further discussion highlighted protocol should be brought in line to long-standing practice, not validation.</a:t>
            </a:r>
          </a:p>
          <a:p>
            <a:pPr lvl="1"/>
            <a:r>
              <a:rPr lang="en-US" sz="1200" strike="sngStrike" dirty="0">
                <a:solidFill>
                  <a:schemeClr val="tx2"/>
                </a:solidFill>
                <a:cs typeface="Arial"/>
              </a:rPr>
              <a:t>Example: Bid with Q1=0mw, Q2=10mw, Q3=10mw will be rejected as Q3 does not increase from Q2.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TPO &amp; RTM Bid – more than 2 price/quantity pairs with same price or quantity will be rejected</a:t>
            </a:r>
          </a:p>
          <a:p>
            <a:pPr lvl="1">
              <a:buFont typeface="Calibri"/>
              <a:buChar char="-"/>
            </a:pPr>
            <a:endParaRPr lang="en-US" sz="14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Market Submission Validation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Rules document updated.</a:t>
            </a:r>
          </a:p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1E93A-2C9F-D4F0-B850-D9BED11B4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validation update - PROD vs RTC+B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85200-DA69-76DB-1D9E-755077DCF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188CA4-B323-43D7-E378-B979E0C4EE05}"/>
              </a:ext>
            </a:extLst>
          </p:cNvPr>
          <p:cNvSpPr/>
          <p:nvPr/>
        </p:nvSpPr>
        <p:spPr>
          <a:xfrm>
            <a:off x="3544711" y="5769013"/>
            <a:ext cx="5082742" cy="1714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AD1AC0-0D40-AED4-EC4B-2B457C5D0BDB}"/>
              </a:ext>
            </a:extLst>
          </p:cNvPr>
          <p:cNvCxnSpPr>
            <a:cxnSpLocks/>
          </p:cNvCxnSpPr>
          <p:nvPr/>
        </p:nvCxnSpPr>
        <p:spPr>
          <a:xfrm>
            <a:off x="2589291" y="4825497"/>
            <a:ext cx="902395" cy="897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9248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3586D5-EF8F-3583-F653-39C0621CD4F8}"/>
              </a:ext>
            </a:extLst>
          </p:cNvPr>
          <p:cNvSpPr txBox="1">
            <a:spLocks/>
          </p:cNvSpPr>
          <p:nvPr/>
        </p:nvSpPr>
        <p:spPr>
          <a:xfrm>
            <a:off x="311604" y="899432"/>
            <a:ext cx="8534400" cy="5177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A99A34-80E7-86E7-BED5-D2500AEB8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validation update - PROD vs RTC+B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287B2-E34A-59BB-B215-44C30DC7C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251152-AD77-677A-4A9E-76B6E52A4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97" y="965200"/>
            <a:ext cx="2843556" cy="1275014"/>
          </a:xfrm>
          <a:prstGeom prst="rect">
            <a:avLst/>
          </a:prstGeom>
        </p:spPr>
      </p:pic>
      <p:sp>
        <p:nvSpPr>
          <p:cNvPr id="9" name="Equals 8">
            <a:extLst>
              <a:ext uri="{FF2B5EF4-FFF2-40B4-BE49-F238E27FC236}">
                <a16:creationId xmlns:a16="http://schemas.microsoft.com/office/drawing/2014/main" id="{2A0C47CD-D772-143D-4FB8-248A88A086CB}"/>
              </a:ext>
            </a:extLst>
          </p:cNvPr>
          <p:cNvSpPr/>
          <p:nvPr/>
        </p:nvSpPr>
        <p:spPr>
          <a:xfrm>
            <a:off x="3719676" y="1431750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36D5B2-B2F3-5F9E-D0B4-B76F2F0C4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701" y="830880"/>
            <a:ext cx="3292666" cy="14173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F9DE92-8CD2-7F61-8506-DC745F238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418" y="4607323"/>
            <a:ext cx="3447949" cy="15900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17B733-F3EE-1923-2A0D-898BFAE3F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04" y="4607323"/>
            <a:ext cx="3356748" cy="1488790"/>
          </a:xfrm>
          <a:prstGeom prst="rect">
            <a:avLst/>
          </a:prstGeom>
        </p:spPr>
      </p:pic>
      <p:sp>
        <p:nvSpPr>
          <p:cNvPr id="21" name="Equals 20">
            <a:extLst>
              <a:ext uri="{FF2B5EF4-FFF2-40B4-BE49-F238E27FC236}">
                <a16:creationId xmlns:a16="http://schemas.microsoft.com/office/drawing/2014/main" id="{4E5E00B6-A5D4-207A-D304-ABB429C40C43}"/>
              </a:ext>
            </a:extLst>
          </p:cNvPr>
          <p:cNvSpPr/>
          <p:nvPr/>
        </p:nvSpPr>
        <p:spPr>
          <a:xfrm>
            <a:off x="3782645" y="5032683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00A5126-9BC4-7BE6-0297-17B2A5A3F5C9}"/>
              </a:ext>
            </a:extLst>
          </p:cNvPr>
          <p:cNvCxnSpPr>
            <a:cxnSpLocks/>
          </p:cNvCxnSpPr>
          <p:nvPr/>
        </p:nvCxnSpPr>
        <p:spPr>
          <a:xfrm>
            <a:off x="311604" y="965200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713C6B3-CDF8-BD01-B64F-80715A5C47FD}"/>
              </a:ext>
            </a:extLst>
          </p:cNvPr>
          <p:cNvCxnSpPr>
            <a:cxnSpLocks/>
          </p:cNvCxnSpPr>
          <p:nvPr/>
        </p:nvCxnSpPr>
        <p:spPr>
          <a:xfrm flipV="1">
            <a:off x="311604" y="965200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0604CD5-38FD-0C2E-C09D-CBBA4B8D97B3}"/>
              </a:ext>
            </a:extLst>
          </p:cNvPr>
          <p:cNvCxnSpPr>
            <a:cxnSpLocks/>
          </p:cNvCxnSpPr>
          <p:nvPr/>
        </p:nvCxnSpPr>
        <p:spPr>
          <a:xfrm flipV="1">
            <a:off x="1241220" y="5057125"/>
            <a:ext cx="354178" cy="3575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69069C3-9194-BDB2-1D2F-50D178D13898}"/>
              </a:ext>
            </a:extLst>
          </p:cNvPr>
          <p:cNvCxnSpPr>
            <a:cxnSpLocks/>
          </p:cNvCxnSpPr>
          <p:nvPr/>
        </p:nvCxnSpPr>
        <p:spPr>
          <a:xfrm>
            <a:off x="1173916" y="5068976"/>
            <a:ext cx="440713" cy="3456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623F91AD-E84C-BB85-343C-077E98F42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73" y="703506"/>
            <a:ext cx="2438946" cy="69488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TPO – EB/OC - EOC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297F07A9-FEED-962E-AEF4-0A6A13AF3702}"/>
              </a:ext>
            </a:extLst>
          </p:cNvPr>
          <p:cNvSpPr txBox="1">
            <a:spLocks/>
          </p:cNvSpPr>
          <p:nvPr/>
        </p:nvSpPr>
        <p:spPr>
          <a:xfrm>
            <a:off x="482561" y="4345628"/>
            <a:ext cx="1554009" cy="183175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RTM EB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3A28A339-7275-E1CB-D690-DE02130C3FCA}"/>
              </a:ext>
            </a:extLst>
          </p:cNvPr>
          <p:cNvSpPr txBox="1">
            <a:spLocks/>
          </p:cNvSpPr>
          <p:nvPr/>
        </p:nvSpPr>
        <p:spPr>
          <a:xfrm>
            <a:off x="550173" y="2341084"/>
            <a:ext cx="1825559" cy="56236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RTM EB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2AFF59E-E243-A955-603E-357C92343782}"/>
              </a:ext>
            </a:extLst>
          </p:cNvPr>
          <p:cNvCxnSpPr/>
          <p:nvPr/>
        </p:nvCxnSpPr>
        <p:spPr>
          <a:xfrm>
            <a:off x="40471" y="2341085"/>
            <a:ext cx="9103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F82AC27-7C1C-F1A8-BE40-A22ACDB01F93}"/>
              </a:ext>
            </a:extLst>
          </p:cNvPr>
          <p:cNvCxnSpPr/>
          <p:nvPr/>
        </p:nvCxnSpPr>
        <p:spPr>
          <a:xfrm>
            <a:off x="-31181" y="4345628"/>
            <a:ext cx="9103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052CF48D-5724-8D07-1722-724C6EEEE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604" y="2583664"/>
            <a:ext cx="2989139" cy="168999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D9B81AA-0233-1C36-4AF5-E9692DBDB6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3510" y="2583664"/>
            <a:ext cx="3067857" cy="1701792"/>
          </a:xfrm>
          <a:prstGeom prst="rect">
            <a:avLst/>
          </a:prstGeom>
        </p:spPr>
      </p:pic>
      <p:sp>
        <p:nvSpPr>
          <p:cNvPr id="33" name="Equals 32">
            <a:extLst>
              <a:ext uri="{FF2B5EF4-FFF2-40B4-BE49-F238E27FC236}">
                <a16:creationId xmlns:a16="http://schemas.microsoft.com/office/drawing/2014/main" id="{83436DA4-176D-AC97-7C37-45489B32CD15}"/>
              </a:ext>
            </a:extLst>
          </p:cNvPr>
          <p:cNvSpPr/>
          <p:nvPr/>
        </p:nvSpPr>
        <p:spPr>
          <a:xfrm>
            <a:off x="3719676" y="3157619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930C5D0-DF60-667A-A8D5-3B3625EA67E0}"/>
              </a:ext>
            </a:extLst>
          </p:cNvPr>
          <p:cNvCxnSpPr>
            <a:cxnSpLocks/>
          </p:cNvCxnSpPr>
          <p:nvPr/>
        </p:nvCxnSpPr>
        <p:spPr>
          <a:xfrm>
            <a:off x="426624" y="2756259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1CB8247-B446-DB3D-D453-FBA9721BDD71}"/>
              </a:ext>
            </a:extLst>
          </p:cNvPr>
          <p:cNvCxnSpPr>
            <a:cxnSpLocks/>
          </p:cNvCxnSpPr>
          <p:nvPr/>
        </p:nvCxnSpPr>
        <p:spPr>
          <a:xfrm flipV="1">
            <a:off x="426624" y="2756259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ED8F3CAF-3E2A-C63B-239F-B862DF6CB710}"/>
              </a:ext>
            </a:extLst>
          </p:cNvPr>
          <p:cNvSpPr/>
          <p:nvPr/>
        </p:nvSpPr>
        <p:spPr>
          <a:xfrm>
            <a:off x="6473228" y="3012653"/>
            <a:ext cx="289711" cy="786455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7ECDA86-58FC-6697-022E-1CD327B1A03C}"/>
              </a:ext>
            </a:extLst>
          </p:cNvPr>
          <p:cNvCxnSpPr>
            <a:cxnSpLocks/>
          </p:cNvCxnSpPr>
          <p:nvPr/>
        </p:nvCxnSpPr>
        <p:spPr>
          <a:xfrm>
            <a:off x="6844420" y="3304515"/>
            <a:ext cx="63374" cy="124485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08E6BC1-2A9E-ABA5-FBB1-2286825F4475}"/>
              </a:ext>
            </a:extLst>
          </p:cNvPr>
          <p:cNvCxnSpPr>
            <a:cxnSpLocks/>
          </p:cNvCxnSpPr>
          <p:nvPr/>
        </p:nvCxnSpPr>
        <p:spPr>
          <a:xfrm flipV="1">
            <a:off x="6907794" y="3012653"/>
            <a:ext cx="289711" cy="416347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1885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5C666-F753-C7E5-AD94-9E592D070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883F-FC95-D946-3723-8BFD684F4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Framework: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1A8F7C-24EE-05DC-4578-C18EB6403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814633"/>
            <a:ext cx="8534400" cy="330016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TAC Approved the </a:t>
            </a:r>
            <a:r>
              <a:rPr lang="en-US" sz="1600" u="sng" dirty="0">
                <a:solidFill>
                  <a:schemeClr val="tx2"/>
                </a:solidFill>
                <a:hlinkClick r:id="rId2"/>
              </a:rPr>
              <a:t>Market Trials Plan</a:t>
            </a:r>
            <a:r>
              <a:rPr lang="en-US" sz="1600" dirty="0">
                <a:solidFill>
                  <a:schemeClr val="tx2"/>
                </a:solidFill>
              </a:rPr>
              <a:t> in October 2024</a:t>
            </a:r>
          </a:p>
          <a:p>
            <a:pPr marL="0" indent="0">
              <a:buNone/>
            </a:pPr>
            <a:endParaRPr lang="en-US" sz="1600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u="sng" dirty="0">
                <a:solidFill>
                  <a:schemeClr val="tx2"/>
                </a:solidFill>
              </a:rPr>
              <a:t>Discussions with RTC+B Task Force have shaped the Handbooks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#1- QSE Submission Testing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#2- QSE Telemetry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#3- Open Loop SCED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#4- QSE Telemetry Tests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#5- Close-Loop LFC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#6- Day-Ahead Market Tests 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hlinkClick r:id="rId3"/>
              </a:rPr>
              <a:t>RTCBTF Homepage </a:t>
            </a: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under Market Trials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98A1A-9210-2F40-B9E5-D6EF8FDDE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657600"/>
            <a:ext cx="4247801" cy="27890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05AB84-5AB2-19A8-3ED6-D4AC1DA01D01}"/>
              </a:ext>
            </a:extLst>
          </p:cNvPr>
          <p:cNvSpPr/>
          <p:nvPr/>
        </p:nvSpPr>
        <p:spPr>
          <a:xfrm>
            <a:off x="1012723" y="2281084"/>
            <a:ext cx="4414683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90407B-3968-45B3-9152-870CFF08E0E7}"/>
              </a:ext>
            </a:extLst>
          </p:cNvPr>
          <p:cNvSpPr/>
          <p:nvPr/>
        </p:nvSpPr>
        <p:spPr>
          <a:xfrm>
            <a:off x="1012723" y="1695725"/>
            <a:ext cx="4419599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70F520-BF82-8EBC-0F27-505F91A7A160}"/>
              </a:ext>
            </a:extLst>
          </p:cNvPr>
          <p:cNvSpPr/>
          <p:nvPr/>
        </p:nvSpPr>
        <p:spPr>
          <a:xfrm>
            <a:off x="1018819" y="2881540"/>
            <a:ext cx="4414683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565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97587-7DDC-197A-148B-FBDE63299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69A28-D94A-F887-2928-D5D1F215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Technical Details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192CBD-41C4-C54E-66EC-C449CEDE6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19433"/>
            <a:ext cx="8534400" cy="5281367"/>
          </a:xfrm>
        </p:spPr>
        <p:txBody>
          <a:bodyPr/>
          <a:lstStyle/>
          <a:p>
            <a:pPr marL="0" indent="0">
              <a:buNone/>
            </a:pPr>
            <a:r>
              <a:rPr lang="en-US" sz="1800" u="sng">
                <a:solidFill>
                  <a:schemeClr val="tx2"/>
                </a:solidFill>
              </a:rPr>
              <a:t>Detailed discussions with TWG have provided technical content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Digital Certificate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Connectivity/URL details to User Interfaces and APIs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Reminder of how to submit new ICCP requests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RTC and Production Telemetry connectivity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Network Model Load Schedule</a:t>
            </a: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  <a:hlinkClick r:id="rId2"/>
              </a:rPr>
              <a:t>RTCBTF Homepage </a:t>
            </a: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under Technical Details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76DFEF-B1DC-B994-835B-EAEF36439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412" y="3529013"/>
            <a:ext cx="5482319" cy="23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275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A8FE-95AF-188F-A032-8A720E65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82" y="243681"/>
            <a:ext cx="8458200" cy="1155293"/>
          </a:xfrm>
        </p:spPr>
        <p:txBody>
          <a:bodyPr lIns="91440" tIns="45720" rIns="91440" bIns="45720" anchor="t"/>
          <a:lstStyle/>
          <a:p>
            <a:r>
              <a:rPr lang="en-US" sz="2000"/>
              <a:t>Scorecard 1 for </a:t>
            </a:r>
            <a:br>
              <a:rPr lang="en-US" sz="2000"/>
            </a:br>
            <a:r>
              <a:rPr lang="en-US" sz="2000"/>
              <a:t>Handbook 1-</a:t>
            </a:r>
            <a:br>
              <a:rPr lang="en-US" sz="2000"/>
            </a:br>
            <a:r>
              <a:rPr lang="en-US" sz="2000"/>
              <a:t>Market submissions</a:t>
            </a:r>
            <a:r>
              <a:rPr lang="en-US"/>
              <a:t>:</a:t>
            </a:r>
            <a:br>
              <a:rPr lang="en-US"/>
            </a:b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B970C-F5B5-5970-D012-575455E0F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832D1-A608-C9B2-FCBA-8365AD9F37D2}"/>
              </a:ext>
            </a:extLst>
          </p:cNvPr>
          <p:cNvSpPr txBox="1"/>
          <p:nvPr/>
        </p:nvSpPr>
        <p:spPr>
          <a:xfrm>
            <a:off x="282889" y="1295400"/>
            <a:ext cx="2734652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dirty="0"/>
          </a:p>
          <a:p>
            <a:r>
              <a:rPr lang="en-US" dirty="0"/>
              <a:t>7/3 Scores for QSEs with Resources – successful submissions for resource types specified in Handbook 1</a:t>
            </a:r>
            <a:endParaRPr lang="en-US" dirty="0">
              <a:cs typeface="Arial"/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/>
              <a:t>Scoring: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Complete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cs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10E433E-D90D-3EF8-BCF6-5BEC632F6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89" y="4114800"/>
            <a:ext cx="2531692" cy="964454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D64417-A3D5-4968-BB21-ED273DD5DF60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617346868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19718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F8C6BF0-8287-6403-687F-EBEBFF602EE3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127954324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10192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03D792E-C894-9BE8-E66E-6B04AAE2C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770" y="0"/>
            <a:ext cx="2484410" cy="6324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E930B6-4B9B-F2C5-604E-91A9B3D31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329" y="0"/>
            <a:ext cx="2445978" cy="6324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87FB5E-5E45-91B4-4F4F-3E7F3E1BDF31}"/>
              </a:ext>
            </a:extLst>
          </p:cNvPr>
          <p:cNvSpPr/>
          <p:nvPr/>
        </p:nvSpPr>
        <p:spPr>
          <a:xfrm rot="19999750">
            <a:off x="2693423" y="2830175"/>
            <a:ext cx="33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19244327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A8FE-95AF-188F-A032-8A720E651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1800"/>
              <a:t>Scorecard 2A for </a:t>
            </a:r>
            <a:br>
              <a:rPr lang="en-US" sz="1800">
                <a:cs typeface="Arial"/>
              </a:rPr>
            </a:br>
            <a:r>
              <a:rPr lang="en-US" sz="1800"/>
              <a:t>Handbook 2- </a:t>
            </a:r>
            <a:br>
              <a:rPr lang="en-US" sz="1800"/>
            </a:br>
            <a:r>
              <a:rPr lang="en-US" sz="1800">
                <a:solidFill>
                  <a:srgbClr val="C00000"/>
                </a:solidFill>
              </a:rPr>
              <a:t>100% of ICCP Telemetry </a:t>
            </a:r>
            <a:br>
              <a:rPr lang="en-US" sz="1800">
                <a:solidFill>
                  <a:srgbClr val="C00000"/>
                </a:solidFill>
              </a:rPr>
            </a:br>
            <a:r>
              <a:rPr lang="en-US" sz="1800">
                <a:solidFill>
                  <a:srgbClr val="C00000"/>
                </a:solidFill>
              </a:rPr>
              <a:t>points added by QSE</a:t>
            </a:r>
            <a:r>
              <a:rPr lang="en-US" sz="2000">
                <a:solidFill>
                  <a:srgbClr val="C00000"/>
                </a:solidFill>
              </a:rPr>
              <a:t>:</a:t>
            </a:r>
            <a:br>
              <a:rPr lang="en-US"/>
            </a:br>
            <a:endParaRPr lang="en-US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B970C-F5B5-5970-D012-575455E0F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832D1-A608-C9B2-FCBA-8365AD9F37D2}"/>
              </a:ext>
            </a:extLst>
          </p:cNvPr>
          <p:cNvSpPr txBox="1"/>
          <p:nvPr/>
        </p:nvSpPr>
        <p:spPr>
          <a:xfrm>
            <a:off x="381000" y="1600200"/>
            <a:ext cx="2920932" cy="3293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7/21 Scores for QSE with Resources - ICCP Telemetry points added in current model. </a:t>
            </a:r>
          </a:p>
          <a:p>
            <a:endParaRPr lang="en-US" sz="1600" dirty="0">
              <a:solidFill>
                <a:srgbClr val="C00000"/>
              </a:solidFill>
            </a:endParaRPr>
          </a:p>
          <a:p>
            <a:r>
              <a:rPr lang="en-US" sz="1600" dirty="0">
                <a:solidFill>
                  <a:srgbClr val="C00000"/>
                </a:solidFill>
                <a:cs typeface="Arial"/>
              </a:rPr>
              <a:t>99.5% of 26k points complete</a:t>
            </a:r>
          </a:p>
          <a:p>
            <a:r>
              <a:rPr lang="en-US" sz="1600" dirty="0">
                <a:solidFill>
                  <a:srgbClr val="C00000"/>
                </a:solidFill>
                <a:cs typeface="Arial"/>
              </a:rPr>
              <a:t> Last points are identified and are being worked on.</a:t>
            </a:r>
          </a:p>
          <a:p>
            <a:endParaRPr lang="en-US" dirty="0"/>
          </a:p>
          <a:p>
            <a:r>
              <a:rPr lang="en-US" dirty="0"/>
              <a:t>Scoring:</a:t>
            </a:r>
            <a:endParaRPr lang="en-US" dirty="0">
              <a:cs typeface="Arial"/>
            </a:endParaRPr>
          </a:p>
          <a:p>
            <a:endParaRPr lang="en-US" dirty="0"/>
          </a:p>
          <a:p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CC0760-19EB-B1BC-867D-0C4CF8DBA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53" y="4329642"/>
            <a:ext cx="3019425" cy="1181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47426F-52F8-665C-8327-B55DCDB21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339" y="47264"/>
            <a:ext cx="2619067" cy="6277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546B33-E2A4-A877-6015-7A86D97E1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022" y="0"/>
            <a:ext cx="2698402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452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A8FE-95AF-188F-A032-8A720E651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2000" dirty="0"/>
              <a:t>Scorecard 2B for</a:t>
            </a:r>
            <a:br>
              <a:rPr lang="en-US" sz="2000" dirty="0">
                <a:cs typeface="Arial"/>
              </a:rPr>
            </a:br>
            <a:r>
              <a:rPr lang="en-US" sz="2000" dirty="0"/>
              <a:t> Handbook 2-</a:t>
            </a:r>
            <a:br>
              <a:rPr lang="en-US" sz="2000" dirty="0"/>
            </a:br>
            <a:r>
              <a:rPr lang="en-US" sz="2000" dirty="0">
                <a:solidFill>
                  <a:srgbClr val="C00000"/>
                </a:solidFill>
              </a:rPr>
              <a:t>Telemetry checkout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meetings completed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with ERCOT staff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for sample of live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data transfer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capability</a:t>
            </a:r>
            <a:br>
              <a:rPr lang="en-US" dirty="0"/>
            </a:b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B970C-F5B5-5970-D012-575455E0F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832D1-A608-C9B2-FCBA-8365AD9F37D2}"/>
              </a:ext>
            </a:extLst>
          </p:cNvPr>
          <p:cNvSpPr txBox="1"/>
          <p:nvPr/>
        </p:nvSpPr>
        <p:spPr>
          <a:xfrm>
            <a:off x="302918" y="3143926"/>
            <a:ext cx="3078457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7/3 Scores for QSEs with Resources – Scheduling Check-out and Check-out complete</a:t>
            </a: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>
                <a:cs typeface="Arial"/>
              </a:rPr>
              <a:t>Scoring: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Complete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13B00C-4E97-2FE7-D505-4C7350051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900613"/>
            <a:ext cx="2635704" cy="6830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550751-8F80-7717-B55C-0279BFB58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329" y="0"/>
            <a:ext cx="2834248" cy="6323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994AAB-CA69-DC64-DEB4-E88FB3D27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593" y="-33334"/>
            <a:ext cx="2443359" cy="63567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C7E4B6D-8AAD-A3F6-82B6-6F9889A9F4B3}"/>
              </a:ext>
            </a:extLst>
          </p:cNvPr>
          <p:cNvSpPr/>
          <p:nvPr/>
        </p:nvSpPr>
        <p:spPr>
          <a:xfrm rot="19999750">
            <a:off x="2693423" y="2830175"/>
            <a:ext cx="33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2124637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C0E199-58B0-B9FB-AA61-E57BDACE1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46" y="1600200"/>
            <a:ext cx="4247801" cy="27890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595C25-2D6A-49CC-A814-9C9C31B89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841" y="4444610"/>
            <a:ext cx="5482319" cy="23785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3D9465-E850-845B-40BF-CF5A4309C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Resources for Sep/Oct Market Trials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6DA71-09C2-A087-7B9A-6392C24E2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86151"/>
            <a:ext cx="8534400" cy="500563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Everything needed for current market trials is on </a:t>
            </a:r>
            <a:r>
              <a:rPr lang="en-US" sz="2000" dirty="0">
                <a:solidFill>
                  <a:schemeClr val="tx2"/>
                </a:solidFill>
                <a:hlinkClick r:id="rId4"/>
              </a:rPr>
              <a:t>RTCBTF home page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	Note- TAC Approved the </a:t>
            </a:r>
            <a:r>
              <a:rPr lang="en-US" sz="1800" u="sng" dirty="0">
                <a:solidFill>
                  <a:schemeClr val="tx2"/>
                </a:solidFill>
                <a:hlinkClick r:id="rId5"/>
              </a:rPr>
              <a:t>Market Trials Plan</a:t>
            </a:r>
            <a:r>
              <a:rPr lang="en-US" sz="1800" dirty="0">
                <a:solidFill>
                  <a:schemeClr val="tx2"/>
                </a:solidFill>
              </a:rPr>
              <a:t> in October 2024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08F32-3CD7-7DFF-94D8-3219C080A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1C190E-F50D-4B35-6ADB-8B171C48670B}"/>
              </a:ext>
            </a:extLst>
          </p:cNvPr>
          <p:cNvSpPr/>
          <p:nvPr/>
        </p:nvSpPr>
        <p:spPr>
          <a:xfrm>
            <a:off x="216346" y="2514601"/>
            <a:ext cx="4905959" cy="50576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32CFB3-9971-6744-C658-ABD23DF35866}"/>
              </a:ext>
            </a:extLst>
          </p:cNvPr>
          <p:cNvSpPr/>
          <p:nvPr/>
        </p:nvSpPr>
        <p:spPr>
          <a:xfrm>
            <a:off x="2971800" y="5416454"/>
            <a:ext cx="4463509" cy="5709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05FD2E-5B3A-3A84-9BF6-B544278E3E48}"/>
              </a:ext>
            </a:extLst>
          </p:cNvPr>
          <p:cNvSpPr/>
          <p:nvPr/>
        </p:nvSpPr>
        <p:spPr>
          <a:xfrm>
            <a:off x="216345" y="3064024"/>
            <a:ext cx="4905959" cy="5057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56AE7-947D-BD8F-B414-613A015CD1FC}"/>
              </a:ext>
            </a:extLst>
          </p:cNvPr>
          <p:cNvSpPr txBox="1"/>
          <p:nvPr/>
        </p:nvSpPr>
        <p:spPr>
          <a:xfrm>
            <a:off x="2801892" y="2576900"/>
            <a:ext cx="232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May/June complete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B966A-AF6D-2303-EE98-B325FEE625A5}"/>
              </a:ext>
            </a:extLst>
          </p:cNvPr>
          <p:cNvSpPr txBox="1"/>
          <p:nvPr/>
        </p:nvSpPr>
        <p:spPr>
          <a:xfrm>
            <a:off x="2801891" y="3110300"/>
            <a:ext cx="232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July/Aug in flight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6616A1-CEC7-5627-2552-01C49374F4E1}"/>
              </a:ext>
            </a:extLst>
          </p:cNvPr>
          <p:cNvSpPr/>
          <p:nvPr/>
        </p:nvSpPr>
        <p:spPr>
          <a:xfrm>
            <a:off x="222441" y="3838216"/>
            <a:ext cx="4905959" cy="5057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E10953-4240-564C-79DB-B8D1D11D675A}"/>
              </a:ext>
            </a:extLst>
          </p:cNvPr>
          <p:cNvSpPr txBox="1"/>
          <p:nvPr/>
        </p:nvSpPr>
        <p:spPr>
          <a:xfrm>
            <a:off x="2807987" y="3884492"/>
            <a:ext cx="232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Sep/Oct next week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86C31CE-1C38-67E2-546A-6008174F5D3B}"/>
              </a:ext>
            </a:extLst>
          </p:cNvPr>
          <p:cNvSpPr/>
          <p:nvPr/>
        </p:nvSpPr>
        <p:spPr>
          <a:xfrm rot="10800000">
            <a:off x="5130441" y="3760578"/>
            <a:ext cx="1555717" cy="68403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840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A02B-5C7F-08EE-0F03-8050233C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Reminder of RTC+B FAQ </a:t>
            </a:r>
            <a:r>
              <a:rPr lang="en-US" dirty="0">
                <a:solidFill>
                  <a:srgbClr val="C00000"/>
                </a:solidFill>
              </a:rPr>
              <a:t>(updated 7/28/2025)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EBA4D-D3A7-2E7B-EE72-FE194A129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D5CDA0-F36E-518B-7F3C-7A7DDD84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2925"/>
            <a:ext cx="7439025" cy="312849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C2D484-F222-334C-7725-B0B32225C964}"/>
              </a:ext>
            </a:extLst>
          </p:cNvPr>
          <p:cNvCxnSpPr>
            <a:cxnSpLocks/>
          </p:cNvCxnSpPr>
          <p:nvPr/>
        </p:nvCxnSpPr>
        <p:spPr>
          <a:xfrm flipH="1" flipV="1">
            <a:off x="1137557" y="4807406"/>
            <a:ext cx="228600" cy="458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484CBD4-C681-CDC8-AE82-F8453E9EA987}"/>
              </a:ext>
            </a:extLst>
          </p:cNvPr>
          <p:cNvSpPr txBox="1"/>
          <p:nvPr/>
        </p:nvSpPr>
        <p:spPr>
          <a:xfrm>
            <a:off x="382756" y="527627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Worksheets for categories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697E01-354D-C4ED-F21D-B160AF013CC8}"/>
              </a:ext>
            </a:extLst>
          </p:cNvPr>
          <p:cNvSpPr/>
          <p:nvPr/>
        </p:nvSpPr>
        <p:spPr>
          <a:xfrm>
            <a:off x="55789" y="3739028"/>
            <a:ext cx="765674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5C08B6-565E-FD74-550F-8639462800E9}"/>
              </a:ext>
            </a:extLst>
          </p:cNvPr>
          <p:cNvSpPr txBox="1"/>
          <p:nvPr/>
        </p:nvSpPr>
        <p:spPr>
          <a:xfrm>
            <a:off x="228600" y="838200"/>
            <a:ext cx="81534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Posted on RTCBTF Home Page under Key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Common questions/responses in Excel Workbook (target weekly updates)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Search workbook for Key Words </a:t>
            </a:r>
          </a:p>
        </p:txBody>
      </p:sp>
    </p:spTree>
    <p:extLst>
      <p:ext uri="{BB962C8B-B14F-4D97-AF65-F5344CB8AC3E}">
        <p14:creationId xmlns:p14="http://schemas.microsoft.com/office/powerpoint/2010/main" val="427880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DB268F-57EF-D5F3-4C06-FF1106E59A1E}"/>
              </a:ext>
            </a:extLst>
          </p:cNvPr>
          <p:cNvCxnSpPr>
            <a:cxnSpLocks/>
          </p:cNvCxnSpPr>
          <p:nvPr/>
        </p:nvCxnSpPr>
        <p:spPr>
          <a:xfrm>
            <a:off x="7828513" y="1130528"/>
            <a:ext cx="25868" cy="29740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12934A-26A9-BE81-294F-7959E8CC0F88}"/>
              </a:ext>
            </a:extLst>
          </p:cNvPr>
          <p:cNvCxnSpPr>
            <a:cxnSpLocks/>
          </p:cNvCxnSpPr>
          <p:nvPr/>
        </p:nvCxnSpPr>
        <p:spPr>
          <a:xfrm>
            <a:off x="5822442" y="1226820"/>
            <a:ext cx="4885" cy="17401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llout: Up Arrow 48">
            <a:extLst>
              <a:ext uri="{FF2B5EF4-FFF2-40B4-BE49-F238E27FC236}">
                <a16:creationId xmlns:a16="http://schemas.microsoft.com/office/drawing/2014/main" id="{C4CFD68A-8338-20FF-1D15-DA6E7E0B42DC}"/>
              </a:ext>
            </a:extLst>
          </p:cNvPr>
          <p:cNvSpPr/>
          <p:nvPr/>
        </p:nvSpPr>
        <p:spPr>
          <a:xfrm>
            <a:off x="7860496" y="3098440"/>
            <a:ext cx="1118477" cy="992570"/>
          </a:xfrm>
          <a:prstGeom prst="up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allout: Up Arrow 45">
            <a:extLst>
              <a:ext uri="{FF2B5EF4-FFF2-40B4-BE49-F238E27FC236}">
                <a16:creationId xmlns:a16="http://schemas.microsoft.com/office/drawing/2014/main" id="{258F6389-5056-30A5-20DD-6E03B20A6426}"/>
              </a:ext>
            </a:extLst>
          </p:cNvPr>
          <p:cNvSpPr/>
          <p:nvPr/>
        </p:nvSpPr>
        <p:spPr>
          <a:xfrm>
            <a:off x="4139825" y="3098440"/>
            <a:ext cx="3688688" cy="992570"/>
          </a:xfrm>
          <a:prstGeom prst="upArrow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allout: Up Arrow 44">
            <a:extLst>
              <a:ext uri="{FF2B5EF4-FFF2-40B4-BE49-F238E27FC236}">
                <a16:creationId xmlns:a16="http://schemas.microsoft.com/office/drawing/2014/main" id="{A8B296CF-89BF-A21C-30E4-3C25A415F79B}"/>
              </a:ext>
            </a:extLst>
          </p:cNvPr>
          <p:cNvSpPr/>
          <p:nvPr/>
        </p:nvSpPr>
        <p:spPr>
          <a:xfrm>
            <a:off x="1087260" y="3099348"/>
            <a:ext cx="3064045" cy="992570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C99DA3-0E15-3E33-06DE-669A0E837A28}"/>
              </a:ext>
            </a:extLst>
          </p:cNvPr>
          <p:cNvCxnSpPr>
            <a:cxnSpLocks/>
          </p:cNvCxnSpPr>
          <p:nvPr/>
        </p:nvCxnSpPr>
        <p:spPr>
          <a:xfrm flipH="1">
            <a:off x="4157581" y="1226820"/>
            <a:ext cx="6729" cy="22192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FAA3BE-1DF0-B1BA-D3A8-151B1601CC6A}"/>
              </a:ext>
            </a:extLst>
          </p:cNvPr>
          <p:cNvCxnSpPr>
            <a:cxnSpLocks/>
          </p:cNvCxnSpPr>
          <p:nvPr/>
        </p:nvCxnSpPr>
        <p:spPr>
          <a:xfrm flipH="1">
            <a:off x="2592155" y="1226820"/>
            <a:ext cx="28969" cy="16263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BA8E16-40F8-6DE7-3654-1F5652E27357}"/>
              </a:ext>
            </a:extLst>
          </p:cNvPr>
          <p:cNvCxnSpPr>
            <a:cxnSpLocks/>
          </p:cNvCxnSpPr>
          <p:nvPr/>
        </p:nvCxnSpPr>
        <p:spPr>
          <a:xfrm flipH="1">
            <a:off x="1087261" y="1226820"/>
            <a:ext cx="34798" cy="28487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RTC+B Market Submissions -</a:t>
            </a:r>
            <a:r>
              <a:rPr lang="en-US" sz="1600" dirty="0"/>
              <a:t> </a:t>
            </a:r>
            <a:r>
              <a:rPr lang="en-US" dirty="0"/>
              <a:t>Systems configurations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2618441" y="2125535"/>
            <a:ext cx="1561656" cy="91440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RTC QSE 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4164625" y="2125535"/>
            <a:ext cx="1657817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Open-loop 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RTC SCED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822443" y="2126590"/>
            <a:ext cx="2006070" cy="910365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Ongoing Open-Loop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&amp; Periodic Closed-loop SCED/LFC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2619727" y="1556611"/>
            <a:ext cx="789194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3362585" y="1556611"/>
            <a:ext cx="81751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4151305" y="1556611"/>
            <a:ext cx="84511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4971533" y="1565280"/>
            <a:ext cx="79653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748506" y="1565280"/>
            <a:ext cx="7587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486711" y="1565280"/>
            <a:ext cx="6038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068495" y="1565280"/>
            <a:ext cx="71728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7785777" y="1565280"/>
            <a:ext cx="1091523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1062586" y="1123202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03/2025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550642" y="113052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05/2025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801810" y="112597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09/2025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7867389" y="108762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8063DA-CBE7-2F20-B567-C6BEDD268778}"/>
              </a:ext>
            </a:extLst>
          </p:cNvPr>
          <p:cNvSpPr/>
          <p:nvPr/>
        </p:nvSpPr>
        <p:spPr>
          <a:xfrm>
            <a:off x="1830924" y="1549285"/>
            <a:ext cx="78751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Apr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657172-2A8A-1133-136D-39B6F9AA4A3D}"/>
              </a:ext>
            </a:extLst>
          </p:cNvPr>
          <p:cNvSpPr/>
          <p:nvPr/>
        </p:nvSpPr>
        <p:spPr>
          <a:xfrm>
            <a:off x="1120708" y="1549285"/>
            <a:ext cx="77955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0A4BE0-7FC2-429B-C93E-DF976D694308}"/>
              </a:ext>
            </a:extLst>
          </p:cNvPr>
          <p:cNvSpPr/>
          <p:nvPr/>
        </p:nvSpPr>
        <p:spPr>
          <a:xfrm>
            <a:off x="219637" y="1549285"/>
            <a:ext cx="892831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Feb 2025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21F118-260E-F037-9CFA-D81A17929FA6}"/>
              </a:ext>
            </a:extLst>
          </p:cNvPr>
          <p:cNvSpPr/>
          <p:nvPr/>
        </p:nvSpPr>
        <p:spPr>
          <a:xfrm>
            <a:off x="1120708" y="2125535"/>
            <a:ext cx="147765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Optional: RTC QSE/Vendor Developer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2B9A18-6378-834C-6B94-1AE875932493}"/>
              </a:ext>
            </a:extLst>
          </p:cNvPr>
          <p:cNvSpPr txBox="1"/>
          <p:nvPr/>
        </p:nvSpPr>
        <p:spPr>
          <a:xfrm>
            <a:off x="4146554" y="108929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07/2025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AA021C-15FE-AF84-3DE5-A4D44D5E07E3}"/>
              </a:ext>
            </a:extLst>
          </p:cNvPr>
          <p:cNvSpPr/>
          <p:nvPr/>
        </p:nvSpPr>
        <p:spPr>
          <a:xfrm>
            <a:off x="788864" y="3320558"/>
            <a:ext cx="36167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MOTE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MOTE URL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3E1150-A6CE-E8EF-27D9-A13A443730CF}"/>
              </a:ext>
            </a:extLst>
          </p:cNvPr>
          <p:cNvSpPr/>
          <p:nvPr/>
        </p:nvSpPr>
        <p:spPr>
          <a:xfrm>
            <a:off x="3571372" y="3320558"/>
            <a:ext cx="43963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Production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Market Trial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46BEF0-EAEE-C3E7-2D0D-8118E0E63277}"/>
              </a:ext>
            </a:extLst>
          </p:cNvPr>
          <p:cNvSpPr/>
          <p:nvPr/>
        </p:nvSpPr>
        <p:spPr>
          <a:xfrm>
            <a:off x="7805168" y="3320558"/>
            <a:ext cx="116730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Cert</a:t>
            </a:r>
            <a:r>
              <a:rPr lang="en-US" sz="1050">
                <a:solidFill>
                  <a:schemeClr val="tx1"/>
                </a:solidFill>
              </a:rPr>
              <a:t>: Production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Env</a:t>
            </a:r>
            <a:r>
              <a:rPr lang="en-US" sz="1050">
                <a:solidFill>
                  <a:schemeClr val="tx1"/>
                </a:solidFill>
              </a:rPr>
              <a:t>: Prod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URL</a:t>
            </a:r>
            <a:r>
              <a:rPr lang="en-US" sz="1050">
                <a:solidFill>
                  <a:schemeClr val="tx1"/>
                </a:solidFill>
              </a:rPr>
              <a:t>: MIS Prod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111D675-D684-D8CB-2FC9-424D6C033CC7}"/>
              </a:ext>
            </a:extLst>
          </p:cNvPr>
          <p:cNvSpPr txBox="1"/>
          <p:nvPr/>
        </p:nvSpPr>
        <p:spPr>
          <a:xfrm>
            <a:off x="395202" y="4350754"/>
            <a:ext cx="8241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QSE/Vendor developer can use MOTE certificates &amp; RTC MIS MOTE API URL to test the submissions until end of submission testing phase (end of June) as needed. </a:t>
            </a:r>
            <a:r>
              <a:rPr lang="en-US" sz="1200" i="1" dirty="0"/>
              <a:t>At the start of the Open Loop testing, RTC MOTE MIS URLs will be disabled.</a:t>
            </a:r>
          </a:p>
          <a:p>
            <a:r>
              <a:rPr lang="en-US" sz="1200" b="1" u="sng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u="sng" dirty="0"/>
              <a:t>URL links:</a:t>
            </a:r>
            <a:r>
              <a:rPr lang="en-US" sz="1200" b="1" dirty="0"/>
              <a:t> </a:t>
            </a:r>
            <a:r>
              <a:rPr lang="en-US" sz="1200" dirty="0"/>
              <a:t>RTC MOTE and Market Trial URL links to be used for MMSUI, OSUI and API submissions. Actual links are provided in next slide.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For notifications/responses to MPs from RTC Market Trials environment, MP will need to provide the listener URL to ERCOT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1DA1443-B804-8C42-A6C3-98FF64923F8E}"/>
              </a:ext>
            </a:extLst>
          </p:cNvPr>
          <p:cNvSpPr/>
          <p:nvPr/>
        </p:nvSpPr>
        <p:spPr>
          <a:xfrm rot="10800000">
            <a:off x="5708794" y="4075575"/>
            <a:ext cx="550749" cy="126140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D63F9516-6395-5ABA-2C70-08AAE2A8F712}"/>
              </a:ext>
            </a:extLst>
          </p:cNvPr>
          <p:cNvSpPr/>
          <p:nvPr/>
        </p:nvSpPr>
        <p:spPr>
          <a:xfrm>
            <a:off x="1657810" y="3212638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46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RTC+B Market Submissions -</a:t>
            </a:r>
            <a:r>
              <a:rPr lang="en-US" sz="2000"/>
              <a:t> </a:t>
            </a:r>
            <a:r>
              <a:rPr lang="en-US"/>
              <a:t>Systems configurations</a:t>
            </a:r>
            <a:br>
              <a:rPr lang="en-US"/>
            </a:br>
            <a:r>
              <a:rPr lang="en-US" sz="2000"/>
              <a:t>(Updated with URLs)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-85060" y="764406"/>
            <a:ext cx="8534400" cy="85401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RTC+B Market Trials and Go-live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13A883-B02D-CB28-F0A7-64F42809F0BB}"/>
              </a:ext>
            </a:extLst>
          </p:cNvPr>
          <p:cNvGraphicFramePr>
            <a:graphicFrameLocks noGrp="1"/>
          </p:cNvGraphicFramePr>
          <p:nvPr/>
        </p:nvGraphicFramePr>
        <p:xfrm>
          <a:off x="182033" y="1477823"/>
          <a:ext cx="8657167" cy="3947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41785">
                  <a:extLst>
                    <a:ext uri="{9D8B030D-6E8A-4147-A177-3AD203B41FA5}">
                      <a16:colId xmlns:a16="http://schemas.microsoft.com/office/drawing/2014/main" val="1201586897"/>
                    </a:ext>
                  </a:extLst>
                </a:gridCol>
                <a:gridCol w="1003927">
                  <a:extLst>
                    <a:ext uri="{9D8B030D-6E8A-4147-A177-3AD203B41FA5}">
                      <a16:colId xmlns:a16="http://schemas.microsoft.com/office/drawing/2014/main" val="4091205400"/>
                    </a:ext>
                  </a:extLst>
                </a:gridCol>
                <a:gridCol w="3224470">
                  <a:extLst>
                    <a:ext uri="{9D8B030D-6E8A-4147-A177-3AD203B41FA5}">
                      <a16:colId xmlns:a16="http://schemas.microsoft.com/office/drawing/2014/main" val="2932045821"/>
                    </a:ext>
                  </a:extLst>
                </a:gridCol>
                <a:gridCol w="3086985">
                  <a:extLst>
                    <a:ext uri="{9D8B030D-6E8A-4147-A177-3AD203B41FA5}">
                      <a16:colId xmlns:a16="http://schemas.microsoft.com/office/drawing/2014/main" val="2830311425"/>
                    </a:ext>
                  </a:extLst>
                </a:gridCol>
              </a:tblGrid>
              <a:tr h="318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RTC Phase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Digital Certificate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MMSUI / OSUI URL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API / WAN URL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590528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Vendor/QSE Submissions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MOTE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MOTE MIS URLs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RTC MOTE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https://testmarkettrialsapi.wan.ercot.com/NodalAPI/EWS/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878641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Open Loop and Closed Loop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https://markettrialsapi.wan.ercot.com/NodalAPI/EWS/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966834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From RTC Go-live onwards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</a:rPr>
                        <a:t>Current Prod MIS URL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mmsui</a:t>
                      </a:r>
                      <a:b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osui</a:t>
                      </a:r>
                      <a:endParaRPr lang="en-US" sz="1100" u="sng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New Production API/WAN URL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221284"/>
                  </a:ext>
                </a:extLst>
              </a:tr>
            </a:tbl>
          </a:graphicData>
        </a:graphic>
      </p:graphicFrame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072CC035-AE87-3760-2F5E-5BCCFB35BD1D}"/>
              </a:ext>
            </a:extLst>
          </p:cNvPr>
          <p:cNvSpPr/>
          <p:nvPr/>
        </p:nvSpPr>
        <p:spPr>
          <a:xfrm>
            <a:off x="2936003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619DC5D-98E5-ECCD-2EE9-BD20C7EC463E}"/>
              </a:ext>
            </a:extLst>
          </p:cNvPr>
          <p:cNvSpPr/>
          <p:nvPr/>
        </p:nvSpPr>
        <p:spPr>
          <a:xfrm>
            <a:off x="6323215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B39316-7FC1-7A0B-3A6D-A161EE6753EF}"/>
              </a:ext>
            </a:extLst>
          </p:cNvPr>
          <p:cNvSpPr/>
          <p:nvPr/>
        </p:nvSpPr>
        <p:spPr>
          <a:xfrm>
            <a:off x="1" y="3227989"/>
            <a:ext cx="8961966" cy="156032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616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RTC+B Market Submissions -</a:t>
            </a:r>
            <a:r>
              <a:rPr lang="en-US" sz="2000" dirty="0"/>
              <a:t> </a:t>
            </a:r>
            <a:r>
              <a:rPr lang="en-US" dirty="0"/>
              <a:t>Systems configurations</a:t>
            </a:r>
            <a:br>
              <a:rPr lang="en-US" dirty="0"/>
            </a:br>
            <a:r>
              <a:rPr lang="en-US" u="sng" dirty="0"/>
              <a:t>Public Key Update for WAN/API submissions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3208117-FCBF-86B6-E8F1-E9022CB75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46298"/>
            <a:ext cx="8534400" cy="5096525"/>
          </a:xfrm>
        </p:spPr>
        <p:txBody>
          <a:bodyPr/>
          <a:lstStyle/>
          <a:p>
            <a:r>
              <a:rPr lang="en-US" sz="1400" dirty="0"/>
              <a:t>For API/WAN submissions into Market Trials environments, need to download public keys and place into the keystore location in system being used for RTC+B submissions.</a:t>
            </a:r>
          </a:p>
          <a:p>
            <a:endParaRPr lang="en-US" sz="1400" dirty="0"/>
          </a:p>
          <a:p>
            <a:r>
              <a:rPr lang="en-US" sz="1400" dirty="0"/>
              <a:t>No change to digital user certificates – continue to use existing MOTE and Production Certificates</a:t>
            </a: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 Trial API Public key location: </a:t>
            </a:r>
            <a:r>
              <a:rPr lang="en-US" sz="16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https://www.ercot.com/services/mdt/webservices</a:t>
            </a:r>
            <a:endParaRPr lang="en-US" sz="16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380999" y="1254642"/>
            <a:ext cx="8358963" cy="450820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72B08E5-B28E-06FF-17E2-551CB88CA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5" y="3300146"/>
            <a:ext cx="8358964" cy="2462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451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63B33-6011-A57B-111C-FE335CCE9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4C52F-76D0-E747-44AE-A1B931470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2C4EC33-3E4E-F271-255C-D3EFDE5D9967}"/>
              </a:ext>
            </a:extLst>
          </p:cNvPr>
          <p:cNvGrpSpPr/>
          <p:nvPr/>
        </p:nvGrpSpPr>
        <p:grpSpPr>
          <a:xfrm>
            <a:off x="304800" y="228600"/>
            <a:ext cx="5562600" cy="3015792"/>
            <a:chOff x="381000" y="304800"/>
            <a:chExt cx="5562600" cy="30157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BD893AF-CA67-DC59-6FC9-32A7B3D9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304800"/>
              <a:ext cx="5562600" cy="301579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6386F13-8922-826C-47E8-ED7B6CCB0355}"/>
                </a:ext>
              </a:extLst>
            </p:cNvPr>
            <p:cNvSpPr/>
            <p:nvPr/>
          </p:nvSpPr>
          <p:spPr>
            <a:xfrm>
              <a:off x="533400" y="2863392"/>
              <a:ext cx="2438400" cy="413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0A990D3-D309-AD28-8F25-DC9F5BFFA396}"/>
              </a:ext>
            </a:extLst>
          </p:cNvPr>
          <p:cNvSpPr txBox="1"/>
          <p:nvPr/>
        </p:nvSpPr>
        <p:spPr>
          <a:xfrm>
            <a:off x="3102634" y="4122003"/>
            <a:ext cx="5965166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HB#3: QSE will support “parallel production” 2days/week by entering $bids/offers for non-binding RTC energy and A/S awards and dispatch (Open-loop test)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Scorecard to demonstrate successful submissions and telemetry reflective of production, and mitigation plans in place for any outliers. </a:t>
            </a:r>
          </a:p>
        </p:txBody>
      </p:sp>
      <p:sp>
        <p:nvSpPr>
          <p:cNvPr id="2" name="Arrow: Bent-Up 1">
            <a:extLst>
              <a:ext uri="{FF2B5EF4-FFF2-40B4-BE49-F238E27FC236}">
                <a16:creationId xmlns:a16="http://schemas.microsoft.com/office/drawing/2014/main" id="{B73F768D-6365-FCDD-AD90-AD4FBC33735B}"/>
              </a:ext>
            </a:extLst>
          </p:cNvPr>
          <p:cNvSpPr/>
          <p:nvPr/>
        </p:nvSpPr>
        <p:spPr>
          <a:xfrm rot="5400000">
            <a:off x="1142478" y="3705964"/>
            <a:ext cx="3408478" cy="1219200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9E8400-98AD-E697-5E3C-774A8910C4C5}"/>
              </a:ext>
            </a:extLst>
          </p:cNvPr>
          <p:cNvSpPr txBox="1"/>
          <p:nvPr/>
        </p:nvSpPr>
        <p:spPr>
          <a:xfrm>
            <a:off x="3456318" y="5188803"/>
            <a:ext cx="5611482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HB#4: Coordination of individual QSE tests on subset of resources to ensure resources can follow new UDSP telemetry point from ERCOT.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Scorecard goal for QSEs to successfully demonstrate, and mitigation plans in place to address in next trial phase.</a:t>
            </a:r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81BB4FFB-50B5-A2BC-F789-D79A4D708F54}"/>
              </a:ext>
            </a:extLst>
          </p:cNvPr>
          <p:cNvSpPr/>
          <p:nvPr/>
        </p:nvSpPr>
        <p:spPr>
          <a:xfrm rot="5400000">
            <a:off x="1409178" y="3134461"/>
            <a:ext cx="2189278" cy="1143000"/>
          </a:xfrm>
          <a:prstGeom prst="bent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CF4DF9-B105-9945-74F6-FEBA6054D5EC}"/>
              </a:ext>
            </a:extLst>
          </p:cNvPr>
          <p:cNvSpPr txBox="1"/>
          <p:nvPr/>
        </p:nvSpPr>
        <p:spPr>
          <a:xfrm>
            <a:off x="2999117" y="3191470"/>
            <a:ext cx="58400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C00000"/>
                </a:solidFill>
              </a:rPr>
              <a:t>July &amp; August:</a:t>
            </a:r>
          </a:p>
          <a:p>
            <a:r>
              <a:rPr lang="en-US" sz="1600" dirty="0">
                <a:solidFill>
                  <a:srgbClr val="C00000"/>
                </a:solidFill>
              </a:rPr>
              <a:t>Initial Real-Time Market execution and verify QSE ability to follow ERCOT frequency signals during individual QSE test</a:t>
            </a:r>
          </a:p>
        </p:txBody>
      </p:sp>
    </p:spTree>
    <p:extLst>
      <p:ext uri="{BB962C8B-B14F-4D97-AF65-F5344CB8AC3E}">
        <p14:creationId xmlns:p14="http://schemas.microsoft.com/office/powerpoint/2010/main" val="3128828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016E0-4BE9-7730-5DBB-6B8B3A7CE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July/August Market Trials Scorecard (Handbook 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CE1EF-4509-93B5-1017-B3C92DE98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24128"/>
            <a:ext cx="8665464" cy="4334256"/>
          </a:xfrm>
        </p:spPr>
        <p:txBody>
          <a:bodyPr lIns="91440" tIns="45720" rIns="91440" bIns="45720" anchor="t"/>
          <a:lstStyle/>
          <a:p>
            <a:r>
              <a:rPr lang="en-US" sz="1800" dirty="0">
                <a:solidFill>
                  <a:schemeClr val="tx2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Handbook #3</a:t>
            </a:r>
            <a:r>
              <a:rPr lang="en-US" sz="1800" dirty="0">
                <a:solidFill>
                  <a:schemeClr val="tx2"/>
                </a:solidFill>
                <a:cs typeface="Arial"/>
              </a:rPr>
              <a:t> - Dual “production-like” data Tue/Thu 9am-5pm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cs typeface="Arial"/>
              </a:rPr>
              <a:t>Market Trials ERCOT/QSE support required for: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Submissions (TPO/COP/</a:t>
            </a:r>
            <a:r>
              <a:rPr lang="en-US" sz="1600" dirty="0" err="1">
                <a:solidFill>
                  <a:schemeClr val="tx2"/>
                </a:solidFill>
                <a:cs typeface="Arial"/>
              </a:rPr>
              <a:t>ASOffer</a:t>
            </a:r>
            <a:r>
              <a:rPr lang="en-US" sz="1600" dirty="0">
                <a:solidFill>
                  <a:schemeClr val="tx2"/>
                </a:solidFill>
                <a:cs typeface="Arial"/>
              </a:rPr>
              <a:t> etc.) – No outage submissions required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Telemetry (current and new telemetry points)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To assist RUC studies, please submit COP, 3PSO, </a:t>
            </a:r>
            <a:r>
              <a:rPr lang="en-US" sz="1400" dirty="0" err="1">
                <a:solidFill>
                  <a:schemeClr val="tx2"/>
                </a:solidFill>
                <a:cs typeface="Arial"/>
              </a:rPr>
              <a:t>ASOffer</a:t>
            </a:r>
            <a:r>
              <a:rPr lang="en-US" sz="1400" dirty="0">
                <a:solidFill>
                  <a:schemeClr val="tx2"/>
                </a:solidFill>
                <a:cs typeface="Arial"/>
              </a:rPr>
              <a:t> through end of OD (midnight)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Systems will be running 7x24, so submissions encouraged but not required on all days.</a:t>
            </a:r>
          </a:p>
          <a:p>
            <a:endParaRPr lang="en-US" sz="1800" dirty="0">
              <a:solidFill>
                <a:schemeClr val="tx2"/>
              </a:solidFill>
              <a:cs typeface="Arial"/>
            </a:endParaRPr>
          </a:p>
          <a:p>
            <a:r>
              <a:rPr lang="en-US" sz="1800" dirty="0">
                <a:solidFill>
                  <a:schemeClr val="tx2"/>
                </a:solidFill>
                <a:cs typeface="Arial"/>
              </a:rPr>
              <a:t>Scoring for QSE submissions &amp; telemetry as 2 scorecards for Handbook #3</a:t>
            </a:r>
          </a:p>
          <a:p>
            <a:pPr marL="457200" lvl="1" indent="0">
              <a:buNone/>
            </a:pPr>
            <a:r>
              <a:rPr lang="en-US" sz="1400" b="1" u="sng" dirty="0">
                <a:solidFill>
                  <a:schemeClr val="tx2"/>
                </a:solidFill>
                <a:cs typeface="Arial"/>
              </a:rPr>
              <a:t>All QSEs</a:t>
            </a:r>
            <a:r>
              <a:rPr lang="en-US" sz="1400" b="1" dirty="0">
                <a:solidFill>
                  <a:schemeClr val="tx2"/>
                </a:solidFill>
                <a:cs typeface="Arial"/>
              </a:rPr>
              <a:t> for </a:t>
            </a:r>
            <a:r>
              <a:rPr lang="en-US" sz="1400" b="1" u="sng" dirty="0">
                <a:solidFill>
                  <a:schemeClr val="tx2"/>
                </a:solidFill>
                <a:cs typeface="Arial"/>
              </a:rPr>
              <a:t>all Resources</a:t>
            </a:r>
            <a:r>
              <a:rPr lang="en-US" sz="1400" b="1" dirty="0">
                <a:solidFill>
                  <a:schemeClr val="tx2"/>
                </a:solidFill>
                <a:cs typeface="Arial"/>
              </a:rPr>
              <a:t> on Monitored Operating Days July 22– Aug 28 every Tue/Thu 9-5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Green is &gt; 95%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Yellow is 85% - 95%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Red is &lt; 85%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Also an “ERCOT-wide score”</a:t>
            </a:r>
          </a:p>
          <a:p>
            <a:endParaRPr lang="en-US" sz="1000" dirty="0">
              <a:solidFill>
                <a:schemeClr val="tx2"/>
              </a:solidFill>
              <a:cs typeface="Arial"/>
            </a:endParaRPr>
          </a:p>
          <a:p>
            <a:endParaRPr lang="en-US" sz="2400" dirty="0">
              <a:solidFill>
                <a:srgbClr val="5B6770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4F44B-2DCC-AA75-C288-27CF04C22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FAE2B8-17BB-8AEF-00B7-584DC624E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358" y="4270574"/>
            <a:ext cx="4286250" cy="781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60FDCE7-6209-8B2F-F14D-0CA4B99AF7C6}"/>
              </a:ext>
            </a:extLst>
          </p:cNvPr>
          <p:cNvSpPr/>
          <p:nvPr/>
        </p:nvSpPr>
        <p:spPr>
          <a:xfrm>
            <a:off x="5247850" y="4441869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</a:t>
            </a:r>
            <a:r>
              <a:rPr lang="en-US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OpDays</a:t>
            </a: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cored in 3a</a:t>
            </a: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market submissions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B6E480-9DAF-7D06-8E0F-AF24E8EEC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454" y="5282510"/>
            <a:ext cx="4286250" cy="7810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DB57AD0-2487-B6B7-6D55-307FE1F34C5D}"/>
              </a:ext>
            </a:extLst>
          </p:cNvPr>
          <p:cNvSpPr/>
          <p:nvPr/>
        </p:nvSpPr>
        <p:spPr>
          <a:xfrm>
            <a:off x="5253946" y="5453805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</a:t>
            </a:r>
            <a:r>
              <a:rPr lang="en-US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OpDays</a:t>
            </a: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cored in 3b</a:t>
            </a: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accurate telemetry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6221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F2EF1-A916-0D46-9132-772A02C8C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0AC5-F308-7D64-D58F-CC97385E4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82" y="243681"/>
            <a:ext cx="8458200" cy="1155293"/>
          </a:xfrm>
        </p:spPr>
        <p:txBody>
          <a:bodyPr lIns="91440" tIns="45720" rIns="91440" bIns="45720" anchor="t"/>
          <a:lstStyle/>
          <a:p>
            <a:r>
              <a:rPr lang="en-US" sz="2000" dirty="0"/>
              <a:t>Scorecard 3A for </a:t>
            </a:r>
            <a:br>
              <a:rPr lang="en-US" sz="2000" dirty="0"/>
            </a:br>
            <a:r>
              <a:rPr lang="en-US" sz="2000" dirty="0"/>
              <a:t>Handbook 3-</a:t>
            </a:r>
            <a:br>
              <a:rPr lang="en-US" sz="2000" dirty="0"/>
            </a:br>
            <a:r>
              <a:rPr lang="en-US" sz="2000" dirty="0"/>
              <a:t>Market submissions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7F2F6-B61B-CD30-E2DF-6314C1E1E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78F9D1-6E45-B2E7-6B42-1724A552DDF1}"/>
              </a:ext>
            </a:extLst>
          </p:cNvPr>
          <p:cNvSpPr txBox="1"/>
          <p:nvPr/>
        </p:nvSpPr>
        <p:spPr>
          <a:xfrm>
            <a:off x="110699" y="1295400"/>
            <a:ext cx="2783962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Scores for QSEs with Resources – Appropriate submissions made for each owned resources.</a:t>
            </a:r>
          </a:p>
          <a:p>
            <a:endParaRPr lang="en-US" sz="1400" dirty="0"/>
          </a:p>
          <a:p>
            <a:r>
              <a:rPr lang="en-US" sz="1400" dirty="0">
                <a:cs typeface="Arial"/>
              </a:rPr>
              <a:t>COP – </a:t>
            </a:r>
            <a:r>
              <a:rPr lang="en-US" sz="1200" dirty="0">
                <a:cs typeface="Arial"/>
              </a:rPr>
              <a:t>ALL</a:t>
            </a:r>
          </a:p>
          <a:p>
            <a:r>
              <a:rPr lang="en-US" sz="1400" dirty="0">
                <a:cs typeface="Arial"/>
              </a:rPr>
              <a:t>TPO – </a:t>
            </a:r>
            <a:r>
              <a:rPr lang="en-US" sz="1200" dirty="0">
                <a:cs typeface="Arial"/>
              </a:rPr>
              <a:t>Gen, ESR, CLR</a:t>
            </a:r>
          </a:p>
          <a:p>
            <a:r>
              <a:rPr lang="en-US" sz="1400" dirty="0">
                <a:cs typeface="Arial"/>
              </a:rPr>
              <a:t>ASO – </a:t>
            </a:r>
            <a:r>
              <a:rPr lang="en-US" sz="1200" dirty="0">
                <a:cs typeface="Arial"/>
              </a:rPr>
              <a:t>AS Qualified Resources</a:t>
            </a:r>
          </a:p>
          <a:p>
            <a:endParaRPr lang="en-US" sz="1200" dirty="0">
              <a:cs typeface="Arial"/>
            </a:endParaRPr>
          </a:p>
          <a:p>
            <a:r>
              <a:rPr lang="en-US" sz="1200" b="1" dirty="0">
                <a:solidFill>
                  <a:srgbClr val="C00000"/>
                </a:solidFill>
                <a:cs typeface="Arial"/>
              </a:rPr>
              <a:t>Last 3 weeks have progressed </a:t>
            </a:r>
          </a:p>
          <a:p>
            <a:r>
              <a:rPr lang="en-US" sz="1200" b="1" dirty="0">
                <a:solidFill>
                  <a:srgbClr val="C00000"/>
                </a:solidFill>
                <a:cs typeface="Arial"/>
              </a:rPr>
              <a:t>System Wide from </a:t>
            </a:r>
          </a:p>
          <a:p>
            <a:r>
              <a:rPr lang="en-US" sz="1200" b="1" dirty="0">
                <a:solidFill>
                  <a:srgbClr val="C00000"/>
                </a:solidFill>
                <a:cs typeface="Arial"/>
              </a:rPr>
              <a:t>       Week 1- 65%</a:t>
            </a:r>
          </a:p>
          <a:p>
            <a:r>
              <a:rPr lang="en-US" sz="1200" b="1" dirty="0">
                <a:solidFill>
                  <a:srgbClr val="C00000"/>
                </a:solidFill>
                <a:cs typeface="Arial"/>
              </a:rPr>
              <a:t>       Week 2- 74%</a:t>
            </a:r>
          </a:p>
          <a:p>
            <a:r>
              <a:rPr lang="en-US" sz="1200" b="1" dirty="0">
                <a:solidFill>
                  <a:srgbClr val="C00000"/>
                </a:solidFill>
                <a:cs typeface="Arial"/>
              </a:rPr>
              <a:t>       Week 3- 85%</a:t>
            </a:r>
          </a:p>
          <a:p>
            <a:r>
              <a:rPr lang="en-US" sz="1200" b="1" dirty="0">
                <a:solidFill>
                  <a:srgbClr val="C00000"/>
                </a:solidFill>
                <a:cs typeface="Arial"/>
              </a:rPr>
              <a:t>       Week 4- 95%</a:t>
            </a:r>
          </a:p>
          <a:p>
            <a:r>
              <a:rPr lang="en-US" sz="1200" b="1" dirty="0">
                <a:solidFill>
                  <a:srgbClr val="C00000"/>
                </a:solidFill>
                <a:cs typeface="Arial"/>
              </a:rPr>
              <a:t>       Week 5- 95%</a:t>
            </a:r>
          </a:p>
          <a:p>
            <a:r>
              <a:rPr lang="en-US" dirty="0"/>
              <a:t>Scoring: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cs typeface="Arial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FC76CD-3E8B-3E71-03C5-76AB7955BFF1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617346868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19718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F2EC38D-C2BB-C31F-F4DC-C3AD97990978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127954324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101922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65EF2925-87C1-FA71-C375-5BC2B3CE9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8" y="5036740"/>
            <a:ext cx="2783962" cy="1051719"/>
          </a:xfrm>
          <a:prstGeom prst="rect">
            <a:avLst/>
          </a:prstGeom>
        </p:spPr>
      </p:pic>
      <p:pic>
        <p:nvPicPr>
          <p:cNvPr id="12" name="Picture 11" descr="Calendar&#10;&#10;AI-generated content may be incorrect.">
            <a:extLst>
              <a:ext uri="{FF2B5EF4-FFF2-40B4-BE49-F238E27FC236}">
                <a16:creationId xmlns:a16="http://schemas.microsoft.com/office/drawing/2014/main" id="{2472F757-8C50-BD67-976B-CCF08E0E7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871" y="0"/>
            <a:ext cx="3006258" cy="6324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78A251-9701-DCE3-F3A0-30CB19118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937" y="0"/>
            <a:ext cx="3006258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19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0A954-F65B-3600-769D-0CD9A19B5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51B37-99C5-1E71-A1CA-A24A0F907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1800" dirty="0"/>
              <a:t>Scorecard 3B for </a:t>
            </a:r>
            <a:br>
              <a:rPr lang="en-US" sz="1800" dirty="0">
                <a:cs typeface="Arial"/>
              </a:rPr>
            </a:br>
            <a:r>
              <a:rPr lang="en-US" sz="1800" dirty="0"/>
              <a:t>Handbook 3- </a:t>
            </a:r>
            <a:br>
              <a:rPr lang="en-US" sz="1800" dirty="0"/>
            </a:br>
            <a:r>
              <a:rPr lang="en-US" sz="1800" dirty="0">
                <a:solidFill>
                  <a:srgbClr val="C00000"/>
                </a:solidFill>
              </a:rPr>
              <a:t>Acceptable Telemetry point 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values received by ERCOT 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for active resources.</a:t>
            </a:r>
            <a:br>
              <a:rPr lang="en-US" dirty="0"/>
            </a:b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2B91A-ECA9-2917-AD1C-2FA937DE0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85BA72-79B0-04A0-2928-528C4A9ECE04}"/>
              </a:ext>
            </a:extLst>
          </p:cNvPr>
          <p:cNvSpPr txBox="1"/>
          <p:nvPr/>
        </p:nvSpPr>
        <p:spPr>
          <a:xfrm>
            <a:off x="381000" y="1751204"/>
            <a:ext cx="2920932" cy="42165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8/25 Scores for QSE with Resources – Accurate telemetry data sent to ERCOT 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System Wide score: 92%</a:t>
            </a:r>
          </a:p>
          <a:p>
            <a:endParaRPr lang="en-US" sz="1600" dirty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Scoring:</a:t>
            </a:r>
            <a:endParaRPr lang="en-US" dirty="0">
              <a:cs typeface="Arial"/>
            </a:endParaRPr>
          </a:p>
          <a:p>
            <a:endParaRPr lang="en-US" dirty="0"/>
          </a:p>
          <a:p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F638C6-1BBA-2F35-9F70-3DFE4F7A1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41" y="4866057"/>
            <a:ext cx="3371850" cy="1095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F31EF5-861E-A4BB-B34A-AF871B40D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391" y="1"/>
            <a:ext cx="2773433" cy="6324600"/>
          </a:xfrm>
          <a:prstGeom prst="rect">
            <a:avLst/>
          </a:prstGeom>
        </p:spPr>
      </p:pic>
      <p:pic>
        <p:nvPicPr>
          <p:cNvPr id="7" name="Picture 6" descr="Table, calendar&#10;&#10;AI-generated content may be incorrect.">
            <a:extLst>
              <a:ext uri="{FF2B5EF4-FFF2-40B4-BE49-F238E27FC236}">
                <a16:creationId xmlns:a16="http://schemas.microsoft.com/office/drawing/2014/main" id="{A9F8FF8E-9562-87D8-CDB5-498C9D5AF5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764" y="0"/>
            <a:ext cx="2787236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9157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Custom 1">
      <a:dk1>
        <a:srgbClr val="2D3338"/>
      </a:dk1>
      <a:lt1>
        <a:srgbClr val="FFFFFF"/>
      </a:lt1>
      <a:dk2>
        <a:srgbClr val="2D3338"/>
      </a:dk2>
      <a:lt2>
        <a:srgbClr val="E6EBF0"/>
      </a:lt2>
      <a:accent1>
        <a:srgbClr val="00AEC7"/>
      </a:accent1>
      <a:accent2>
        <a:srgbClr val="7C858C"/>
      </a:accent2>
      <a:accent3>
        <a:srgbClr val="2BA565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999AAC16EAB41985F08B9B30BD6F8" ma:contentTypeVersion="4" ma:contentTypeDescription="Create a new document." ma:contentTypeScope="" ma:versionID="e17db7c92bbe4a954239b0aad63199c1">
  <xsd:schema xmlns:xsd="http://www.w3.org/2001/XMLSchema" xmlns:xs="http://www.w3.org/2001/XMLSchema" xmlns:p="http://schemas.microsoft.com/office/2006/metadata/properties" xmlns:ns2="8d5ee879-813f-4fb9-b7c2-a59846c21aeb" targetNamespace="http://schemas.microsoft.com/office/2006/metadata/properties" ma:root="true" ma:fieldsID="dbeeea33673683b355d19f3b50507d1a" ns2:_="">
    <xsd:import namespace="8d5ee879-813f-4fb9-b7c2-a59846c21aeb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Year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ee879-813f-4fb9-b7c2-a59846c21aeb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format="Dropdown" ma:internalName="Audience">
      <xsd:simpleType>
        <xsd:restriction base="dms:Choice">
          <xsd:enumeration value="Internal "/>
          <xsd:enumeration value="Confidential"/>
          <xsd:enumeration value="Public"/>
        </xsd:restriction>
      </xsd:simpleType>
    </xsd:element>
    <xsd:element name="Year" ma:index="9" nillable="true" ma:displayName="Year" ma:format="Dropdown" ma:internalName="Year">
      <xsd:simpleType>
        <xsd:restriction base="dms:Choice">
          <xsd:enumeration value="2022"/>
          <xsd:enumeration value="2023"/>
          <xsd:enumeration value="2024"/>
          <xsd:enumeration value="202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8d5ee879-813f-4fb9-b7c2-a59846c21aeb" xsi:nil="true"/>
    <Audience xmlns="8d5ee879-813f-4fb9-b7c2-a59846c21aeb">Public</Audience>
  </documentManagement>
</p:properties>
</file>

<file path=customXml/itemProps1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CE88CD-E9E0-4BB6-AD83-C594282F53DE}">
  <ds:schemaRefs>
    <ds:schemaRef ds:uri="8d5ee879-813f-4fb9-b7c2-a59846c21a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A526C54-2038-4DDB-9077-84C80FF069E0}">
  <ds:schemaRefs>
    <ds:schemaRef ds:uri="8d5ee879-813f-4fb9-b7c2-a59846c21a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1403</TotalTime>
  <Words>3249</Words>
  <Application>Microsoft Office PowerPoint</Application>
  <PresentationFormat>On-screen Show (4:3)</PresentationFormat>
  <Paragraphs>514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Aptos</vt:lpstr>
      <vt:lpstr>Arial</vt:lpstr>
      <vt:lpstr>Calibri</vt:lpstr>
      <vt:lpstr>Courier New</vt:lpstr>
      <vt:lpstr>Cover Slide</vt:lpstr>
      <vt:lpstr>Horizontal Theme</vt:lpstr>
      <vt:lpstr>PowerPoint Presentation</vt:lpstr>
      <vt:lpstr>Outline</vt:lpstr>
      <vt:lpstr>PowerPoint Presentation</vt:lpstr>
      <vt:lpstr>PowerPoint Presentation</vt:lpstr>
      <vt:lpstr>Resources for Sep/Oct Market Trials</vt:lpstr>
      <vt:lpstr>PowerPoint Presentation</vt:lpstr>
      <vt:lpstr>July/August Market Trials Scorecard (Handbook 3)</vt:lpstr>
      <vt:lpstr>Scorecard 3A for  Handbook 3- Market submissions: </vt:lpstr>
      <vt:lpstr>Scorecard 3B for  Handbook 3-  Acceptable Telemetry point  values received by ERCOT  for active resources. </vt:lpstr>
      <vt:lpstr>July/August Market Trials Scorecard (Handbook 4)</vt:lpstr>
      <vt:lpstr>Scorecard 4 for  Handbook 4- QSEs demonstrate  ability to follow UDSP  in coordinated test with ERCOT </vt:lpstr>
      <vt:lpstr>Summary of SCED functionality</vt:lpstr>
      <vt:lpstr>Market Trials known issues/updates</vt:lpstr>
      <vt:lpstr>PowerPoint Presentation</vt:lpstr>
      <vt:lpstr>Market Trials Calendar and Transition to September</vt:lpstr>
      <vt:lpstr>IMPORTANT- Market Trials Transition to September</vt:lpstr>
      <vt:lpstr>Market Trials OD Summary 08-19-2025 (9am – 5pm)</vt:lpstr>
      <vt:lpstr>System Lambda (plus Adders)</vt:lpstr>
      <vt:lpstr>Ancillary Service Prices</vt:lpstr>
      <vt:lpstr>AS Awards* Summary by Resource Type</vt:lpstr>
      <vt:lpstr>AS Awards* Summary by Resource Type</vt:lpstr>
      <vt:lpstr>SPP by Hub and Competitive Load Zone</vt:lpstr>
      <vt:lpstr>Congestion Rent</vt:lpstr>
      <vt:lpstr>Dispatchable Capacity</vt:lpstr>
      <vt:lpstr>Ancillary Service Demand Curves</vt:lpstr>
      <vt:lpstr>Market Trials OD Summary 08-21-2025 (9am – 5pm)</vt:lpstr>
      <vt:lpstr>System Lambda (plus Adders)</vt:lpstr>
      <vt:lpstr>Ancillary Service Prices</vt:lpstr>
      <vt:lpstr>AS Awards* by Resource Type</vt:lpstr>
      <vt:lpstr>AS Awards* by Resource Type</vt:lpstr>
      <vt:lpstr>SPP by Hub and Competitive Load Zone</vt:lpstr>
      <vt:lpstr>Congestion Rent</vt:lpstr>
      <vt:lpstr>Dispatchable Capacity</vt:lpstr>
      <vt:lpstr>Ancillary Service Demand Curves</vt:lpstr>
      <vt:lpstr>Market Trials Calendar and Transition to September</vt:lpstr>
      <vt:lpstr>IMPORTANT- Market Trials Transition to September</vt:lpstr>
      <vt:lpstr>Wrap-Up and Questions</vt:lpstr>
      <vt:lpstr>APPENDIX- Supporting Materials</vt:lpstr>
      <vt:lpstr>Attestation Market Notice </vt:lpstr>
      <vt:lpstr>Telemetry Screening for Scorecard 3B for Handbook 3 Acceptable Telemetry Point values received by ERCOT for active resources.</vt:lpstr>
      <vt:lpstr>RTC+B Telemetry points screening/validation</vt:lpstr>
      <vt:lpstr>RTC+B New Reports Posted to the ERCOT Website</vt:lpstr>
      <vt:lpstr>Submission validation update - PROD vs RTC+B</vt:lpstr>
      <vt:lpstr>Submission validation update - PROD vs RTC+B</vt:lpstr>
      <vt:lpstr>Market Trials Framework: </vt:lpstr>
      <vt:lpstr>Market Trials Technical Details </vt:lpstr>
      <vt:lpstr>Scorecard 1 for  Handbook 1- Market submissions: </vt:lpstr>
      <vt:lpstr>Scorecard 2A for  Handbook 2-  100% of ICCP Telemetry  points added by QSE: </vt:lpstr>
      <vt:lpstr>Scorecard 2B for  Handbook 2- Telemetry checkout  meetings completed  with ERCOT staff  for sample of live  data transfer  capability </vt:lpstr>
      <vt:lpstr>Reminder of RTC+B FAQ (updated 7/28/2025)</vt:lpstr>
      <vt:lpstr>PowerPoint Presentation</vt:lpstr>
      <vt:lpstr>RTC+B Market Submissions - Systems configurations (Updated with URLs)</vt:lpstr>
      <vt:lpstr>RTC+B Market Submissions - Systems configurations Public Key Update for WAN/API submissions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Smith, Nathan</cp:lastModifiedBy>
  <cp:revision>66</cp:revision>
  <cp:lastPrinted>2017-10-10T21:31:05Z</cp:lastPrinted>
  <dcterms:created xsi:type="dcterms:W3CDTF">2016-01-21T15:20:31Z</dcterms:created>
  <dcterms:modified xsi:type="dcterms:W3CDTF">2025-08-25T16:41:57Z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0x0101006D0999AAC16EAB41985F08B9B30BD6F8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2025-06-20T16:25:14Z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c62e7908-7660-43a6-b1c8-5c5c95dc1f11</vt:lpwstr>
  </property>
  <property fmtid="{D5CDD505-2E9C-101B-9397-08002B2CF9AE}" pid="9" name="MSIP_Label_7084cbda-52b8-46fb-a7b7-cb5bd465ed85_ContentBits">
    <vt:lpwstr>0</vt:lpwstr>
  </property>
  <property fmtid="{D5CDD505-2E9C-101B-9397-08002B2CF9AE}" pid="10" name="MSIP_Label_7084cbda-52b8-46fb-a7b7-cb5bd465ed85_Tag">
    <vt:lpwstr>10, 3, 0, 2</vt:lpwstr>
  </property>
</Properties>
</file>