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3.xml" ContentType="application/vnd.openxmlformats-officedocument.drawingml.chartshapes+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drawings/drawing4.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drawings/drawing5.xml" ContentType="application/vnd.openxmlformats-officedocument.drawingml.chartshapes+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drawings/drawing6.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drawings/drawing7.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Lst>
  <p:notesMasterIdLst>
    <p:notesMasterId r:id="rId22"/>
  </p:notesMasterIdLst>
  <p:handoutMasterIdLst>
    <p:handoutMasterId r:id="rId23"/>
  </p:handoutMasterIdLst>
  <p:sldIdLst>
    <p:sldId id="260" r:id="rId6"/>
    <p:sldId id="2619" r:id="rId7"/>
    <p:sldId id="2616" r:id="rId8"/>
    <p:sldId id="2617" r:id="rId9"/>
    <p:sldId id="2618" r:id="rId10"/>
    <p:sldId id="2620" r:id="rId11"/>
    <p:sldId id="280" r:id="rId12"/>
    <p:sldId id="323" r:id="rId13"/>
    <p:sldId id="314" r:id="rId14"/>
    <p:sldId id="313" r:id="rId15"/>
    <p:sldId id="329" r:id="rId16"/>
    <p:sldId id="283" r:id="rId17"/>
    <p:sldId id="2621" r:id="rId18"/>
    <p:sldId id="326" r:id="rId19"/>
    <p:sldId id="330" r:id="rId20"/>
    <p:sldId id="324"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EC7"/>
    <a:srgbClr val="5B6770"/>
    <a:srgbClr val="00B1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81" autoAdjust="0"/>
  </p:normalViewPr>
  <p:slideViewPr>
    <p:cSldViewPr showGuides="1">
      <p:cViewPr varScale="1">
        <p:scale>
          <a:sx n="70" d="100"/>
          <a:sy n="70" d="100"/>
        </p:scale>
        <p:origin x="780" y="288"/>
      </p:cViewPr>
      <p:guideLst>
        <p:guide orient="horz" pos="2160"/>
        <p:guide pos="384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1.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2.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3.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4.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5.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6.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7.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'Line Chart'!$B$1</c:f>
              <c:strCache>
                <c:ptCount val="1"/>
                <c:pt idx="0">
                  <c:v>Cancellations</c:v>
                </c:pt>
              </c:strCache>
            </c:strRef>
          </c:tx>
          <c:spPr>
            <a:ln w="28575" cap="rnd">
              <a:solidFill>
                <a:srgbClr val="00AEC7"/>
              </a:solidFill>
              <a:round/>
            </a:ln>
            <a:effectLst/>
          </c:spPr>
          <c:marker>
            <c:symbol val="none"/>
          </c:marker>
          <c:dLbls>
            <c:delete val="1"/>
          </c:dLbls>
          <c:cat>
            <c:numRef>
              <c:f>'Line Chart'!$A$2:$A$44</c:f>
              <c:numCache>
                <c:formatCode>[$-409]mmmm\-yy;@</c:formatCode>
                <c:ptCount val="43"/>
                <c:pt idx="0">
                  <c:v>44562</c:v>
                </c:pt>
                <c:pt idx="1">
                  <c:v>44593</c:v>
                </c:pt>
                <c:pt idx="2">
                  <c:v>44624</c:v>
                </c:pt>
                <c:pt idx="3">
                  <c:v>44655</c:v>
                </c:pt>
                <c:pt idx="4">
                  <c:v>44686</c:v>
                </c:pt>
                <c:pt idx="5">
                  <c:v>44717</c:v>
                </c:pt>
                <c:pt idx="6">
                  <c:v>44748</c:v>
                </c:pt>
                <c:pt idx="7">
                  <c:v>44779</c:v>
                </c:pt>
                <c:pt idx="8">
                  <c:v>44810</c:v>
                </c:pt>
                <c:pt idx="9">
                  <c:v>44841</c:v>
                </c:pt>
                <c:pt idx="10">
                  <c:v>44872</c:v>
                </c:pt>
                <c:pt idx="11">
                  <c:v>44903</c:v>
                </c:pt>
                <c:pt idx="12">
                  <c:v>44934</c:v>
                </c:pt>
                <c:pt idx="13">
                  <c:v>44965</c:v>
                </c:pt>
                <c:pt idx="14">
                  <c:v>44996</c:v>
                </c:pt>
                <c:pt idx="15">
                  <c:v>45027</c:v>
                </c:pt>
                <c:pt idx="16">
                  <c:v>45058</c:v>
                </c:pt>
                <c:pt idx="17">
                  <c:v>45089</c:v>
                </c:pt>
                <c:pt idx="18">
                  <c:v>45120</c:v>
                </c:pt>
                <c:pt idx="19">
                  <c:v>45151</c:v>
                </c:pt>
                <c:pt idx="20">
                  <c:v>45182</c:v>
                </c:pt>
                <c:pt idx="21">
                  <c:v>45213</c:v>
                </c:pt>
                <c:pt idx="22">
                  <c:v>45244</c:v>
                </c:pt>
                <c:pt idx="23">
                  <c:v>45275</c:v>
                </c:pt>
                <c:pt idx="24">
                  <c:v>45306</c:v>
                </c:pt>
                <c:pt idx="25">
                  <c:v>45337</c:v>
                </c:pt>
                <c:pt idx="26">
                  <c:v>45368</c:v>
                </c:pt>
                <c:pt idx="27">
                  <c:v>45399</c:v>
                </c:pt>
                <c:pt idx="28">
                  <c:v>45430</c:v>
                </c:pt>
                <c:pt idx="29">
                  <c:v>45461</c:v>
                </c:pt>
                <c:pt idx="30">
                  <c:v>45492</c:v>
                </c:pt>
                <c:pt idx="31">
                  <c:v>45523</c:v>
                </c:pt>
                <c:pt idx="32">
                  <c:v>45554</c:v>
                </c:pt>
                <c:pt idx="33">
                  <c:v>45585</c:v>
                </c:pt>
                <c:pt idx="34">
                  <c:v>45616</c:v>
                </c:pt>
                <c:pt idx="35">
                  <c:v>45647</c:v>
                </c:pt>
                <c:pt idx="36">
                  <c:v>45678</c:v>
                </c:pt>
                <c:pt idx="37">
                  <c:v>45709</c:v>
                </c:pt>
                <c:pt idx="38">
                  <c:v>45740</c:v>
                </c:pt>
                <c:pt idx="39">
                  <c:v>45771</c:v>
                </c:pt>
                <c:pt idx="40">
                  <c:v>45802</c:v>
                </c:pt>
                <c:pt idx="41">
                  <c:v>45833</c:v>
                </c:pt>
                <c:pt idx="42">
                  <c:v>45864</c:v>
                </c:pt>
              </c:numCache>
            </c:numRef>
          </c:cat>
          <c:val>
            <c:numRef>
              <c:f>'Line Chart'!$B$2:$B$44</c:f>
              <c:numCache>
                <c:formatCode>_(* #,##0_);_(* \(#,##0\);_(* "-"??_);_(@_)</c:formatCode>
                <c:ptCount val="43"/>
                <c:pt idx="0">
                  <c:v>1508</c:v>
                </c:pt>
                <c:pt idx="1">
                  <c:v>1636</c:v>
                </c:pt>
                <c:pt idx="2">
                  <c:v>1051</c:v>
                </c:pt>
                <c:pt idx="3">
                  <c:v>853</c:v>
                </c:pt>
                <c:pt idx="4">
                  <c:v>269</c:v>
                </c:pt>
                <c:pt idx="5">
                  <c:v>437</c:v>
                </c:pt>
                <c:pt idx="6">
                  <c:v>762</c:v>
                </c:pt>
                <c:pt idx="7">
                  <c:v>253</c:v>
                </c:pt>
                <c:pt idx="8">
                  <c:v>2024</c:v>
                </c:pt>
                <c:pt idx="9">
                  <c:v>404</c:v>
                </c:pt>
                <c:pt idx="10">
                  <c:v>1474</c:v>
                </c:pt>
                <c:pt idx="11">
                  <c:v>0</c:v>
                </c:pt>
                <c:pt idx="12">
                  <c:v>10</c:v>
                </c:pt>
                <c:pt idx="13">
                  <c:v>0</c:v>
                </c:pt>
                <c:pt idx="14">
                  <c:v>1023</c:v>
                </c:pt>
                <c:pt idx="15">
                  <c:v>481</c:v>
                </c:pt>
                <c:pt idx="16">
                  <c:v>1524</c:v>
                </c:pt>
                <c:pt idx="17">
                  <c:v>873</c:v>
                </c:pt>
                <c:pt idx="18">
                  <c:v>1139</c:v>
                </c:pt>
                <c:pt idx="19">
                  <c:v>734</c:v>
                </c:pt>
                <c:pt idx="20">
                  <c:v>1375</c:v>
                </c:pt>
                <c:pt idx="21">
                  <c:v>1461</c:v>
                </c:pt>
                <c:pt idx="22">
                  <c:v>1404</c:v>
                </c:pt>
                <c:pt idx="23">
                  <c:v>1420</c:v>
                </c:pt>
                <c:pt idx="24">
                  <c:v>2686</c:v>
                </c:pt>
                <c:pt idx="25">
                  <c:v>1387</c:v>
                </c:pt>
                <c:pt idx="26">
                  <c:v>3049</c:v>
                </c:pt>
                <c:pt idx="27">
                  <c:v>1480</c:v>
                </c:pt>
                <c:pt idx="28">
                  <c:v>1135</c:v>
                </c:pt>
                <c:pt idx="29">
                  <c:v>1771</c:v>
                </c:pt>
                <c:pt idx="30">
                  <c:v>701</c:v>
                </c:pt>
                <c:pt idx="31">
                  <c:v>1099</c:v>
                </c:pt>
                <c:pt idx="32">
                  <c:v>1898</c:v>
                </c:pt>
                <c:pt idx="33">
                  <c:v>2728</c:v>
                </c:pt>
                <c:pt idx="34">
                  <c:v>1363</c:v>
                </c:pt>
                <c:pt idx="35">
                  <c:v>1873</c:v>
                </c:pt>
                <c:pt idx="36">
                  <c:v>2925</c:v>
                </c:pt>
                <c:pt idx="37">
                  <c:v>1962</c:v>
                </c:pt>
                <c:pt idx="38">
                  <c:v>2060</c:v>
                </c:pt>
                <c:pt idx="39">
                  <c:v>4506</c:v>
                </c:pt>
                <c:pt idx="40">
                  <c:v>4971</c:v>
                </c:pt>
                <c:pt idx="41">
                  <c:v>2674</c:v>
                </c:pt>
                <c:pt idx="42">
                  <c:v>1566</c:v>
                </c:pt>
              </c:numCache>
            </c:numRef>
          </c:val>
          <c:smooth val="0"/>
          <c:extLst>
            <c:ext xmlns:c16="http://schemas.microsoft.com/office/drawing/2014/chart" uri="{C3380CC4-5D6E-409C-BE32-E72D297353CC}">
              <c16:uniqueId val="{00000000-5100-414E-90F4-7F8035759562}"/>
            </c:ext>
          </c:extLst>
        </c:ser>
        <c:ser>
          <c:idx val="1"/>
          <c:order val="1"/>
          <c:tx>
            <c:strRef>
              <c:f>'Line Chart'!$C$1</c:f>
              <c:strCache>
                <c:ptCount val="1"/>
                <c:pt idx="0">
                  <c:v>Synch-Approved</c:v>
                </c:pt>
              </c:strCache>
            </c:strRef>
          </c:tx>
          <c:spPr>
            <a:ln w="28575" cap="rnd">
              <a:solidFill>
                <a:srgbClr val="5B6770"/>
              </a:solidFill>
              <a:round/>
            </a:ln>
            <a:effectLst/>
          </c:spPr>
          <c:marker>
            <c:symbol val="none"/>
          </c:marker>
          <c:dLbls>
            <c:delete val="1"/>
          </c:dLbls>
          <c:cat>
            <c:numRef>
              <c:f>'Line Chart'!$A$2:$A$44</c:f>
              <c:numCache>
                <c:formatCode>[$-409]mmmm\-yy;@</c:formatCode>
                <c:ptCount val="43"/>
                <c:pt idx="0">
                  <c:v>44562</c:v>
                </c:pt>
                <c:pt idx="1">
                  <c:v>44593</c:v>
                </c:pt>
                <c:pt idx="2">
                  <c:v>44624</c:v>
                </c:pt>
                <c:pt idx="3">
                  <c:v>44655</c:v>
                </c:pt>
                <c:pt idx="4">
                  <c:v>44686</c:v>
                </c:pt>
                <c:pt idx="5">
                  <c:v>44717</c:v>
                </c:pt>
                <c:pt idx="6">
                  <c:v>44748</c:v>
                </c:pt>
                <c:pt idx="7">
                  <c:v>44779</c:v>
                </c:pt>
                <c:pt idx="8">
                  <c:v>44810</c:v>
                </c:pt>
                <c:pt idx="9">
                  <c:v>44841</c:v>
                </c:pt>
                <c:pt idx="10">
                  <c:v>44872</c:v>
                </c:pt>
                <c:pt idx="11">
                  <c:v>44903</c:v>
                </c:pt>
                <c:pt idx="12">
                  <c:v>44934</c:v>
                </c:pt>
                <c:pt idx="13">
                  <c:v>44965</c:v>
                </c:pt>
                <c:pt idx="14">
                  <c:v>44996</c:v>
                </c:pt>
                <c:pt idx="15">
                  <c:v>45027</c:v>
                </c:pt>
                <c:pt idx="16">
                  <c:v>45058</c:v>
                </c:pt>
                <c:pt idx="17">
                  <c:v>45089</c:v>
                </c:pt>
                <c:pt idx="18">
                  <c:v>45120</c:v>
                </c:pt>
                <c:pt idx="19">
                  <c:v>45151</c:v>
                </c:pt>
                <c:pt idx="20">
                  <c:v>45182</c:v>
                </c:pt>
                <c:pt idx="21">
                  <c:v>45213</c:v>
                </c:pt>
                <c:pt idx="22">
                  <c:v>45244</c:v>
                </c:pt>
                <c:pt idx="23">
                  <c:v>45275</c:v>
                </c:pt>
                <c:pt idx="24">
                  <c:v>45306</c:v>
                </c:pt>
                <c:pt idx="25">
                  <c:v>45337</c:v>
                </c:pt>
                <c:pt idx="26">
                  <c:v>45368</c:v>
                </c:pt>
                <c:pt idx="27">
                  <c:v>45399</c:v>
                </c:pt>
                <c:pt idx="28">
                  <c:v>45430</c:v>
                </c:pt>
                <c:pt idx="29">
                  <c:v>45461</c:v>
                </c:pt>
                <c:pt idx="30">
                  <c:v>45492</c:v>
                </c:pt>
                <c:pt idx="31">
                  <c:v>45523</c:v>
                </c:pt>
                <c:pt idx="32">
                  <c:v>45554</c:v>
                </c:pt>
                <c:pt idx="33">
                  <c:v>45585</c:v>
                </c:pt>
                <c:pt idx="34">
                  <c:v>45616</c:v>
                </c:pt>
                <c:pt idx="35">
                  <c:v>45647</c:v>
                </c:pt>
                <c:pt idx="36">
                  <c:v>45678</c:v>
                </c:pt>
                <c:pt idx="37">
                  <c:v>45709</c:v>
                </c:pt>
                <c:pt idx="38">
                  <c:v>45740</c:v>
                </c:pt>
                <c:pt idx="39">
                  <c:v>45771</c:v>
                </c:pt>
                <c:pt idx="40">
                  <c:v>45802</c:v>
                </c:pt>
                <c:pt idx="41">
                  <c:v>45833</c:v>
                </c:pt>
                <c:pt idx="42">
                  <c:v>45864</c:v>
                </c:pt>
              </c:numCache>
            </c:numRef>
          </c:cat>
          <c:val>
            <c:numRef>
              <c:f>'Line Chart'!$C$2:$C$44</c:f>
              <c:numCache>
                <c:formatCode>_(* #,##0_);_(* \(#,##0\);_(* "-"??_);_(@_)</c:formatCode>
                <c:ptCount val="43"/>
                <c:pt idx="0">
                  <c:v>1404</c:v>
                </c:pt>
                <c:pt idx="1">
                  <c:v>1097</c:v>
                </c:pt>
                <c:pt idx="2">
                  <c:v>1128</c:v>
                </c:pt>
                <c:pt idx="3">
                  <c:v>250</c:v>
                </c:pt>
                <c:pt idx="4">
                  <c:v>717</c:v>
                </c:pt>
                <c:pt idx="5">
                  <c:v>469</c:v>
                </c:pt>
                <c:pt idx="6">
                  <c:v>714</c:v>
                </c:pt>
                <c:pt idx="7">
                  <c:v>556</c:v>
                </c:pt>
                <c:pt idx="8">
                  <c:v>671</c:v>
                </c:pt>
                <c:pt idx="9">
                  <c:v>656</c:v>
                </c:pt>
                <c:pt idx="10">
                  <c:v>626</c:v>
                </c:pt>
                <c:pt idx="11">
                  <c:v>1594</c:v>
                </c:pt>
                <c:pt idx="12">
                  <c:v>528</c:v>
                </c:pt>
                <c:pt idx="13">
                  <c:v>704</c:v>
                </c:pt>
                <c:pt idx="14">
                  <c:v>770</c:v>
                </c:pt>
                <c:pt idx="15">
                  <c:v>432</c:v>
                </c:pt>
                <c:pt idx="16">
                  <c:v>1522</c:v>
                </c:pt>
                <c:pt idx="17">
                  <c:v>719</c:v>
                </c:pt>
                <c:pt idx="18">
                  <c:v>304</c:v>
                </c:pt>
                <c:pt idx="19">
                  <c:v>1248</c:v>
                </c:pt>
                <c:pt idx="20">
                  <c:v>306</c:v>
                </c:pt>
                <c:pt idx="21">
                  <c:v>1309</c:v>
                </c:pt>
                <c:pt idx="22">
                  <c:v>2398</c:v>
                </c:pt>
                <c:pt idx="23">
                  <c:v>2211</c:v>
                </c:pt>
                <c:pt idx="24">
                  <c:v>294</c:v>
                </c:pt>
                <c:pt idx="25">
                  <c:v>809</c:v>
                </c:pt>
                <c:pt idx="26">
                  <c:v>1559</c:v>
                </c:pt>
                <c:pt idx="27">
                  <c:v>1406</c:v>
                </c:pt>
                <c:pt idx="28">
                  <c:v>2233</c:v>
                </c:pt>
                <c:pt idx="29">
                  <c:v>526</c:v>
                </c:pt>
                <c:pt idx="30">
                  <c:v>1133</c:v>
                </c:pt>
                <c:pt idx="31">
                  <c:v>1114</c:v>
                </c:pt>
                <c:pt idx="32">
                  <c:v>955</c:v>
                </c:pt>
                <c:pt idx="33">
                  <c:v>1464</c:v>
                </c:pt>
                <c:pt idx="34">
                  <c:v>1595</c:v>
                </c:pt>
                <c:pt idx="35">
                  <c:v>214</c:v>
                </c:pt>
                <c:pt idx="36">
                  <c:v>1066</c:v>
                </c:pt>
                <c:pt idx="37">
                  <c:v>458</c:v>
                </c:pt>
                <c:pt idx="38">
                  <c:v>690</c:v>
                </c:pt>
                <c:pt idx="39">
                  <c:v>1332</c:v>
                </c:pt>
                <c:pt idx="40">
                  <c:v>954</c:v>
                </c:pt>
                <c:pt idx="41">
                  <c:v>2192</c:v>
                </c:pt>
                <c:pt idx="42">
                  <c:v>1906</c:v>
                </c:pt>
              </c:numCache>
            </c:numRef>
          </c:val>
          <c:smooth val="0"/>
          <c:extLst>
            <c:ext xmlns:c16="http://schemas.microsoft.com/office/drawing/2014/chart" uri="{C3380CC4-5D6E-409C-BE32-E72D297353CC}">
              <c16:uniqueId val="{00000001-5100-414E-90F4-7F8035759562}"/>
            </c:ext>
          </c:extLst>
        </c:ser>
        <c:dLbls>
          <c:dLblPos val="t"/>
          <c:showLegendKey val="0"/>
          <c:showVal val="1"/>
          <c:showCatName val="0"/>
          <c:showSerName val="0"/>
          <c:showPercent val="0"/>
          <c:showBubbleSize val="0"/>
        </c:dLbls>
        <c:smooth val="0"/>
        <c:axId val="1791979712"/>
        <c:axId val="1791971072"/>
      </c:lineChart>
      <c:dateAx>
        <c:axId val="1791979712"/>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Month</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409]m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1971072"/>
        <c:crosses val="autoZero"/>
        <c:auto val="1"/>
        <c:lblOffset val="100"/>
        <c:baseTimeUnit val="months"/>
      </c:dateAx>
      <c:valAx>
        <c:axId val="1791971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Megawatts, MW</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1979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[Chart in Microsoft PowerPoint]Sheet4!PivotTable1</c:name>
    <c:fmtId val="13"/>
  </c:pivotSource>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1400" dirty="0">
                <a:effectLst/>
              </a:rPr>
              <a:t>Projects with</a:t>
            </a:r>
            <a:r>
              <a:rPr lang="en-US" sz="1400" baseline="0" dirty="0">
                <a:effectLst/>
              </a:rPr>
              <a:t> No Interconnection Agreement</a:t>
            </a:r>
            <a:endParaRPr lang="en-US" sz="1400" dirty="0"/>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endParaRPr lang="en-US" sz="1400"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rgbClr val="0070C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pivotFmt>
      <c:pivotFmt>
        <c:idx val="2"/>
        <c:spPr>
          <a:solidFill>
            <a:srgbClr val="0070C0"/>
          </a:solidFill>
          <a:ln>
            <a:noFill/>
          </a:ln>
          <a:effectLst/>
        </c:spPr>
        <c:dLbl>
          <c:idx val="0"/>
          <c:layout>
            <c:manualLayout>
              <c:x val="-9.8210796684585792E-17"/>
              <c:y val="-2.678638507055147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rgbClr val="0070C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pivotFmt>
      <c:pivotFmt>
        <c:idx val="5"/>
        <c:spPr>
          <a:solidFill>
            <a:srgbClr val="0070C0"/>
          </a:solidFill>
          <a:ln>
            <a:noFill/>
          </a:ln>
          <a:effectLst/>
        </c:spPr>
        <c:dLbl>
          <c:idx val="0"/>
          <c:layout>
            <c:manualLayout>
              <c:x val="-9.8210796684585792E-17"/>
              <c:y val="-2.678638507055147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rgbClr val="0070C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pivotFmt>
      <c:pivotFmt>
        <c:idx val="8"/>
        <c:spPr>
          <a:solidFill>
            <a:srgbClr val="0070C0"/>
          </a:solidFill>
          <a:ln>
            <a:noFill/>
          </a:ln>
          <a:effectLst/>
        </c:spPr>
        <c:dLbl>
          <c:idx val="0"/>
          <c:layout>
            <c:manualLayout>
              <c:x val="-9.8210796684585792E-17"/>
              <c:y val="-2.678638507055147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Sheet4!$B$5</c:f>
              <c:strCache>
                <c:ptCount val="1"/>
                <c:pt idx="0">
                  <c:v>Sum of Capacity (MW)</c:v>
                </c:pt>
              </c:strCache>
            </c:strRef>
          </c:tx>
          <c:spPr>
            <a:solidFill>
              <a:srgbClr val="00AEC7"/>
            </a:solidFill>
            <a:ln>
              <a:noFill/>
            </a:ln>
            <a:effectLst/>
          </c:spPr>
          <c:invertIfNegative val="0"/>
          <c:cat>
            <c:multiLvlStrRef>
              <c:f>Sheet4!$A$6:$A$16</c:f>
              <c:multiLvlStrCache>
                <c:ptCount val="8"/>
                <c:lvl>
                  <c:pt idx="0">
                    <c:v>2026</c:v>
                  </c:pt>
                  <c:pt idx="1">
                    <c:v>2027</c:v>
                  </c:pt>
                  <c:pt idx="2">
                    <c:v>2028</c:v>
                  </c:pt>
                  <c:pt idx="3">
                    <c:v>2029</c:v>
                  </c:pt>
                  <c:pt idx="4">
                    <c:v>2026</c:v>
                  </c:pt>
                  <c:pt idx="5">
                    <c:v>2027</c:v>
                  </c:pt>
                  <c:pt idx="6">
                    <c:v>2028</c:v>
                  </c:pt>
                  <c:pt idx="7">
                    <c:v>2029</c:v>
                  </c:pt>
                </c:lvl>
                <c:lvl>
                  <c:pt idx="0">
                    <c:v>Dec-24</c:v>
                  </c:pt>
                  <c:pt idx="4">
                    <c:v>Jul-25</c:v>
                  </c:pt>
                </c:lvl>
              </c:multiLvlStrCache>
            </c:multiLvlStrRef>
          </c:cat>
          <c:val>
            <c:numRef>
              <c:f>Sheet4!$B$6:$B$16</c:f>
              <c:numCache>
                <c:formatCode>General</c:formatCode>
                <c:ptCount val="8"/>
                <c:pt idx="0">
                  <c:v>42174.090000000033</c:v>
                </c:pt>
                <c:pt idx="1">
                  <c:v>46538.2</c:v>
                </c:pt>
                <c:pt idx="2">
                  <c:v>22120.559999999994</c:v>
                </c:pt>
                <c:pt idx="3">
                  <c:v>903.25</c:v>
                </c:pt>
                <c:pt idx="4">
                  <c:v>21816.81</c:v>
                </c:pt>
                <c:pt idx="5">
                  <c:v>49603.739999999976</c:v>
                </c:pt>
                <c:pt idx="6">
                  <c:v>53319.460000000043</c:v>
                </c:pt>
                <c:pt idx="7">
                  <c:v>10034.340000000002</c:v>
                </c:pt>
              </c:numCache>
            </c:numRef>
          </c:val>
          <c:extLst>
            <c:ext xmlns:c16="http://schemas.microsoft.com/office/drawing/2014/chart" uri="{C3380CC4-5D6E-409C-BE32-E72D297353CC}">
              <c16:uniqueId val="{00000000-1E62-4186-9F01-5AED3AEB32C4}"/>
            </c:ext>
          </c:extLst>
        </c:ser>
        <c:ser>
          <c:idx val="1"/>
          <c:order val="1"/>
          <c:tx>
            <c:strRef>
              <c:f>Sheet4!$C$5</c:f>
              <c:strCache>
                <c:ptCount val="1"/>
                <c:pt idx="0">
                  <c:v>Count of GIM Study Phase</c:v>
                </c:pt>
              </c:strCache>
            </c:strRef>
          </c:tx>
          <c:spPr>
            <a:solidFill>
              <a:srgbClr val="00AEC7"/>
            </a:solidFill>
            <a:ln>
              <a:noFill/>
            </a:ln>
            <a:effectLst/>
          </c:spPr>
          <c:invertIfNegative val="0"/>
          <c:dLbls>
            <c:dLbl>
              <c:idx val="5"/>
              <c:layout>
                <c:manualLayout>
                  <c:x val="-9.8210796684585792E-17"/>
                  <c:y val="-2.67863850705514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62-4186-9F01-5AED3AEB32C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Sheet4!$A$6:$A$16</c:f>
              <c:multiLvlStrCache>
                <c:ptCount val="8"/>
                <c:lvl>
                  <c:pt idx="0">
                    <c:v>2026</c:v>
                  </c:pt>
                  <c:pt idx="1">
                    <c:v>2027</c:v>
                  </c:pt>
                  <c:pt idx="2">
                    <c:v>2028</c:v>
                  </c:pt>
                  <c:pt idx="3">
                    <c:v>2029</c:v>
                  </c:pt>
                  <c:pt idx="4">
                    <c:v>2026</c:v>
                  </c:pt>
                  <c:pt idx="5">
                    <c:v>2027</c:v>
                  </c:pt>
                  <c:pt idx="6">
                    <c:v>2028</c:v>
                  </c:pt>
                  <c:pt idx="7">
                    <c:v>2029</c:v>
                  </c:pt>
                </c:lvl>
                <c:lvl>
                  <c:pt idx="0">
                    <c:v>Dec-24</c:v>
                  </c:pt>
                  <c:pt idx="4">
                    <c:v>Jul-25</c:v>
                  </c:pt>
                </c:lvl>
              </c:multiLvlStrCache>
            </c:multiLvlStrRef>
          </c:cat>
          <c:val>
            <c:numRef>
              <c:f>Sheet4!$C$6:$C$16</c:f>
              <c:numCache>
                <c:formatCode>General</c:formatCode>
                <c:ptCount val="8"/>
                <c:pt idx="0">
                  <c:v>271</c:v>
                </c:pt>
                <c:pt idx="1">
                  <c:v>255</c:v>
                </c:pt>
                <c:pt idx="2">
                  <c:v>128</c:v>
                </c:pt>
                <c:pt idx="3">
                  <c:v>9</c:v>
                </c:pt>
                <c:pt idx="4">
                  <c:v>133</c:v>
                </c:pt>
                <c:pt idx="5">
                  <c:v>281</c:v>
                </c:pt>
                <c:pt idx="6">
                  <c:v>289</c:v>
                </c:pt>
                <c:pt idx="7">
                  <c:v>65</c:v>
                </c:pt>
              </c:numCache>
            </c:numRef>
          </c:val>
          <c:extLst>
            <c:ext xmlns:c16="http://schemas.microsoft.com/office/drawing/2014/chart" uri="{C3380CC4-5D6E-409C-BE32-E72D297353CC}">
              <c16:uniqueId val="{00000002-1E62-4186-9F01-5AED3AEB32C4}"/>
            </c:ext>
          </c:extLst>
        </c:ser>
        <c:dLbls>
          <c:showLegendKey val="0"/>
          <c:showVal val="0"/>
          <c:showCatName val="0"/>
          <c:showSerName val="0"/>
          <c:showPercent val="0"/>
          <c:showBubbleSize val="0"/>
        </c:dLbls>
        <c:gapWidth val="219"/>
        <c:overlap val="100"/>
        <c:axId val="1173490879"/>
        <c:axId val="1173469759"/>
      </c:barChart>
      <c:catAx>
        <c:axId val="117349087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kern="1200" baseline="0" dirty="0">
                    <a:solidFill>
                      <a:prstClr val="black">
                        <a:lumMod val="65000"/>
                        <a:lumOff val="35000"/>
                      </a:prstClr>
                    </a:solidFill>
                  </a:rPr>
                  <a:t>As of 12/31/2024 &amp; 7/31/2025 GIS Comparison by Projected Commercial Operations Dates 2026 - 2029</a:t>
                </a:r>
              </a:p>
            </c:rich>
          </c:tx>
          <c:layout>
            <c:manualLayout>
              <c:xMode val="edge"/>
              <c:yMode val="edge"/>
              <c:x val="0.20611027764954568"/>
              <c:y val="0.9480413425307991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3469759"/>
        <c:crosses val="autoZero"/>
        <c:auto val="1"/>
        <c:lblAlgn val="ctr"/>
        <c:lblOffset val="100"/>
        <c:noMultiLvlLbl val="0"/>
      </c:catAx>
      <c:valAx>
        <c:axId val="11734697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Capacity</a:t>
                </a:r>
                <a:r>
                  <a:rPr lang="en-US" baseline="0"/>
                  <a:t> (MW)</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3490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[Chart in Microsoft PowerPoint]Sheet4!PivotTable1</c:name>
    <c:fmtId val="1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effectLst/>
              </a:rPr>
              <a:t>Projects with </a:t>
            </a:r>
            <a:r>
              <a:rPr lang="en-US" sz="1400" b="0" i="0" u="none" strike="noStrike" kern="1200" spc="0" baseline="0" dirty="0">
                <a:solidFill>
                  <a:prstClr val="black">
                    <a:lumMod val="65000"/>
                    <a:lumOff val="35000"/>
                  </a:prstClr>
                </a:solidFill>
              </a:rPr>
              <a:t>Interconnection Agreement signed</a:t>
            </a:r>
            <a:endParaRPr lang="en-US" sz="14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rgbClr val="0070C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pivotFmt>
      <c:pivotFmt>
        <c:idx val="2"/>
        <c:spPr>
          <a:solidFill>
            <a:srgbClr val="0070C0"/>
          </a:solidFill>
          <a:ln>
            <a:noFill/>
          </a:ln>
          <a:effectLst/>
        </c:spPr>
        <c:dLbl>
          <c:idx val="0"/>
          <c:layout>
            <c:manualLayout>
              <c:x val="-9.8210796684585792E-17"/>
              <c:y val="-2.678638507055147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rgbClr val="0070C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pivotFmt>
      <c:pivotFmt>
        <c:idx val="5"/>
        <c:spPr>
          <a:solidFill>
            <a:srgbClr val="0070C0"/>
          </a:solidFill>
          <a:ln>
            <a:noFill/>
          </a:ln>
          <a:effectLst/>
        </c:spPr>
        <c:dLbl>
          <c:idx val="0"/>
          <c:layout>
            <c:manualLayout>
              <c:x val="-9.8210796684585792E-17"/>
              <c:y val="-2.678638507055147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rgbClr val="0070C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pivotFmt>
      <c:pivotFmt>
        <c:idx val="8"/>
        <c:spPr>
          <a:solidFill>
            <a:srgbClr val="0070C0"/>
          </a:solidFill>
          <a:ln>
            <a:noFill/>
          </a:ln>
          <a:effectLst/>
        </c:spPr>
        <c:dLbl>
          <c:idx val="0"/>
          <c:layout>
            <c:manualLayout>
              <c:x val="-9.8210796684585792E-17"/>
              <c:y val="-2.678638507055147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Sheet4!$B$5</c:f>
              <c:strCache>
                <c:ptCount val="1"/>
                <c:pt idx="0">
                  <c:v>Sum of Capacity (MW)</c:v>
                </c:pt>
              </c:strCache>
            </c:strRef>
          </c:tx>
          <c:spPr>
            <a:solidFill>
              <a:srgbClr val="00AEC7"/>
            </a:solidFill>
            <a:ln>
              <a:noFill/>
            </a:ln>
            <a:effectLst/>
          </c:spPr>
          <c:invertIfNegative val="0"/>
          <c:cat>
            <c:multiLvlStrRef>
              <c:f>Sheet4!$A$6:$A$15</c:f>
              <c:multiLvlStrCache>
                <c:ptCount val="7"/>
                <c:lvl>
                  <c:pt idx="0">
                    <c:v>2026</c:v>
                  </c:pt>
                  <c:pt idx="1">
                    <c:v>2027</c:v>
                  </c:pt>
                  <c:pt idx="2">
                    <c:v>2028</c:v>
                  </c:pt>
                  <c:pt idx="3">
                    <c:v>2026</c:v>
                  </c:pt>
                  <c:pt idx="4">
                    <c:v>2027</c:v>
                  </c:pt>
                  <c:pt idx="5">
                    <c:v>2028</c:v>
                  </c:pt>
                  <c:pt idx="6">
                    <c:v>2029</c:v>
                  </c:pt>
                </c:lvl>
                <c:lvl>
                  <c:pt idx="0">
                    <c:v>Dec-24</c:v>
                  </c:pt>
                  <c:pt idx="3">
                    <c:v>Jul-25</c:v>
                  </c:pt>
                </c:lvl>
              </c:multiLvlStrCache>
            </c:multiLvlStrRef>
          </c:cat>
          <c:val>
            <c:numRef>
              <c:f>Sheet4!$B$6:$B$15</c:f>
              <c:numCache>
                <c:formatCode>General</c:formatCode>
                <c:ptCount val="7"/>
                <c:pt idx="0">
                  <c:v>9257.48</c:v>
                </c:pt>
                <c:pt idx="1">
                  <c:v>4787.32</c:v>
                </c:pt>
                <c:pt idx="2">
                  <c:v>947.69</c:v>
                </c:pt>
                <c:pt idx="3">
                  <c:v>10868.709999999995</c:v>
                </c:pt>
                <c:pt idx="4">
                  <c:v>11866.65</c:v>
                </c:pt>
                <c:pt idx="5">
                  <c:v>3553.380000000001</c:v>
                </c:pt>
                <c:pt idx="6">
                  <c:v>334.63</c:v>
                </c:pt>
              </c:numCache>
            </c:numRef>
          </c:val>
          <c:extLst>
            <c:ext xmlns:c16="http://schemas.microsoft.com/office/drawing/2014/chart" uri="{C3380CC4-5D6E-409C-BE32-E72D297353CC}">
              <c16:uniqueId val="{00000000-C465-4194-925A-2A51720C6DAF}"/>
            </c:ext>
          </c:extLst>
        </c:ser>
        <c:ser>
          <c:idx val="1"/>
          <c:order val="1"/>
          <c:tx>
            <c:strRef>
              <c:f>Sheet4!$C$5</c:f>
              <c:strCache>
                <c:ptCount val="1"/>
                <c:pt idx="0">
                  <c:v>Count of GIM Study Phase</c:v>
                </c:pt>
              </c:strCache>
            </c:strRef>
          </c:tx>
          <c:spPr>
            <a:solidFill>
              <a:srgbClr val="00AEC7"/>
            </a:solidFill>
            <a:ln>
              <a:noFill/>
            </a:ln>
            <a:effectLst/>
          </c:spPr>
          <c:invertIfNegative val="0"/>
          <c:dLbls>
            <c:dLbl>
              <c:idx val="5"/>
              <c:layout>
                <c:manualLayout>
                  <c:x val="-9.8210796684585792E-17"/>
                  <c:y val="-2.67863850705514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65-4194-925A-2A51720C6DA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Sheet4!$A$6:$A$15</c:f>
              <c:multiLvlStrCache>
                <c:ptCount val="7"/>
                <c:lvl>
                  <c:pt idx="0">
                    <c:v>2026</c:v>
                  </c:pt>
                  <c:pt idx="1">
                    <c:v>2027</c:v>
                  </c:pt>
                  <c:pt idx="2">
                    <c:v>2028</c:v>
                  </c:pt>
                  <c:pt idx="3">
                    <c:v>2026</c:v>
                  </c:pt>
                  <c:pt idx="4">
                    <c:v>2027</c:v>
                  </c:pt>
                  <c:pt idx="5">
                    <c:v>2028</c:v>
                  </c:pt>
                  <c:pt idx="6">
                    <c:v>2029</c:v>
                  </c:pt>
                </c:lvl>
                <c:lvl>
                  <c:pt idx="0">
                    <c:v>Dec-24</c:v>
                  </c:pt>
                  <c:pt idx="3">
                    <c:v>Jul-25</c:v>
                  </c:pt>
                </c:lvl>
              </c:multiLvlStrCache>
            </c:multiLvlStrRef>
          </c:cat>
          <c:val>
            <c:numRef>
              <c:f>Sheet4!$C$6:$C$15</c:f>
              <c:numCache>
                <c:formatCode>General</c:formatCode>
                <c:ptCount val="7"/>
                <c:pt idx="0">
                  <c:v>55</c:v>
                </c:pt>
                <c:pt idx="1">
                  <c:v>24</c:v>
                </c:pt>
                <c:pt idx="2">
                  <c:v>11</c:v>
                </c:pt>
                <c:pt idx="3">
                  <c:v>64</c:v>
                </c:pt>
                <c:pt idx="4">
                  <c:v>64</c:v>
                </c:pt>
                <c:pt idx="5">
                  <c:v>26</c:v>
                </c:pt>
                <c:pt idx="6">
                  <c:v>2</c:v>
                </c:pt>
              </c:numCache>
            </c:numRef>
          </c:val>
          <c:extLst>
            <c:ext xmlns:c16="http://schemas.microsoft.com/office/drawing/2014/chart" uri="{C3380CC4-5D6E-409C-BE32-E72D297353CC}">
              <c16:uniqueId val="{00000002-C465-4194-925A-2A51720C6DAF}"/>
            </c:ext>
          </c:extLst>
        </c:ser>
        <c:dLbls>
          <c:showLegendKey val="0"/>
          <c:showVal val="0"/>
          <c:showCatName val="0"/>
          <c:showSerName val="0"/>
          <c:showPercent val="0"/>
          <c:showBubbleSize val="0"/>
        </c:dLbls>
        <c:gapWidth val="219"/>
        <c:overlap val="100"/>
        <c:axId val="1173490879"/>
        <c:axId val="1173469759"/>
      </c:barChart>
      <c:catAx>
        <c:axId val="117349087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kern="1200" baseline="0" dirty="0">
                    <a:solidFill>
                      <a:prstClr val="black">
                        <a:lumMod val="65000"/>
                        <a:lumOff val="35000"/>
                      </a:prstClr>
                    </a:solidFill>
                  </a:rPr>
                  <a:t>As of 12/31/2024 &amp; 7/31/2025 GIS Comparison by Projected Commercial Operations Dates 2026 - 2029</a:t>
                </a:r>
              </a:p>
            </c:rich>
          </c:tx>
          <c:layout>
            <c:manualLayout>
              <c:xMode val="edge"/>
              <c:yMode val="edge"/>
              <c:x val="0.21503207104817024"/>
              <c:y val="0.9480413543796499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3469759"/>
        <c:crosses val="autoZero"/>
        <c:auto val="1"/>
        <c:lblAlgn val="ctr"/>
        <c:lblOffset val="100"/>
        <c:noMultiLvlLbl val="0"/>
      </c:catAx>
      <c:valAx>
        <c:axId val="11734697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Capacity</a:t>
                </a:r>
                <a:r>
                  <a:rPr lang="en-US" baseline="0"/>
                  <a:t> (MW)</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3490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[Chart in Microsoft PowerPoint]Sheet4!PivotTable1</c:name>
    <c:fmtId val="1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dirty="0">
                <a:solidFill>
                  <a:prstClr val="black">
                    <a:lumMod val="65000"/>
                    <a:lumOff val="35000"/>
                  </a:prstClr>
                </a:solidFill>
                <a:effectLst/>
              </a:rPr>
              <a:t>Projects with No Interconnection Agreement</a:t>
            </a:r>
            <a:endParaRPr lang="en-US" sz="1400" b="0" i="0" u="none" strike="noStrike" kern="1200" spc="0" baseline="0" dirty="0">
              <a:solidFill>
                <a:prstClr val="black">
                  <a:lumMod val="65000"/>
                  <a:lumOff val="35000"/>
                </a:prst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rgbClr val="0070C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pivotFmt>
      <c:pivotFmt>
        <c:idx val="2"/>
        <c:spPr>
          <a:solidFill>
            <a:srgbClr val="0070C0"/>
          </a:solidFill>
          <a:ln>
            <a:noFill/>
          </a:ln>
          <a:effectLst/>
        </c:spPr>
        <c:dLbl>
          <c:idx val="0"/>
          <c:layout>
            <c:manualLayout>
              <c:x val="-9.8210796684585792E-17"/>
              <c:y val="-2.678638507055147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rgbClr val="0070C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pivotFmt>
      <c:pivotFmt>
        <c:idx val="5"/>
        <c:spPr>
          <a:solidFill>
            <a:srgbClr val="0070C0"/>
          </a:solidFill>
          <a:ln>
            <a:noFill/>
          </a:ln>
          <a:effectLst/>
        </c:spPr>
        <c:dLbl>
          <c:idx val="0"/>
          <c:layout>
            <c:manualLayout>
              <c:x val="-9.8210796684585792E-17"/>
              <c:y val="-2.678638507055147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rgbClr val="0070C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pivotFmt>
      <c:pivotFmt>
        <c:idx val="8"/>
        <c:spPr>
          <a:solidFill>
            <a:srgbClr val="0070C0"/>
          </a:solidFill>
          <a:ln>
            <a:noFill/>
          </a:ln>
          <a:effectLst/>
        </c:spPr>
        <c:dLbl>
          <c:idx val="0"/>
          <c:layout>
            <c:manualLayout>
              <c:x val="-9.8210796684585792E-17"/>
              <c:y val="-2.678638507055147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Sheet4!$B$5</c:f>
              <c:strCache>
                <c:ptCount val="1"/>
                <c:pt idx="0">
                  <c:v>Sum of Capacity (MW)</c:v>
                </c:pt>
              </c:strCache>
            </c:strRef>
          </c:tx>
          <c:spPr>
            <a:solidFill>
              <a:srgbClr val="00AEC7"/>
            </a:solidFill>
            <a:ln>
              <a:noFill/>
            </a:ln>
            <a:effectLst/>
          </c:spPr>
          <c:invertIfNegative val="0"/>
          <c:cat>
            <c:multiLvlStrRef>
              <c:f>Sheet4!$A$6:$A$16</c:f>
              <c:multiLvlStrCache>
                <c:ptCount val="8"/>
                <c:lvl>
                  <c:pt idx="0">
                    <c:v>2026</c:v>
                  </c:pt>
                  <c:pt idx="1">
                    <c:v>2027</c:v>
                  </c:pt>
                  <c:pt idx="2">
                    <c:v>2028</c:v>
                  </c:pt>
                  <c:pt idx="3">
                    <c:v>2029</c:v>
                  </c:pt>
                  <c:pt idx="4">
                    <c:v>2026</c:v>
                  </c:pt>
                  <c:pt idx="5">
                    <c:v>2027</c:v>
                  </c:pt>
                  <c:pt idx="6">
                    <c:v>2028</c:v>
                  </c:pt>
                  <c:pt idx="7">
                    <c:v>2029</c:v>
                  </c:pt>
                </c:lvl>
                <c:lvl>
                  <c:pt idx="0">
                    <c:v>Dec-24</c:v>
                  </c:pt>
                  <c:pt idx="4">
                    <c:v>Jul-25</c:v>
                  </c:pt>
                </c:lvl>
              </c:multiLvlStrCache>
            </c:multiLvlStrRef>
          </c:cat>
          <c:val>
            <c:numRef>
              <c:f>Sheet4!$B$6:$B$16</c:f>
              <c:numCache>
                <c:formatCode>General</c:formatCode>
                <c:ptCount val="8"/>
                <c:pt idx="0">
                  <c:v>24558.450000000004</c:v>
                </c:pt>
                <c:pt idx="1">
                  <c:v>33627.409999999996</c:v>
                </c:pt>
                <c:pt idx="2">
                  <c:v>20962.79</c:v>
                </c:pt>
                <c:pt idx="3">
                  <c:v>5010.47</c:v>
                </c:pt>
                <c:pt idx="4">
                  <c:v>11847.289999999999</c:v>
                </c:pt>
                <c:pt idx="5">
                  <c:v>27444.87999999999</c:v>
                </c:pt>
                <c:pt idx="6">
                  <c:v>36965.689999999995</c:v>
                </c:pt>
                <c:pt idx="7">
                  <c:v>14086.429999999997</c:v>
                </c:pt>
              </c:numCache>
            </c:numRef>
          </c:val>
          <c:extLst>
            <c:ext xmlns:c16="http://schemas.microsoft.com/office/drawing/2014/chart" uri="{C3380CC4-5D6E-409C-BE32-E72D297353CC}">
              <c16:uniqueId val="{00000000-6A31-4C3E-851B-18A878F5EE83}"/>
            </c:ext>
          </c:extLst>
        </c:ser>
        <c:ser>
          <c:idx val="1"/>
          <c:order val="1"/>
          <c:tx>
            <c:strRef>
              <c:f>Sheet4!$C$5</c:f>
              <c:strCache>
                <c:ptCount val="1"/>
                <c:pt idx="0">
                  <c:v>Count of GIM Study Phase</c:v>
                </c:pt>
              </c:strCache>
            </c:strRef>
          </c:tx>
          <c:spPr>
            <a:solidFill>
              <a:srgbClr val="00AEC7"/>
            </a:solidFill>
            <a:ln>
              <a:noFill/>
            </a:ln>
            <a:effectLst/>
          </c:spPr>
          <c:invertIfNegative val="0"/>
          <c:dLbls>
            <c:dLbl>
              <c:idx val="5"/>
              <c:layout>
                <c:manualLayout>
                  <c:x val="-9.8210796684585792E-17"/>
                  <c:y val="-2.67863850705514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31-4C3E-851B-18A878F5EE8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Sheet4!$A$6:$A$16</c:f>
              <c:multiLvlStrCache>
                <c:ptCount val="8"/>
                <c:lvl>
                  <c:pt idx="0">
                    <c:v>2026</c:v>
                  </c:pt>
                  <c:pt idx="1">
                    <c:v>2027</c:v>
                  </c:pt>
                  <c:pt idx="2">
                    <c:v>2028</c:v>
                  </c:pt>
                  <c:pt idx="3">
                    <c:v>2029</c:v>
                  </c:pt>
                  <c:pt idx="4">
                    <c:v>2026</c:v>
                  </c:pt>
                  <c:pt idx="5">
                    <c:v>2027</c:v>
                  </c:pt>
                  <c:pt idx="6">
                    <c:v>2028</c:v>
                  </c:pt>
                  <c:pt idx="7">
                    <c:v>2029</c:v>
                  </c:pt>
                </c:lvl>
                <c:lvl>
                  <c:pt idx="0">
                    <c:v>Dec-24</c:v>
                  </c:pt>
                  <c:pt idx="4">
                    <c:v>Jul-25</c:v>
                  </c:pt>
                </c:lvl>
              </c:multiLvlStrCache>
            </c:multiLvlStrRef>
          </c:cat>
          <c:val>
            <c:numRef>
              <c:f>Sheet4!$C$6:$C$16</c:f>
              <c:numCache>
                <c:formatCode>General</c:formatCode>
                <c:ptCount val="8"/>
                <c:pt idx="0">
                  <c:v>118</c:v>
                </c:pt>
                <c:pt idx="1">
                  <c:v>157</c:v>
                </c:pt>
                <c:pt idx="2">
                  <c:v>86</c:v>
                </c:pt>
                <c:pt idx="3">
                  <c:v>16</c:v>
                </c:pt>
                <c:pt idx="4">
                  <c:v>55</c:v>
                </c:pt>
                <c:pt idx="5">
                  <c:v>129</c:v>
                </c:pt>
                <c:pt idx="6">
                  <c:v>159</c:v>
                </c:pt>
                <c:pt idx="7">
                  <c:v>53</c:v>
                </c:pt>
              </c:numCache>
            </c:numRef>
          </c:val>
          <c:extLst>
            <c:ext xmlns:c16="http://schemas.microsoft.com/office/drawing/2014/chart" uri="{C3380CC4-5D6E-409C-BE32-E72D297353CC}">
              <c16:uniqueId val="{00000002-6A31-4C3E-851B-18A878F5EE83}"/>
            </c:ext>
          </c:extLst>
        </c:ser>
        <c:dLbls>
          <c:showLegendKey val="0"/>
          <c:showVal val="0"/>
          <c:showCatName val="0"/>
          <c:showSerName val="0"/>
          <c:showPercent val="0"/>
          <c:showBubbleSize val="0"/>
        </c:dLbls>
        <c:gapWidth val="219"/>
        <c:overlap val="100"/>
        <c:axId val="1173490879"/>
        <c:axId val="1173469759"/>
      </c:barChart>
      <c:catAx>
        <c:axId val="117349087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kern="1200" baseline="0" dirty="0">
                    <a:solidFill>
                      <a:prstClr val="black">
                        <a:lumMod val="65000"/>
                        <a:lumOff val="35000"/>
                      </a:prstClr>
                    </a:solidFill>
                  </a:rPr>
                  <a:t>As of 12/31/2024 &amp; 7/31/2025 GIS Comparison by Projected Commercial Operations Dates 2026 - 2029</a:t>
                </a:r>
              </a:p>
            </c:rich>
          </c:tx>
          <c:layout>
            <c:manualLayout>
              <c:xMode val="edge"/>
              <c:yMode val="edge"/>
              <c:x val="0.18887963846580311"/>
              <c:y val="0.9538336570416187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3469759"/>
        <c:crosses val="autoZero"/>
        <c:auto val="1"/>
        <c:lblAlgn val="ctr"/>
        <c:lblOffset val="100"/>
        <c:noMultiLvlLbl val="0"/>
      </c:catAx>
      <c:valAx>
        <c:axId val="11734697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Capacity</a:t>
                </a:r>
                <a:r>
                  <a:rPr lang="en-US" baseline="0"/>
                  <a:t> (MW)</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3490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[Chart in Microsoft PowerPoint]Sheet4!PivotTable1</c:name>
    <c:fmtId val="2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dirty="0">
                <a:solidFill>
                  <a:prstClr val="black">
                    <a:lumMod val="65000"/>
                    <a:lumOff val="35000"/>
                  </a:prstClr>
                </a:solidFill>
                <a:effectLst/>
              </a:rPr>
              <a:t>Projects with </a:t>
            </a:r>
            <a:r>
              <a:rPr lang="en-US" sz="1400" b="0" i="0" u="none" strike="noStrike" kern="1200" spc="0" baseline="0" dirty="0">
                <a:solidFill>
                  <a:prstClr val="black">
                    <a:lumMod val="65000"/>
                    <a:lumOff val="35000"/>
                  </a:prstClr>
                </a:solidFill>
              </a:rPr>
              <a:t>Interconnection Agreement signed</a:t>
            </a:r>
            <a:endParaRPr lang="en-US" sz="1400" b="0" i="0" u="none" strike="noStrike" kern="1200" spc="0" baseline="0" dirty="0">
              <a:solidFill>
                <a:prstClr val="black">
                  <a:lumMod val="65000"/>
                  <a:lumOff val="35000"/>
                </a:prstClr>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rgbClr val="0070C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pivotFmt>
      <c:pivotFmt>
        <c:idx val="2"/>
        <c:spPr>
          <a:solidFill>
            <a:srgbClr val="0070C0"/>
          </a:solidFill>
          <a:ln>
            <a:noFill/>
          </a:ln>
          <a:effectLst/>
        </c:spPr>
        <c:dLbl>
          <c:idx val="0"/>
          <c:layout>
            <c:manualLayout>
              <c:x val="-9.8210796684585792E-17"/>
              <c:y val="-2.678638507055147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rgbClr val="0070C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pivotFmt>
      <c:pivotFmt>
        <c:idx val="5"/>
        <c:spPr>
          <a:solidFill>
            <a:srgbClr val="0070C0"/>
          </a:solidFill>
          <a:ln>
            <a:noFill/>
          </a:ln>
          <a:effectLst/>
        </c:spPr>
        <c:dLbl>
          <c:idx val="0"/>
          <c:layout>
            <c:manualLayout>
              <c:x val="-9.8210796684585792E-17"/>
              <c:y val="-2.678638507055147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rgbClr val="0070C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pivotFmt>
      <c:pivotFmt>
        <c:idx val="8"/>
        <c:spPr>
          <a:solidFill>
            <a:srgbClr val="0070C0"/>
          </a:solidFill>
          <a:ln>
            <a:noFill/>
          </a:ln>
          <a:effectLst/>
        </c:spPr>
        <c:dLbl>
          <c:idx val="0"/>
          <c:layout>
            <c:manualLayout>
              <c:x val="-9.8210796684585792E-17"/>
              <c:y val="-2.678638507055147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2818184785126793"/>
          <c:y val="0.14796467417888812"/>
          <c:w val="0.84690392077238752"/>
          <c:h val="0.6401914565185316"/>
        </c:manualLayout>
      </c:layout>
      <c:barChart>
        <c:barDir val="col"/>
        <c:grouping val="stacked"/>
        <c:varyColors val="0"/>
        <c:ser>
          <c:idx val="0"/>
          <c:order val="0"/>
          <c:tx>
            <c:strRef>
              <c:f>Sheet4!$B$5</c:f>
              <c:strCache>
                <c:ptCount val="1"/>
                <c:pt idx="0">
                  <c:v>Sum of Capacity (MW)</c:v>
                </c:pt>
              </c:strCache>
            </c:strRef>
          </c:tx>
          <c:spPr>
            <a:solidFill>
              <a:srgbClr val="00AEC7"/>
            </a:solidFill>
            <a:ln>
              <a:noFill/>
            </a:ln>
            <a:effectLst/>
          </c:spPr>
          <c:invertIfNegative val="0"/>
          <c:cat>
            <c:multiLvlStrRef>
              <c:f>Sheet4!$A$6:$A$16</c:f>
              <c:multiLvlStrCache>
                <c:ptCount val="8"/>
                <c:lvl>
                  <c:pt idx="0">
                    <c:v>2026</c:v>
                  </c:pt>
                  <c:pt idx="1">
                    <c:v>2027</c:v>
                  </c:pt>
                  <c:pt idx="2">
                    <c:v>2028</c:v>
                  </c:pt>
                  <c:pt idx="3">
                    <c:v>2029</c:v>
                  </c:pt>
                  <c:pt idx="4">
                    <c:v>2026</c:v>
                  </c:pt>
                  <c:pt idx="5">
                    <c:v>2027</c:v>
                  </c:pt>
                  <c:pt idx="6">
                    <c:v>2028</c:v>
                  </c:pt>
                  <c:pt idx="7">
                    <c:v>2029</c:v>
                  </c:pt>
                </c:lvl>
                <c:lvl>
                  <c:pt idx="0">
                    <c:v>Dec-24</c:v>
                  </c:pt>
                  <c:pt idx="4">
                    <c:v>Jul-25</c:v>
                  </c:pt>
                </c:lvl>
              </c:multiLvlStrCache>
            </c:multiLvlStrRef>
          </c:cat>
          <c:val>
            <c:numRef>
              <c:f>Sheet4!$B$6:$B$16</c:f>
              <c:numCache>
                <c:formatCode>General</c:formatCode>
                <c:ptCount val="8"/>
                <c:pt idx="0">
                  <c:v>17687.590000000004</c:v>
                </c:pt>
                <c:pt idx="1">
                  <c:v>11204.409999999998</c:v>
                </c:pt>
                <c:pt idx="2">
                  <c:v>2297.6</c:v>
                </c:pt>
                <c:pt idx="3">
                  <c:v>625</c:v>
                </c:pt>
                <c:pt idx="4">
                  <c:v>13895.609999999997</c:v>
                </c:pt>
                <c:pt idx="5">
                  <c:v>21514.929999999997</c:v>
                </c:pt>
                <c:pt idx="6">
                  <c:v>6829.81</c:v>
                </c:pt>
                <c:pt idx="7">
                  <c:v>406.42999999999995</c:v>
                </c:pt>
              </c:numCache>
            </c:numRef>
          </c:val>
          <c:extLst>
            <c:ext xmlns:c16="http://schemas.microsoft.com/office/drawing/2014/chart" uri="{C3380CC4-5D6E-409C-BE32-E72D297353CC}">
              <c16:uniqueId val="{00000000-B6FD-4F00-A07C-3D25D0D9D87D}"/>
            </c:ext>
          </c:extLst>
        </c:ser>
        <c:ser>
          <c:idx val="1"/>
          <c:order val="1"/>
          <c:tx>
            <c:strRef>
              <c:f>Sheet4!$C$5</c:f>
              <c:strCache>
                <c:ptCount val="1"/>
                <c:pt idx="0">
                  <c:v>Count of GIM Study Phase</c:v>
                </c:pt>
              </c:strCache>
            </c:strRef>
          </c:tx>
          <c:spPr>
            <a:solidFill>
              <a:srgbClr val="00AEC7"/>
            </a:solidFill>
            <a:ln>
              <a:noFill/>
            </a:ln>
            <a:effectLst/>
          </c:spPr>
          <c:invertIfNegative val="0"/>
          <c:dLbls>
            <c:dLbl>
              <c:idx val="4"/>
              <c:layout>
                <c:manualLayout>
                  <c:x val="-9.8210796684585792E-17"/>
                  <c:y val="-2.67863850705514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FD-4F00-A07C-3D25D0D9D87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Sheet4!$A$6:$A$16</c:f>
              <c:multiLvlStrCache>
                <c:ptCount val="8"/>
                <c:lvl>
                  <c:pt idx="0">
                    <c:v>2026</c:v>
                  </c:pt>
                  <c:pt idx="1">
                    <c:v>2027</c:v>
                  </c:pt>
                  <c:pt idx="2">
                    <c:v>2028</c:v>
                  </c:pt>
                  <c:pt idx="3">
                    <c:v>2029</c:v>
                  </c:pt>
                  <c:pt idx="4">
                    <c:v>2026</c:v>
                  </c:pt>
                  <c:pt idx="5">
                    <c:v>2027</c:v>
                  </c:pt>
                  <c:pt idx="6">
                    <c:v>2028</c:v>
                  </c:pt>
                  <c:pt idx="7">
                    <c:v>2029</c:v>
                  </c:pt>
                </c:lvl>
                <c:lvl>
                  <c:pt idx="0">
                    <c:v>Dec-24</c:v>
                  </c:pt>
                  <c:pt idx="4">
                    <c:v>Jul-25</c:v>
                  </c:pt>
                </c:lvl>
              </c:multiLvlStrCache>
            </c:multiLvlStrRef>
          </c:cat>
          <c:val>
            <c:numRef>
              <c:f>Sheet4!$C$6:$C$16</c:f>
              <c:numCache>
                <c:formatCode>General</c:formatCode>
                <c:ptCount val="8"/>
                <c:pt idx="0">
                  <c:v>77</c:v>
                </c:pt>
                <c:pt idx="1">
                  <c:v>34</c:v>
                </c:pt>
                <c:pt idx="2">
                  <c:v>8</c:v>
                </c:pt>
                <c:pt idx="3">
                  <c:v>1</c:v>
                </c:pt>
                <c:pt idx="4">
                  <c:v>64</c:v>
                </c:pt>
                <c:pt idx="5">
                  <c:v>79</c:v>
                </c:pt>
                <c:pt idx="6">
                  <c:v>25</c:v>
                </c:pt>
                <c:pt idx="7">
                  <c:v>2</c:v>
                </c:pt>
              </c:numCache>
            </c:numRef>
          </c:val>
          <c:extLst>
            <c:ext xmlns:c16="http://schemas.microsoft.com/office/drawing/2014/chart" uri="{C3380CC4-5D6E-409C-BE32-E72D297353CC}">
              <c16:uniqueId val="{00000002-B6FD-4F00-A07C-3D25D0D9D87D}"/>
            </c:ext>
          </c:extLst>
        </c:ser>
        <c:dLbls>
          <c:showLegendKey val="0"/>
          <c:showVal val="0"/>
          <c:showCatName val="0"/>
          <c:showSerName val="0"/>
          <c:showPercent val="0"/>
          <c:showBubbleSize val="0"/>
        </c:dLbls>
        <c:gapWidth val="219"/>
        <c:overlap val="100"/>
        <c:axId val="1173490879"/>
        <c:axId val="1173469759"/>
      </c:barChart>
      <c:catAx>
        <c:axId val="117349087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kern="1200" baseline="0" dirty="0">
                    <a:solidFill>
                      <a:prstClr val="black">
                        <a:lumMod val="65000"/>
                        <a:lumOff val="35000"/>
                      </a:prstClr>
                    </a:solidFill>
                  </a:rPr>
                  <a:t>As of 12/31/2024 &amp; 7/31/2025 GIS Comparison by Projected Commercial Operations Dates 2026 - 2029</a:t>
                </a:r>
              </a:p>
            </c:rich>
          </c:tx>
          <c:layout>
            <c:manualLayout>
              <c:xMode val="edge"/>
              <c:yMode val="edge"/>
              <c:x val="0.18785276955477359"/>
              <c:y val="0.9538336570416187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3469759"/>
        <c:crosses val="autoZero"/>
        <c:auto val="1"/>
        <c:lblAlgn val="ctr"/>
        <c:lblOffset val="100"/>
        <c:noMultiLvlLbl val="0"/>
      </c:catAx>
      <c:valAx>
        <c:axId val="11734697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Capacity</a:t>
                </a:r>
                <a:r>
                  <a:rPr lang="en-US" baseline="0"/>
                  <a:t> (MW)</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3490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[Chart in Microsoft PowerPoint]Sheet4!PivotTable1</c:name>
    <c:fmtId val="2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dirty="0">
                <a:solidFill>
                  <a:prstClr val="black">
                    <a:lumMod val="65000"/>
                    <a:lumOff val="35000"/>
                  </a:prstClr>
                </a:solidFill>
                <a:effectLst/>
              </a:rPr>
              <a:t>Projects with No Interconnection Agreement</a:t>
            </a:r>
            <a:endParaRPr lang="en-US" sz="1400" b="0" i="0" u="none" strike="noStrike" kern="1200" spc="0" baseline="0" dirty="0">
              <a:solidFill>
                <a:prstClr val="black">
                  <a:lumMod val="65000"/>
                  <a:lumOff val="35000"/>
                </a:prst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rgbClr val="0070C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pivotFmt>
      <c:pivotFmt>
        <c:idx val="2"/>
        <c:spPr>
          <a:solidFill>
            <a:srgbClr val="0070C0"/>
          </a:solidFill>
          <a:ln>
            <a:noFill/>
          </a:ln>
          <a:effectLst/>
        </c:spPr>
        <c:dLbl>
          <c:idx val="0"/>
          <c:layout>
            <c:manualLayout>
              <c:x val="-9.8210796684585792E-17"/>
              <c:y val="-2.678638507055147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rgbClr val="0070C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pivotFmt>
      <c:pivotFmt>
        <c:idx val="5"/>
        <c:spPr>
          <a:solidFill>
            <a:srgbClr val="0070C0"/>
          </a:solidFill>
          <a:ln>
            <a:noFill/>
          </a:ln>
          <a:effectLst/>
        </c:spPr>
        <c:dLbl>
          <c:idx val="0"/>
          <c:layout>
            <c:manualLayout>
              <c:x val="-9.8210796684585792E-17"/>
              <c:y val="-2.678638507055147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rgbClr val="0070C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pivotFmt>
      <c:pivotFmt>
        <c:idx val="8"/>
        <c:spPr>
          <a:solidFill>
            <a:srgbClr val="0070C0"/>
          </a:solidFill>
          <a:ln>
            <a:noFill/>
          </a:ln>
          <a:effectLst/>
        </c:spPr>
        <c:dLbl>
          <c:idx val="0"/>
          <c:layout>
            <c:manualLayout>
              <c:x val="-9.8210796684585792E-17"/>
              <c:y val="-2.678638507055147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Sheet4!$B$5</c:f>
              <c:strCache>
                <c:ptCount val="1"/>
                <c:pt idx="0">
                  <c:v>Sum of Capacity (MW)</c:v>
                </c:pt>
              </c:strCache>
            </c:strRef>
          </c:tx>
          <c:spPr>
            <a:solidFill>
              <a:srgbClr val="00AEC7"/>
            </a:solidFill>
            <a:ln>
              <a:noFill/>
            </a:ln>
            <a:effectLst/>
          </c:spPr>
          <c:invertIfNegative val="0"/>
          <c:cat>
            <c:multiLvlStrRef>
              <c:f>Sheet4!$A$6:$A$16</c:f>
              <c:multiLvlStrCache>
                <c:ptCount val="8"/>
                <c:lvl>
                  <c:pt idx="0">
                    <c:v>2026</c:v>
                  </c:pt>
                  <c:pt idx="1">
                    <c:v>2027</c:v>
                  </c:pt>
                  <c:pt idx="2">
                    <c:v>2028</c:v>
                  </c:pt>
                  <c:pt idx="3">
                    <c:v>2029</c:v>
                  </c:pt>
                  <c:pt idx="4">
                    <c:v>2026</c:v>
                  </c:pt>
                  <c:pt idx="5">
                    <c:v>2027</c:v>
                  </c:pt>
                  <c:pt idx="6">
                    <c:v>2028</c:v>
                  </c:pt>
                  <c:pt idx="7">
                    <c:v>2029</c:v>
                  </c:pt>
                </c:lvl>
                <c:lvl>
                  <c:pt idx="0">
                    <c:v>Dec-24</c:v>
                  </c:pt>
                  <c:pt idx="4">
                    <c:v>Jul-25</c:v>
                  </c:pt>
                </c:lvl>
              </c:multiLvlStrCache>
            </c:multiLvlStrRef>
          </c:cat>
          <c:val>
            <c:numRef>
              <c:f>Sheet4!$B$6:$B$16</c:f>
              <c:numCache>
                <c:formatCode>General</c:formatCode>
                <c:ptCount val="8"/>
                <c:pt idx="0">
                  <c:v>2875.68</c:v>
                </c:pt>
                <c:pt idx="1">
                  <c:v>5869.9800000000005</c:v>
                </c:pt>
                <c:pt idx="2">
                  <c:v>4400.0000000000009</c:v>
                </c:pt>
                <c:pt idx="3">
                  <c:v>3174.79</c:v>
                </c:pt>
                <c:pt idx="4">
                  <c:v>1413.5700000000002</c:v>
                </c:pt>
                <c:pt idx="5">
                  <c:v>6904.41</c:v>
                </c:pt>
                <c:pt idx="6">
                  <c:v>10319.039999999999</c:v>
                </c:pt>
                <c:pt idx="7">
                  <c:v>6986.27</c:v>
                </c:pt>
              </c:numCache>
            </c:numRef>
          </c:val>
          <c:extLst>
            <c:ext xmlns:c16="http://schemas.microsoft.com/office/drawing/2014/chart" uri="{C3380CC4-5D6E-409C-BE32-E72D297353CC}">
              <c16:uniqueId val="{00000000-835C-4E00-8D59-A4F75739356C}"/>
            </c:ext>
          </c:extLst>
        </c:ser>
        <c:ser>
          <c:idx val="1"/>
          <c:order val="1"/>
          <c:tx>
            <c:strRef>
              <c:f>Sheet4!$C$5</c:f>
              <c:strCache>
                <c:ptCount val="1"/>
                <c:pt idx="0">
                  <c:v>Count of GIM Study Phase</c:v>
                </c:pt>
              </c:strCache>
            </c:strRef>
          </c:tx>
          <c:spPr>
            <a:solidFill>
              <a:srgbClr val="00AEC7"/>
            </a:solidFill>
            <a:ln>
              <a:noFill/>
            </a:ln>
            <a:effectLst/>
          </c:spPr>
          <c:invertIfNegative val="0"/>
          <c:dLbls>
            <c:dLbl>
              <c:idx val="5"/>
              <c:layout>
                <c:manualLayout>
                  <c:x val="-9.8210796684585792E-17"/>
                  <c:y val="-2.67863850705514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5C-4E00-8D59-A4F75739356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Sheet4!$A$6:$A$16</c:f>
              <c:multiLvlStrCache>
                <c:ptCount val="8"/>
                <c:lvl>
                  <c:pt idx="0">
                    <c:v>2026</c:v>
                  </c:pt>
                  <c:pt idx="1">
                    <c:v>2027</c:v>
                  </c:pt>
                  <c:pt idx="2">
                    <c:v>2028</c:v>
                  </c:pt>
                  <c:pt idx="3">
                    <c:v>2029</c:v>
                  </c:pt>
                  <c:pt idx="4">
                    <c:v>2026</c:v>
                  </c:pt>
                  <c:pt idx="5">
                    <c:v>2027</c:v>
                  </c:pt>
                  <c:pt idx="6">
                    <c:v>2028</c:v>
                  </c:pt>
                  <c:pt idx="7">
                    <c:v>2029</c:v>
                  </c:pt>
                </c:lvl>
                <c:lvl>
                  <c:pt idx="0">
                    <c:v>Dec-24</c:v>
                  </c:pt>
                  <c:pt idx="4">
                    <c:v>Jul-25</c:v>
                  </c:pt>
                </c:lvl>
              </c:multiLvlStrCache>
            </c:multiLvlStrRef>
          </c:cat>
          <c:val>
            <c:numRef>
              <c:f>Sheet4!$C$6:$C$16</c:f>
              <c:numCache>
                <c:formatCode>General</c:formatCode>
                <c:ptCount val="8"/>
                <c:pt idx="0">
                  <c:v>13</c:v>
                </c:pt>
                <c:pt idx="1">
                  <c:v>22</c:v>
                </c:pt>
                <c:pt idx="2">
                  <c:v>13</c:v>
                </c:pt>
                <c:pt idx="3">
                  <c:v>5</c:v>
                </c:pt>
                <c:pt idx="4">
                  <c:v>9</c:v>
                </c:pt>
                <c:pt idx="5">
                  <c:v>21</c:v>
                </c:pt>
                <c:pt idx="6">
                  <c:v>32</c:v>
                </c:pt>
                <c:pt idx="7">
                  <c:v>14</c:v>
                </c:pt>
              </c:numCache>
            </c:numRef>
          </c:val>
          <c:extLst>
            <c:ext xmlns:c16="http://schemas.microsoft.com/office/drawing/2014/chart" uri="{C3380CC4-5D6E-409C-BE32-E72D297353CC}">
              <c16:uniqueId val="{00000002-835C-4E00-8D59-A4F75739356C}"/>
            </c:ext>
          </c:extLst>
        </c:ser>
        <c:dLbls>
          <c:showLegendKey val="0"/>
          <c:showVal val="0"/>
          <c:showCatName val="0"/>
          <c:showSerName val="0"/>
          <c:showPercent val="0"/>
          <c:showBubbleSize val="0"/>
        </c:dLbls>
        <c:gapWidth val="219"/>
        <c:overlap val="100"/>
        <c:axId val="1173490879"/>
        <c:axId val="1173469759"/>
      </c:barChart>
      <c:catAx>
        <c:axId val="117349087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kern="1200" baseline="0" dirty="0">
                    <a:solidFill>
                      <a:prstClr val="black">
                        <a:lumMod val="65000"/>
                        <a:lumOff val="35000"/>
                      </a:prstClr>
                    </a:solidFill>
                  </a:rPr>
                  <a:t>As of 12/31/2024 &amp; 7/31/2025 GIS Comparison by Projected Commercial Operations Dates 2026 - 2029</a:t>
                </a:r>
              </a:p>
            </c:rich>
          </c:tx>
          <c:layout>
            <c:manualLayout>
              <c:xMode val="edge"/>
              <c:yMode val="edge"/>
              <c:x val="0.17595655809865868"/>
              <c:y val="0.9480413425307991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3469759"/>
        <c:crosses val="autoZero"/>
        <c:auto val="1"/>
        <c:lblAlgn val="ctr"/>
        <c:lblOffset val="100"/>
        <c:noMultiLvlLbl val="0"/>
      </c:catAx>
      <c:valAx>
        <c:axId val="11734697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Capacity</a:t>
                </a:r>
                <a:r>
                  <a:rPr lang="en-US" baseline="0"/>
                  <a:t> (MW)</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3490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[Chart in Microsoft PowerPoint]Sheet4!PivotTable1</c:name>
    <c:fmtId val="2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dirty="0">
                <a:solidFill>
                  <a:prstClr val="black">
                    <a:lumMod val="65000"/>
                    <a:lumOff val="35000"/>
                  </a:prstClr>
                </a:solidFill>
                <a:effectLst/>
              </a:rPr>
              <a:t>Projects with </a:t>
            </a:r>
            <a:r>
              <a:rPr lang="en-US" sz="1400" b="0" i="0" u="none" strike="noStrike" kern="1200" spc="0" baseline="0" dirty="0">
                <a:solidFill>
                  <a:prstClr val="black">
                    <a:lumMod val="65000"/>
                    <a:lumOff val="35000"/>
                  </a:prstClr>
                </a:solidFill>
              </a:rPr>
              <a:t>Interconnection Agreement signed</a:t>
            </a:r>
            <a:endParaRPr lang="en-US" sz="1400" b="0" i="0" u="none" strike="noStrike" kern="1200" spc="0" baseline="0" dirty="0">
              <a:solidFill>
                <a:prstClr val="black">
                  <a:lumMod val="65000"/>
                  <a:lumOff val="35000"/>
                </a:prstClr>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rgbClr val="0070C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pivotFmt>
      <c:pivotFmt>
        <c:idx val="2"/>
        <c:dLbl>
          <c:idx val="0"/>
          <c:layout>
            <c:manualLayout>
              <c:x val="-9.8210796684585792E-17"/>
              <c:y val="-2.678638507055147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rgbClr val="0070C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rgbClr val="0070C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Sheet4!$B$5</c:f>
              <c:strCache>
                <c:ptCount val="1"/>
                <c:pt idx="0">
                  <c:v>Sum of Capacity (MW)</c:v>
                </c:pt>
              </c:strCache>
            </c:strRef>
          </c:tx>
          <c:spPr>
            <a:solidFill>
              <a:srgbClr val="00AEC7"/>
            </a:solidFill>
            <a:ln>
              <a:noFill/>
            </a:ln>
            <a:effectLst/>
          </c:spPr>
          <c:invertIfNegative val="0"/>
          <c:cat>
            <c:multiLvlStrRef>
              <c:f>Sheet4!$A$6:$A$13</c:f>
              <c:multiLvlStrCache>
                <c:ptCount val="5"/>
                <c:lvl>
                  <c:pt idx="0">
                    <c:v>2026</c:v>
                  </c:pt>
                  <c:pt idx="1">
                    <c:v>2027</c:v>
                  </c:pt>
                  <c:pt idx="2">
                    <c:v>2026</c:v>
                  </c:pt>
                  <c:pt idx="3">
                    <c:v>2027</c:v>
                  </c:pt>
                  <c:pt idx="4">
                    <c:v>2028</c:v>
                  </c:pt>
                </c:lvl>
                <c:lvl>
                  <c:pt idx="0">
                    <c:v>Dec-24</c:v>
                  </c:pt>
                  <c:pt idx="2">
                    <c:v>Jul-25</c:v>
                  </c:pt>
                </c:lvl>
              </c:multiLvlStrCache>
            </c:multiLvlStrRef>
          </c:cat>
          <c:val>
            <c:numRef>
              <c:f>Sheet4!$B$6:$B$13</c:f>
              <c:numCache>
                <c:formatCode>General</c:formatCode>
                <c:ptCount val="5"/>
                <c:pt idx="0">
                  <c:v>2676.48</c:v>
                </c:pt>
                <c:pt idx="1">
                  <c:v>1619.9899999999998</c:v>
                </c:pt>
                <c:pt idx="2">
                  <c:v>1472.8799999999999</c:v>
                </c:pt>
                <c:pt idx="3">
                  <c:v>5908.6100000000006</c:v>
                </c:pt>
                <c:pt idx="4">
                  <c:v>351.91</c:v>
                </c:pt>
              </c:numCache>
            </c:numRef>
          </c:val>
          <c:extLst>
            <c:ext xmlns:c16="http://schemas.microsoft.com/office/drawing/2014/chart" uri="{C3380CC4-5D6E-409C-BE32-E72D297353CC}">
              <c16:uniqueId val="{00000000-46C7-416E-AF77-841CCEC96D64}"/>
            </c:ext>
          </c:extLst>
        </c:ser>
        <c:ser>
          <c:idx val="1"/>
          <c:order val="1"/>
          <c:tx>
            <c:strRef>
              <c:f>Sheet4!$C$5</c:f>
              <c:strCache>
                <c:ptCount val="1"/>
                <c:pt idx="0">
                  <c:v>Count of GIM Study Phase</c:v>
                </c:pt>
              </c:strCache>
            </c:strRef>
          </c:tx>
          <c:spPr>
            <a:solidFill>
              <a:srgbClr val="00AE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Sheet4!$A$6:$A$13</c:f>
              <c:multiLvlStrCache>
                <c:ptCount val="5"/>
                <c:lvl>
                  <c:pt idx="0">
                    <c:v>2026</c:v>
                  </c:pt>
                  <c:pt idx="1">
                    <c:v>2027</c:v>
                  </c:pt>
                  <c:pt idx="2">
                    <c:v>2026</c:v>
                  </c:pt>
                  <c:pt idx="3">
                    <c:v>2027</c:v>
                  </c:pt>
                  <c:pt idx="4">
                    <c:v>2028</c:v>
                  </c:pt>
                </c:lvl>
                <c:lvl>
                  <c:pt idx="0">
                    <c:v>Dec-24</c:v>
                  </c:pt>
                  <c:pt idx="2">
                    <c:v>Jul-25</c:v>
                  </c:pt>
                </c:lvl>
              </c:multiLvlStrCache>
            </c:multiLvlStrRef>
          </c:cat>
          <c:val>
            <c:numRef>
              <c:f>Sheet4!$C$6:$C$13</c:f>
              <c:numCache>
                <c:formatCode>General</c:formatCode>
                <c:ptCount val="5"/>
                <c:pt idx="0">
                  <c:v>10</c:v>
                </c:pt>
                <c:pt idx="1">
                  <c:v>4</c:v>
                </c:pt>
                <c:pt idx="2">
                  <c:v>6</c:v>
                </c:pt>
                <c:pt idx="3">
                  <c:v>21</c:v>
                </c:pt>
                <c:pt idx="4">
                  <c:v>1</c:v>
                </c:pt>
              </c:numCache>
            </c:numRef>
          </c:val>
          <c:extLst>
            <c:ext xmlns:c16="http://schemas.microsoft.com/office/drawing/2014/chart" uri="{C3380CC4-5D6E-409C-BE32-E72D297353CC}">
              <c16:uniqueId val="{00000001-46C7-416E-AF77-841CCEC96D64}"/>
            </c:ext>
          </c:extLst>
        </c:ser>
        <c:dLbls>
          <c:showLegendKey val="0"/>
          <c:showVal val="0"/>
          <c:showCatName val="0"/>
          <c:showSerName val="0"/>
          <c:showPercent val="0"/>
          <c:showBubbleSize val="0"/>
        </c:dLbls>
        <c:gapWidth val="219"/>
        <c:overlap val="100"/>
        <c:axId val="1173490879"/>
        <c:axId val="1173469759"/>
      </c:barChart>
      <c:catAx>
        <c:axId val="117349087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kern="1200" baseline="0" dirty="0">
                    <a:solidFill>
                      <a:prstClr val="black">
                        <a:lumMod val="65000"/>
                        <a:lumOff val="35000"/>
                      </a:prstClr>
                    </a:solidFill>
                  </a:rPr>
                  <a:t>As of 12/31/2024 &amp; 7/31/2025 GIS Comparison by Projected Commercial Operations Dates 2026 - 2029</a:t>
                </a:r>
              </a:p>
            </c:rich>
          </c:tx>
          <c:layout>
            <c:manualLayout>
              <c:xMode val="edge"/>
              <c:yMode val="edge"/>
              <c:x val="0.16965430943322421"/>
              <c:y val="0.9538336570416187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3469759"/>
        <c:crosses val="autoZero"/>
        <c:auto val="1"/>
        <c:lblAlgn val="ctr"/>
        <c:lblOffset val="100"/>
        <c:noMultiLvlLbl val="0"/>
      </c:catAx>
      <c:valAx>
        <c:axId val="11734697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Capacity</a:t>
                </a:r>
                <a:r>
                  <a:rPr lang="en-US" baseline="0"/>
                  <a:t> (MW)</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3490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[Chart in Microsoft PowerPoint]Sheet4!PivotTable1</c:name>
    <c:fmtId val="2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dirty="0">
                <a:solidFill>
                  <a:prstClr val="black">
                    <a:lumMod val="65000"/>
                    <a:lumOff val="35000"/>
                  </a:prstClr>
                </a:solidFill>
                <a:effectLst/>
              </a:rPr>
              <a:t>Projects with No Interconnection Agreement</a:t>
            </a:r>
            <a:endParaRPr lang="en-US" sz="1400" b="0" i="0" u="none" strike="noStrike" kern="1200" spc="0" baseline="0" dirty="0">
              <a:solidFill>
                <a:prstClr val="black">
                  <a:lumMod val="65000"/>
                  <a:lumOff val="35000"/>
                </a:prst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rgbClr val="0070C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pivotFmt>
      <c:pivotFmt>
        <c:idx val="2"/>
        <c:spPr>
          <a:solidFill>
            <a:srgbClr val="0070C0"/>
          </a:solidFill>
          <a:ln>
            <a:noFill/>
          </a:ln>
          <a:effectLst/>
        </c:spPr>
        <c:dLbl>
          <c:idx val="0"/>
          <c:layout>
            <c:manualLayout>
              <c:x val="-9.8210796684585792E-17"/>
              <c:y val="-2.678638507055147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rgbClr val="0070C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pivotFmt>
      <c:pivotFmt>
        <c:idx val="5"/>
        <c:spPr>
          <a:solidFill>
            <a:srgbClr val="0070C0"/>
          </a:solidFill>
          <a:ln>
            <a:noFill/>
          </a:ln>
          <a:effectLst/>
        </c:spPr>
        <c:dLbl>
          <c:idx val="0"/>
          <c:layout>
            <c:manualLayout>
              <c:x val="-9.8210796684585792E-17"/>
              <c:y val="-2.678638507055147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rgbClr val="0070C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pivotFmt>
      <c:pivotFmt>
        <c:idx val="8"/>
        <c:spPr>
          <a:solidFill>
            <a:srgbClr val="0070C0"/>
          </a:solidFill>
          <a:ln>
            <a:noFill/>
          </a:ln>
          <a:effectLst/>
        </c:spPr>
        <c:dLbl>
          <c:idx val="0"/>
          <c:layout>
            <c:manualLayout>
              <c:x val="-9.8210796684585792E-17"/>
              <c:y val="-2.678638507055147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Sheet4!$B$5</c:f>
              <c:strCache>
                <c:ptCount val="1"/>
                <c:pt idx="0">
                  <c:v>Sum of Capacity (MW)</c:v>
                </c:pt>
              </c:strCache>
            </c:strRef>
          </c:tx>
          <c:spPr>
            <a:solidFill>
              <a:srgbClr val="00AEC7"/>
            </a:solidFill>
            <a:ln>
              <a:noFill/>
            </a:ln>
            <a:effectLst/>
          </c:spPr>
          <c:invertIfNegative val="0"/>
          <c:cat>
            <c:multiLvlStrRef>
              <c:f>Sheet4!$A$6:$A$16</c:f>
              <c:multiLvlStrCache>
                <c:ptCount val="8"/>
                <c:lvl>
                  <c:pt idx="0">
                    <c:v>2026</c:v>
                  </c:pt>
                  <c:pt idx="1">
                    <c:v>2027</c:v>
                  </c:pt>
                  <c:pt idx="2">
                    <c:v>2028</c:v>
                  </c:pt>
                  <c:pt idx="3">
                    <c:v>2029</c:v>
                  </c:pt>
                  <c:pt idx="4">
                    <c:v>2026</c:v>
                  </c:pt>
                  <c:pt idx="5">
                    <c:v>2027</c:v>
                  </c:pt>
                  <c:pt idx="6">
                    <c:v>2028</c:v>
                  </c:pt>
                  <c:pt idx="7">
                    <c:v>2029</c:v>
                  </c:pt>
                </c:lvl>
                <c:lvl>
                  <c:pt idx="0">
                    <c:v>Dec-24</c:v>
                  </c:pt>
                  <c:pt idx="4">
                    <c:v>Jul-25</c:v>
                  </c:pt>
                </c:lvl>
              </c:multiLvlStrCache>
            </c:multiLvlStrRef>
          </c:cat>
          <c:val>
            <c:numRef>
              <c:f>Sheet4!$B$6:$B$16</c:f>
              <c:numCache>
                <c:formatCode>General</c:formatCode>
                <c:ptCount val="8"/>
                <c:pt idx="0">
                  <c:v>5494.3700000000008</c:v>
                </c:pt>
                <c:pt idx="1">
                  <c:v>5192.74</c:v>
                </c:pt>
                <c:pt idx="2">
                  <c:v>5368.7800000000007</c:v>
                </c:pt>
                <c:pt idx="3">
                  <c:v>972.3</c:v>
                </c:pt>
                <c:pt idx="4">
                  <c:v>4083.3900000000003</c:v>
                </c:pt>
                <c:pt idx="5">
                  <c:v>6305.77</c:v>
                </c:pt>
                <c:pt idx="6">
                  <c:v>9530.2999999999993</c:v>
                </c:pt>
                <c:pt idx="7">
                  <c:v>3407.5200000000004</c:v>
                </c:pt>
              </c:numCache>
            </c:numRef>
          </c:val>
          <c:extLst>
            <c:ext xmlns:c16="http://schemas.microsoft.com/office/drawing/2014/chart" uri="{C3380CC4-5D6E-409C-BE32-E72D297353CC}">
              <c16:uniqueId val="{00000000-835C-4E00-8D59-A4F75739356C}"/>
            </c:ext>
          </c:extLst>
        </c:ser>
        <c:ser>
          <c:idx val="1"/>
          <c:order val="1"/>
          <c:tx>
            <c:strRef>
              <c:f>Sheet4!$C$5</c:f>
              <c:strCache>
                <c:ptCount val="1"/>
                <c:pt idx="0">
                  <c:v>Count of GIM Study Phase</c:v>
                </c:pt>
              </c:strCache>
            </c:strRef>
          </c:tx>
          <c:spPr>
            <a:solidFill>
              <a:srgbClr val="00AEC7"/>
            </a:solidFill>
            <a:ln>
              <a:noFill/>
            </a:ln>
            <a:effectLst/>
          </c:spPr>
          <c:invertIfNegative val="0"/>
          <c:dLbls>
            <c:dLbl>
              <c:idx val="5"/>
              <c:layout>
                <c:manualLayout>
                  <c:x val="-9.8210796684585792E-17"/>
                  <c:y val="-2.67863850705514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5C-4E00-8D59-A4F75739356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Sheet4!$A$6:$A$16</c:f>
              <c:multiLvlStrCache>
                <c:ptCount val="8"/>
                <c:lvl>
                  <c:pt idx="0">
                    <c:v>2026</c:v>
                  </c:pt>
                  <c:pt idx="1">
                    <c:v>2027</c:v>
                  </c:pt>
                  <c:pt idx="2">
                    <c:v>2028</c:v>
                  </c:pt>
                  <c:pt idx="3">
                    <c:v>2029</c:v>
                  </c:pt>
                  <c:pt idx="4">
                    <c:v>2026</c:v>
                  </c:pt>
                  <c:pt idx="5">
                    <c:v>2027</c:v>
                  </c:pt>
                  <c:pt idx="6">
                    <c:v>2028</c:v>
                  </c:pt>
                  <c:pt idx="7">
                    <c:v>2029</c:v>
                  </c:pt>
                </c:lvl>
                <c:lvl>
                  <c:pt idx="0">
                    <c:v>Dec-24</c:v>
                  </c:pt>
                  <c:pt idx="4">
                    <c:v>Jul-25</c:v>
                  </c:pt>
                </c:lvl>
              </c:multiLvlStrCache>
            </c:multiLvlStrRef>
          </c:cat>
          <c:val>
            <c:numRef>
              <c:f>Sheet4!$C$6:$C$16</c:f>
              <c:numCache>
                <c:formatCode>General</c:formatCode>
                <c:ptCount val="8"/>
                <c:pt idx="0">
                  <c:v>14</c:v>
                </c:pt>
                <c:pt idx="1">
                  <c:v>14</c:v>
                </c:pt>
                <c:pt idx="2">
                  <c:v>7</c:v>
                </c:pt>
                <c:pt idx="3">
                  <c:v>3</c:v>
                </c:pt>
                <c:pt idx="4">
                  <c:v>14</c:v>
                </c:pt>
                <c:pt idx="5">
                  <c:v>15</c:v>
                </c:pt>
                <c:pt idx="6">
                  <c:v>13</c:v>
                </c:pt>
                <c:pt idx="7">
                  <c:v>10</c:v>
                </c:pt>
              </c:numCache>
            </c:numRef>
          </c:val>
          <c:extLst>
            <c:ext xmlns:c16="http://schemas.microsoft.com/office/drawing/2014/chart" uri="{C3380CC4-5D6E-409C-BE32-E72D297353CC}">
              <c16:uniqueId val="{00000002-835C-4E00-8D59-A4F75739356C}"/>
            </c:ext>
          </c:extLst>
        </c:ser>
        <c:dLbls>
          <c:showLegendKey val="0"/>
          <c:showVal val="0"/>
          <c:showCatName val="0"/>
          <c:showSerName val="0"/>
          <c:showPercent val="0"/>
          <c:showBubbleSize val="0"/>
        </c:dLbls>
        <c:gapWidth val="219"/>
        <c:overlap val="100"/>
        <c:axId val="1173490879"/>
        <c:axId val="1173469759"/>
      </c:barChart>
      <c:catAx>
        <c:axId val="117349087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As of 12/31/2024 &amp; 7/31/2025 GIS Comparison</a:t>
                </a:r>
                <a:r>
                  <a:rPr lang="en-US" baseline="0" dirty="0"/>
                  <a:t> by </a:t>
                </a:r>
                <a:r>
                  <a:rPr lang="en-US" dirty="0"/>
                  <a:t>Projected Commercial</a:t>
                </a:r>
                <a:r>
                  <a:rPr lang="en-US" baseline="0" dirty="0"/>
                  <a:t> </a:t>
                </a:r>
                <a:r>
                  <a:rPr lang="en-US" dirty="0"/>
                  <a:t>Operations Dates 2026 - 2029</a:t>
                </a:r>
              </a:p>
            </c:rich>
          </c:tx>
          <c:layout>
            <c:manualLayout>
              <c:xMode val="edge"/>
              <c:yMode val="edge"/>
              <c:x val="0.14580270390865518"/>
              <c:y val="0.9206163296292164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3469759"/>
        <c:crosses val="autoZero"/>
        <c:auto val="1"/>
        <c:lblAlgn val="ctr"/>
        <c:lblOffset val="100"/>
        <c:noMultiLvlLbl val="0"/>
      </c:catAx>
      <c:valAx>
        <c:axId val="11734697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Capacity</a:t>
                </a:r>
                <a:r>
                  <a:rPr lang="en-US" baseline="0"/>
                  <a:t> (MW)</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3490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[Chart in Microsoft PowerPoint]Sheet4!PivotTable1</c:name>
    <c:fmtId val="3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dirty="0">
                <a:solidFill>
                  <a:prstClr val="black">
                    <a:lumMod val="65000"/>
                    <a:lumOff val="35000"/>
                  </a:prstClr>
                </a:solidFill>
                <a:effectLst/>
              </a:rPr>
              <a:t>Projects with </a:t>
            </a:r>
            <a:r>
              <a:rPr lang="en-US" sz="1400" b="0" i="0" u="none" strike="noStrike" kern="1200" spc="0" baseline="0" dirty="0">
                <a:solidFill>
                  <a:prstClr val="black">
                    <a:lumMod val="65000"/>
                    <a:lumOff val="35000"/>
                  </a:prstClr>
                </a:solidFill>
              </a:rPr>
              <a:t>Interconnection Agreement signed</a:t>
            </a:r>
            <a:endParaRPr lang="en-US" sz="1400" b="0" i="0" u="none" strike="noStrike" kern="1200" spc="0" baseline="0" dirty="0">
              <a:solidFill>
                <a:prstClr val="black">
                  <a:lumMod val="65000"/>
                  <a:lumOff val="35000"/>
                </a:prstClr>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rgbClr val="0070C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pivotFmt>
      <c:pivotFmt>
        <c:idx val="2"/>
        <c:dLbl>
          <c:idx val="0"/>
          <c:layout>
            <c:manualLayout>
              <c:x val="-9.8210796684585792E-17"/>
              <c:y val="-2.678638507055147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rgbClr val="0070C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rgbClr val="0070C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Sheet4!$B$5</c:f>
              <c:strCache>
                <c:ptCount val="1"/>
                <c:pt idx="0">
                  <c:v>Sum of Capacity (MW)</c:v>
                </c:pt>
              </c:strCache>
            </c:strRef>
          </c:tx>
          <c:spPr>
            <a:solidFill>
              <a:srgbClr val="00AEC7"/>
            </a:solidFill>
            <a:ln>
              <a:noFill/>
            </a:ln>
            <a:effectLst/>
          </c:spPr>
          <c:invertIfNegative val="0"/>
          <c:cat>
            <c:multiLvlStrRef>
              <c:f>Sheet4!$A$6:$A$13</c:f>
              <c:multiLvlStrCache>
                <c:ptCount val="5"/>
                <c:lvl>
                  <c:pt idx="0">
                    <c:v>2026</c:v>
                  </c:pt>
                  <c:pt idx="1">
                    <c:v>2027</c:v>
                  </c:pt>
                  <c:pt idx="2">
                    <c:v>2026</c:v>
                  </c:pt>
                  <c:pt idx="3">
                    <c:v>2027</c:v>
                  </c:pt>
                  <c:pt idx="4">
                    <c:v>2028</c:v>
                  </c:pt>
                </c:lvl>
                <c:lvl>
                  <c:pt idx="0">
                    <c:v>Dec-24</c:v>
                  </c:pt>
                  <c:pt idx="2">
                    <c:v>Jul-25</c:v>
                  </c:pt>
                </c:lvl>
              </c:multiLvlStrCache>
            </c:multiLvlStrRef>
          </c:cat>
          <c:val>
            <c:numRef>
              <c:f>Sheet4!$B$6:$B$13</c:f>
              <c:numCache>
                <c:formatCode>General</c:formatCode>
                <c:ptCount val="5"/>
                <c:pt idx="0">
                  <c:v>1100.4000000000001</c:v>
                </c:pt>
                <c:pt idx="1">
                  <c:v>1024.5999999999999</c:v>
                </c:pt>
                <c:pt idx="2">
                  <c:v>1130.4000000000001</c:v>
                </c:pt>
                <c:pt idx="3">
                  <c:v>1043.3</c:v>
                </c:pt>
                <c:pt idx="4">
                  <c:v>1065.83</c:v>
                </c:pt>
              </c:numCache>
            </c:numRef>
          </c:val>
          <c:extLst>
            <c:ext xmlns:c16="http://schemas.microsoft.com/office/drawing/2014/chart" uri="{C3380CC4-5D6E-409C-BE32-E72D297353CC}">
              <c16:uniqueId val="{00000000-46C7-416E-AF77-841CCEC96D64}"/>
            </c:ext>
          </c:extLst>
        </c:ser>
        <c:ser>
          <c:idx val="1"/>
          <c:order val="1"/>
          <c:tx>
            <c:strRef>
              <c:f>Sheet4!$C$5</c:f>
              <c:strCache>
                <c:ptCount val="1"/>
                <c:pt idx="0">
                  <c:v>Count of GIM Study Phase</c:v>
                </c:pt>
              </c:strCache>
            </c:strRef>
          </c:tx>
          <c:spPr>
            <a:solidFill>
              <a:srgbClr val="00AE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Sheet4!$A$6:$A$13</c:f>
              <c:multiLvlStrCache>
                <c:ptCount val="5"/>
                <c:lvl>
                  <c:pt idx="0">
                    <c:v>2026</c:v>
                  </c:pt>
                  <c:pt idx="1">
                    <c:v>2027</c:v>
                  </c:pt>
                  <c:pt idx="2">
                    <c:v>2026</c:v>
                  </c:pt>
                  <c:pt idx="3">
                    <c:v>2027</c:v>
                  </c:pt>
                  <c:pt idx="4">
                    <c:v>2028</c:v>
                  </c:pt>
                </c:lvl>
                <c:lvl>
                  <c:pt idx="0">
                    <c:v>Dec-24</c:v>
                  </c:pt>
                  <c:pt idx="2">
                    <c:v>Jul-25</c:v>
                  </c:pt>
                </c:lvl>
              </c:multiLvlStrCache>
            </c:multiLvlStrRef>
          </c:cat>
          <c:val>
            <c:numRef>
              <c:f>Sheet4!$C$6:$C$13</c:f>
              <c:numCache>
                <c:formatCode>General</c:formatCode>
                <c:ptCount val="5"/>
                <c:pt idx="0">
                  <c:v>4</c:v>
                </c:pt>
                <c:pt idx="1">
                  <c:v>3</c:v>
                </c:pt>
                <c:pt idx="2">
                  <c:v>5</c:v>
                </c:pt>
                <c:pt idx="3">
                  <c:v>3</c:v>
                </c:pt>
                <c:pt idx="4">
                  <c:v>3</c:v>
                </c:pt>
              </c:numCache>
            </c:numRef>
          </c:val>
          <c:extLst>
            <c:ext xmlns:c16="http://schemas.microsoft.com/office/drawing/2014/chart" uri="{C3380CC4-5D6E-409C-BE32-E72D297353CC}">
              <c16:uniqueId val="{00000001-46C7-416E-AF77-841CCEC96D64}"/>
            </c:ext>
          </c:extLst>
        </c:ser>
        <c:dLbls>
          <c:showLegendKey val="0"/>
          <c:showVal val="0"/>
          <c:showCatName val="0"/>
          <c:showSerName val="0"/>
          <c:showPercent val="0"/>
          <c:showBubbleSize val="0"/>
        </c:dLbls>
        <c:gapWidth val="219"/>
        <c:overlap val="100"/>
        <c:axId val="1173490879"/>
        <c:axId val="1173469759"/>
      </c:barChart>
      <c:catAx>
        <c:axId val="117349087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As of 12/31/2024 &amp; 7/31/2025 GIS Comparison</a:t>
                </a:r>
                <a:r>
                  <a:rPr lang="en-US" baseline="0" dirty="0"/>
                  <a:t> by </a:t>
                </a:r>
                <a:r>
                  <a:rPr lang="en-US" dirty="0"/>
                  <a:t>Projected Commercial Operations Dates 2026 - 2029</a:t>
                </a:r>
              </a:p>
            </c:rich>
          </c:tx>
          <c:layout>
            <c:manualLayout>
              <c:xMode val="edge"/>
              <c:yMode val="edge"/>
              <c:x val="0.16965430943322421"/>
              <c:y val="0.9538336570416187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3469759"/>
        <c:crosses val="autoZero"/>
        <c:auto val="1"/>
        <c:lblAlgn val="ctr"/>
        <c:lblOffset val="100"/>
        <c:noMultiLvlLbl val="0"/>
      </c:catAx>
      <c:valAx>
        <c:axId val="11734697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Capacity</a:t>
                </a:r>
                <a:r>
                  <a:rPr lang="en-US" baseline="0"/>
                  <a:t> (MW)</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3490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3.png"/></Relationships>
</file>

<file path=ppt/drawings/_rels/drawing3.xml.rels><?xml version="1.0" encoding="UTF-8" standalone="yes"?>
<Relationships xmlns="http://schemas.openxmlformats.org/package/2006/relationships"><Relationship Id="rId1" Type="http://schemas.openxmlformats.org/officeDocument/2006/relationships/image" Target="../media/image3.png"/></Relationships>
</file>

<file path=ppt/drawings/_rels/drawing4.xml.rels><?xml version="1.0" encoding="UTF-8" standalone="yes"?>
<Relationships xmlns="http://schemas.openxmlformats.org/package/2006/relationships"><Relationship Id="rId1" Type="http://schemas.openxmlformats.org/officeDocument/2006/relationships/image" Target="../media/image3.png"/></Relationships>
</file>

<file path=ppt/drawings/_rels/drawing5.xml.rels><?xml version="1.0" encoding="UTF-8" standalone="yes"?>
<Relationships xmlns="http://schemas.openxmlformats.org/package/2006/relationships"><Relationship Id="rId1" Type="http://schemas.openxmlformats.org/officeDocument/2006/relationships/image" Target="../media/image3.png"/></Relationships>
</file>

<file path=ppt/drawings/_rels/drawing6.xml.rels><?xml version="1.0" encoding="UTF-8" standalone="yes"?>
<Relationships xmlns="http://schemas.openxmlformats.org/package/2006/relationships"><Relationship Id="rId1" Type="http://schemas.openxmlformats.org/officeDocument/2006/relationships/image" Target="../media/image3.png"/></Relationships>
</file>

<file path=ppt/drawings/_rels/drawing7.xml.rels><?xml version="1.0" encoding="UTF-8" standalone="yes"?>
<Relationships xmlns="http://schemas.openxmlformats.org/package/2006/relationships"><Relationship Id="rId1" Type="http://schemas.openxmlformats.org/officeDocument/2006/relationships/image" Target="../media/image3.png"/></Relationships>
</file>

<file path=ppt/drawings/drawing1.xml><?xml version="1.0" encoding="utf-8"?>
<c:userShapes xmlns:c="http://schemas.openxmlformats.org/drawingml/2006/chart">
  <cdr:relSizeAnchor xmlns:cdr="http://schemas.openxmlformats.org/drawingml/2006/chartDrawing">
    <cdr:from>
      <cdr:x>0.14611</cdr:x>
      <cdr:y>0.15016</cdr:y>
    </cdr:from>
    <cdr:to>
      <cdr:x>0.46711</cdr:x>
      <cdr:y>0.18203</cdr:y>
    </cdr:to>
    <cdr:sp macro="" textlink="">
      <cdr:nvSpPr>
        <cdr:cNvPr id="2" name="TextBox 1">
          <a:extLst xmlns:a="http://schemas.openxmlformats.org/drawingml/2006/main">
            <a:ext uri="{FF2B5EF4-FFF2-40B4-BE49-F238E27FC236}">
              <a16:creationId xmlns:a16="http://schemas.microsoft.com/office/drawing/2014/main" id="{2ADDF534-EB65-2FDD-E652-43DD751AC9FA}"/>
            </a:ext>
          </a:extLst>
        </cdr:cNvPr>
        <cdr:cNvSpPr txBox="1"/>
      </cdr:nvSpPr>
      <cdr:spPr>
        <a:xfrm xmlns:a="http://schemas.openxmlformats.org/drawingml/2006/main">
          <a:off x="819258" y="658490"/>
          <a:ext cx="1799924" cy="1397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0.19245</cdr:x>
      <cdr:y>0.12413</cdr:y>
    </cdr:from>
    <cdr:to>
      <cdr:x>0.44994</cdr:x>
      <cdr:y>0.18203</cdr:y>
    </cdr:to>
    <cdr:sp macro="" textlink="">
      <cdr:nvSpPr>
        <cdr:cNvPr id="4" name="TextBox 3">
          <a:extLst xmlns:a="http://schemas.openxmlformats.org/drawingml/2006/main">
            <a:ext uri="{FF2B5EF4-FFF2-40B4-BE49-F238E27FC236}">
              <a16:creationId xmlns:a16="http://schemas.microsoft.com/office/drawing/2014/main" id="{1F80DAC3-20A0-339B-DFF8-AD3BB8033F93}"/>
            </a:ext>
          </a:extLst>
        </cdr:cNvPr>
        <cdr:cNvSpPr txBox="1"/>
      </cdr:nvSpPr>
      <cdr:spPr>
        <a:xfrm xmlns:a="http://schemas.openxmlformats.org/drawingml/2006/main">
          <a:off x="1079140" y="544315"/>
          <a:ext cx="1443789" cy="2539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0.13609</cdr:x>
      <cdr:y>0.1323</cdr:y>
    </cdr:from>
    <cdr:to>
      <cdr:x>0.5</cdr:x>
      <cdr:y>0.1902</cdr:y>
    </cdr:to>
    <cdr:sp macro="" textlink="">
      <cdr:nvSpPr>
        <cdr:cNvPr id="5" name="TextBox 4">
          <a:extLst xmlns:a="http://schemas.openxmlformats.org/drawingml/2006/main">
            <a:ext uri="{FF2B5EF4-FFF2-40B4-BE49-F238E27FC236}">
              <a16:creationId xmlns:a16="http://schemas.microsoft.com/office/drawing/2014/main" id="{CEAF18A9-CAE7-6272-E396-2C662737301D}"/>
            </a:ext>
          </a:extLst>
        </cdr:cNvPr>
        <cdr:cNvSpPr txBox="1"/>
      </cdr:nvSpPr>
      <cdr:spPr>
        <a:xfrm xmlns:a="http://schemas.openxmlformats.org/drawingml/2006/main">
          <a:off x="763089" y="607035"/>
          <a:ext cx="2040530" cy="2656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lvl="0" algn="l" rtl="0"/>
          <a:r>
            <a:rPr lang="en-US" sz="1050" kern="1200" dirty="0">
              <a:solidFill>
                <a:srgbClr val="2D3338"/>
              </a:solidFill>
              <a:latin typeface="+mn-lt"/>
            </a:rPr>
            <a:t>*Project Counts above bars</a:t>
          </a:r>
        </a:p>
      </cdr:txBody>
    </cdr:sp>
  </cdr:relSizeAnchor>
</c:userShapes>
</file>

<file path=ppt/drawings/drawing2.xml><?xml version="1.0" encoding="utf-8"?>
<c:userShapes xmlns:c="http://schemas.openxmlformats.org/drawingml/2006/chart">
  <cdr:relSizeAnchor xmlns:cdr="http://schemas.openxmlformats.org/drawingml/2006/chartDrawing">
    <cdr:from>
      <cdr:x>0.11274</cdr:x>
      <cdr:y>0.1152</cdr:y>
    </cdr:from>
    <cdr:to>
      <cdr:x>0.38777</cdr:x>
      <cdr:y>0.17916</cdr:y>
    </cdr:to>
    <cdr:pic>
      <cdr:nvPicPr>
        <cdr:cNvPr id="2" name="chart">
          <a:extLst xmlns:a="http://schemas.openxmlformats.org/drawingml/2006/main">
            <a:ext uri="{FF2B5EF4-FFF2-40B4-BE49-F238E27FC236}">
              <a16:creationId xmlns:a16="http://schemas.microsoft.com/office/drawing/2014/main" id="{876D5E22-F48C-E6C4-2AE7-C288206D7AC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64763" y="533400"/>
          <a:ext cx="1621694" cy="296146"/>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0.12269</cdr:x>
      <cdr:y>0.17142</cdr:y>
    </cdr:from>
    <cdr:to>
      <cdr:x>0.4119</cdr:x>
      <cdr:y>0.23537</cdr:y>
    </cdr:to>
    <cdr:pic>
      <cdr:nvPicPr>
        <cdr:cNvPr id="2" name="chart">
          <a:extLst xmlns:a="http://schemas.openxmlformats.org/drawingml/2006/main">
            <a:ext uri="{FF2B5EF4-FFF2-40B4-BE49-F238E27FC236}">
              <a16:creationId xmlns:a16="http://schemas.microsoft.com/office/drawing/2014/main" id="{CFD5BC92-7FBE-6858-96E4-27AF7BEFED0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87959" y="793705"/>
          <a:ext cx="1621669" cy="296100"/>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0.11274</cdr:x>
      <cdr:y>0.1211</cdr:y>
    </cdr:from>
    <cdr:to>
      <cdr:x>0.38777</cdr:x>
      <cdr:y>0.18506</cdr:y>
    </cdr:to>
    <cdr:pic>
      <cdr:nvPicPr>
        <cdr:cNvPr id="2" name="chart">
          <a:extLst xmlns:a="http://schemas.openxmlformats.org/drawingml/2006/main">
            <a:ext uri="{FF2B5EF4-FFF2-40B4-BE49-F238E27FC236}">
              <a16:creationId xmlns:a16="http://schemas.microsoft.com/office/drawing/2014/main" id="{ACAE8D8F-618A-2881-4FE5-4DFC64A373C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64778" y="531036"/>
          <a:ext cx="1621695" cy="280473"/>
        </a:xfrm>
        <a:prstGeom xmlns:a="http://schemas.openxmlformats.org/drawingml/2006/main" prst="rect">
          <a:avLst/>
        </a:prstGeom>
      </cdr:spPr>
    </cdr:pic>
  </cdr:relSizeAnchor>
</c:userShapes>
</file>

<file path=ppt/drawings/drawing5.xml><?xml version="1.0" encoding="utf-8"?>
<c:userShapes xmlns:c="http://schemas.openxmlformats.org/drawingml/2006/chart">
  <cdr:relSizeAnchor xmlns:cdr="http://schemas.openxmlformats.org/drawingml/2006/chartDrawing">
    <cdr:from>
      <cdr:x>0.1181</cdr:x>
      <cdr:y>0.11551</cdr:y>
    </cdr:from>
    <cdr:to>
      <cdr:x>0.3973</cdr:x>
      <cdr:y>0.17946</cdr:y>
    </cdr:to>
    <cdr:pic>
      <cdr:nvPicPr>
        <cdr:cNvPr id="2" name="chart">
          <a:extLst xmlns:a="http://schemas.openxmlformats.org/drawingml/2006/main">
            <a:ext uri="{FF2B5EF4-FFF2-40B4-BE49-F238E27FC236}">
              <a16:creationId xmlns:a16="http://schemas.microsoft.com/office/drawing/2014/main" id="{7B91499B-EF9D-2C0D-6F4F-008C5B8BD40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85962" y="509008"/>
          <a:ext cx="1621666" cy="281795"/>
        </a:xfrm>
        <a:prstGeom xmlns:a="http://schemas.openxmlformats.org/drawingml/2006/main" prst="rect">
          <a:avLst/>
        </a:prstGeom>
      </cdr:spPr>
    </cdr:pic>
  </cdr:relSizeAnchor>
</c:userShapes>
</file>

<file path=ppt/drawings/drawing6.xml><?xml version="1.0" encoding="utf-8"?>
<c:userShapes xmlns:c="http://schemas.openxmlformats.org/drawingml/2006/chart">
  <cdr:relSizeAnchor xmlns:cdr="http://schemas.openxmlformats.org/drawingml/2006/chartDrawing">
    <cdr:from>
      <cdr:x>0.12145</cdr:x>
      <cdr:y>0.12157</cdr:y>
    </cdr:from>
    <cdr:to>
      <cdr:x>0.39648</cdr:x>
      <cdr:y>0.18553</cdr:y>
    </cdr:to>
    <cdr:pic>
      <cdr:nvPicPr>
        <cdr:cNvPr id="2" name="chart">
          <a:extLst xmlns:a="http://schemas.openxmlformats.org/drawingml/2006/main">
            <a:ext uri="{FF2B5EF4-FFF2-40B4-BE49-F238E27FC236}">
              <a16:creationId xmlns:a16="http://schemas.microsoft.com/office/drawing/2014/main" id="{ACAE8D8F-618A-2881-4FE5-4DFC64A373C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16148" y="518514"/>
          <a:ext cx="1621695" cy="272795"/>
        </a:xfrm>
        <a:prstGeom xmlns:a="http://schemas.openxmlformats.org/drawingml/2006/main" prst="rect">
          <a:avLst/>
        </a:prstGeom>
      </cdr:spPr>
    </cdr:pic>
  </cdr:relSizeAnchor>
</c:userShapes>
</file>

<file path=ppt/drawings/drawing7.xml><?xml version="1.0" encoding="utf-8"?>
<c:userShapes xmlns:c="http://schemas.openxmlformats.org/drawingml/2006/chart">
  <cdr:relSizeAnchor xmlns:cdr="http://schemas.openxmlformats.org/drawingml/2006/chartDrawing">
    <cdr:from>
      <cdr:x>0.11118</cdr:x>
      <cdr:y>0.12158</cdr:y>
    </cdr:from>
    <cdr:to>
      <cdr:x>0.39038</cdr:x>
      <cdr:y>0.18553</cdr:y>
    </cdr:to>
    <cdr:pic>
      <cdr:nvPicPr>
        <cdr:cNvPr id="2" name="chart">
          <a:extLst xmlns:a="http://schemas.openxmlformats.org/drawingml/2006/main">
            <a:ext uri="{FF2B5EF4-FFF2-40B4-BE49-F238E27FC236}">
              <a16:creationId xmlns:a16="http://schemas.microsoft.com/office/drawing/2014/main" id="{7B91499B-EF9D-2C0D-6F4F-008C5B8BD40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45769" y="518556"/>
          <a:ext cx="1621665" cy="272753"/>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8/20/2025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8/20/2025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1</a:t>
            </a:fld>
            <a:endParaRPr lang="en-US"/>
          </a:p>
        </p:txBody>
      </p:sp>
    </p:spTree>
    <p:extLst>
      <p:ext uri="{BB962C8B-B14F-4D97-AF65-F5344CB8AC3E}">
        <p14:creationId xmlns:p14="http://schemas.microsoft.com/office/powerpoint/2010/main" val="275504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were several projects requested prior to 2014 that did not have recorded Commercial Operations or Synchronization Approval dates in queue database. Duration cycles for development for these projects could not be determined.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Quarterly Stability Assessment (QSA) started in 2018 for planned projects.</a:t>
            </a:r>
          </a:p>
        </p:txBody>
      </p:sp>
      <p:sp>
        <p:nvSpPr>
          <p:cNvPr id="4" name="Slide Number Placeholder 3"/>
          <p:cNvSpPr>
            <a:spLocks noGrp="1"/>
          </p:cNvSpPr>
          <p:nvPr>
            <p:ph type="sldNum" sz="quarter" idx="5"/>
          </p:nvPr>
        </p:nvSpPr>
        <p:spPr/>
        <p:txBody>
          <a:bodyPr/>
          <a:lstStyle/>
          <a:p>
            <a:fld id="{F62AC51D-6DAA-4455-8EA7-D54B64909A85}" type="slidenum">
              <a:rPr lang="en-US" smtClean="0"/>
              <a:t>11</a:t>
            </a:fld>
            <a:endParaRPr lang="en-US"/>
          </a:p>
        </p:txBody>
      </p:sp>
    </p:spTree>
    <p:extLst>
      <p:ext uri="{BB962C8B-B14F-4D97-AF65-F5344CB8AC3E}">
        <p14:creationId xmlns:p14="http://schemas.microsoft.com/office/powerpoint/2010/main" val="900502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14</a:t>
            </a:fld>
            <a:endParaRPr lang="en-US"/>
          </a:p>
        </p:txBody>
      </p:sp>
    </p:spTree>
    <p:extLst>
      <p:ext uri="{BB962C8B-B14F-4D97-AF65-F5344CB8AC3E}">
        <p14:creationId xmlns:p14="http://schemas.microsoft.com/office/powerpoint/2010/main" val="247133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8FC84-E643-34BF-3165-E7969884E4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902810-87FD-02CF-BE32-F2A9CB91B7C0}"/>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DCAC985C-7B2D-EC7B-FF3C-3AC268007DE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of October 1, 2023</a:t>
            </a:r>
          </a:p>
        </p:txBody>
      </p:sp>
      <p:sp>
        <p:nvSpPr>
          <p:cNvPr id="4" name="Slide Number Placeholder 3">
            <a:extLst>
              <a:ext uri="{FF2B5EF4-FFF2-40B4-BE49-F238E27FC236}">
                <a16:creationId xmlns:a16="http://schemas.microsoft.com/office/drawing/2014/main" id="{5B60F5CD-F00F-190F-7E0E-277353D18E8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4132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71EC8-AD0F-1A13-DB0A-E87A49457D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C657A9-25D8-0E46-F726-BC87AF9A5C57}"/>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D5ABC6EA-4CD0-D1ED-0BEF-F221902C875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1747D7AC-1BCE-3122-8F87-33648FB9E38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2133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1032E-533C-F3B7-14F0-CEDFC7DC6B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580E49-BD61-B0BE-D38B-DE935450744D}"/>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91A0BE94-087D-637F-1D62-054C8A3F307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7985B966-4E6E-5E4C-2D80-B30AB01E37D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5411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30D48-61B9-98A3-648C-5EF20BDC7E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57363-53EB-07A2-7049-B26F4A224969}"/>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E02CE92D-59C5-A618-31C1-0900596FB75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72D34DB-53C8-F4E0-555F-B32BB0F5CEF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6222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CEF7E-42DB-B225-D3F6-FDB6CDB4F2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63020D-CB4F-85E4-DDAC-223063F731AC}"/>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EBD02A0C-388E-38F1-2FD1-C130E43B2EB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777D6549-7894-3321-DA69-3497EAB3739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2827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Fuel Type Breakdowns for Nuclear, and Compressed Air Energy Storage requests since 2002 were not included in breakdown sections of tables due to lack of successful projects.</a:t>
            </a:r>
          </a:p>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3806563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were several projects requested prior to 2014 that did not have recorded Commercial Operations or Synchronization Approval dates in queue database. Duration cycles for development for these projects could not be determined.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Quarterly Stability Assessment (QSA) started in 2018 for planned projects.</a:t>
            </a:r>
          </a:p>
        </p:txBody>
      </p:sp>
      <p:sp>
        <p:nvSpPr>
          <p:cNvPr id="4" name="Slide Number Placeholder 3"/>
          <p:cNvSpPr>
            <a:spLocks noGrp="1"/>
          </p:cNvSpPr>
          <p:nvPr>
            <p:ph type="sldNum" sz="quarter" idx="5"/>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525111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were several projects requested prior to 2014 that did not have recorded Commercial Operations or Synchronization Approval dates in queue database. Duration cycles for development for these projects could not be determined.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Quarterly Stability Assessment (QSA) started in 2018 for planned projects.</a:t>
            </a:r>
          </a:p>
        </p:txBody>
      </p:sp>
      <p:sp>
        <p:nvSpPr>
          <p:cNvPr id="4" name="Slide Number Placeholder 3"/>
          <p:cNvSpPr>
            <a:spLocks noGrp="1"/>
          </p:cNvSpPr>
          <p:nvPr>
            <p:ph type="sldNum" sz="quarter" idx="5"/>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851098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11379200" y="6561138"/>
            <a:ext cx="7112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406400" y="990601"/>
            <a:ext cx="11379200" cy="5052221"/>
          </a:xfrm>
          <a:prstGeom prst="rect">
            <a:avLst/>
          </a:prstGeom>
        </p:spPr>
        <p:txBody>
          <a:bodyPr/>
          <a:lstStyle>
            <a:lvl1pPr>
              <a:defRPr sz="2600">
                <a:solidFill>
                  <a:schemeClr val="tx2"/>
                </a:solidFill>
              </a:defRPr>
            </a:lvl1pPr>
            <a:lvl2pPr>
              <a:defRPr sz="2400">
                <a:solidFill>
                  <a:schemeClr val="tx2"/>
                </a:solidFill>
              </a:defRPr>
            </a:lvl2pPr>
            <a:lvl3pPr>
              <a:defRPr sz="2200">
                <a:solidFill>
                  <a:schemeClr val="tx2"/>
                </a:solidFill>
              </a:defRPr>
            </a:lvl3pPr>
            <a:lvl4pPr>
              <a:defRPr sz="2100">
                <a:solidFill>
                  <a:schemeClr val="tx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ooter Placeholder 4"/>
          <p:cNvSpPr>
            <a:spLocks noGrp="1"/>
          </p:cNvSpPr>
          <p:nvPr>
            <p:ph type="ftr" sz="quarter" idx="11"/>
          </p:nvPr>
        </p:nvSpPr>
        <p:spPr>
          <a:xfrm>
            <a:off x="3657600" y="6553200"/>
            <a:ext cx="5384800" cy="228600"/>
          </a:xfrm>
        </p:spPr>
        <p:txBody>
          <a:bodyPr/>
          <a:lstStyle/>
          <a:p>
            <a:r>
              <a:rPr lang="en-US"/>
              <a:t>Footer text goes here.</a:t>
            </a:r>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11379200" y="6561138"/>
            <a:ext cx="7112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Footer text goes here.</a:t>
            </a:r>
            <a:endParaRPr lang="en-US" dirty="0"/>
          </a:p>
        </p:txBody>
      </p:sp>
      <p:sp>
        <p:nvSpPr>
          <p:cNvPr id="4" name="Slide Number Placeholder 3"/>
          <p:cNvSpPr>
            <a:spLocks noGrp="1"/>
          </p:cNvSpPr>
          <p:nvPr>
            <p:ph type="sldNum" sz="quarter" idx="11"/>
          </p:nvPr>
        </p:nvSpPr>
        <p:spPr/>
        <p:txBody>
          <a:bodyPr/>
          <a:lstStyle/>
          <a:p>
            <a:fld id="{1D93BD3E-1E9A-4970-A6F7-E7AC52762E0C}" type="slidenum">
              <a:rPr lang="en-US" smtClean="0"/>
              <a:pPr/>
              <a:t>‹#›</a:t>
            </a:fld>
            <a:endParaRPr lang="en-US"/>
          </a:p>
        </p:txBody>
      </p:sp>
      <p:sp>
        <p:nvSpPr>
          <p:cNvPr id="5" name="Content Placeholder 4"/>
          <p:cNvSpPr>
            <a:spLocks noGrp="1"/>
          </p:cNvSpPr>
          <p:nvPr>
            <p:ph sz="half" idx="1"/>
          </p:nvPr>
        </p:nvSpPr>
        <p:spPr>
          <a:xfrm>
            <a:off x="838200" y="990601"/>
            <a:ext cx="5181600" cy="4800600"/>
          </a:xfrm>
          <a:prstGeom prst="rect">
            <a:avLst/>
          </a:prstGeom>
        </p:spPr>
        <p:txBody>
          <a:bodyPr/>
          <a:lstStyle>
            <a:lvl1pPr>
              <a:defRPr sz="2400">
                <a:solidFill>
                  <a:schemeClr val="tx2"/>
                </a:solidFill>
              </a:defRPr>
            </a:lvl1pPr>
          </a:lstStyle>
          <a:p>
            <a:endParaRPr lang="en-US" dirty="0"/>
          </a:p>
        </p:txBody>
      </p:sp>
      <p:sp>
        <p:nvSpPr>
          <p:cNvPr id="6" name="Content Placeholder 5"/>
          <p:cNvSpPr>
            <a:spLocks noGrp="1"/>
          </p:cNvSpPr>
          <p:nvPr>
            <p:ph sz="half" idx="2"/>
          </p:nvPr>
        </p:nvSpPr>
        <p:spPr>
          <a:xfrm>
            <a:off x="6172200" y="990601"/>
            <a:ext cx="5181600" cy="4800600"/>
          </a:xfrm>
          <a:prstGeom prst="rect">
            <a:avLst/>
          </a:prstGeom>
        </p:spPr>
        <p:txBody>
          <a:bodyPr/>
          <a:lstStyle>
            <a:lvl1pPr>
              <a:defRPr sz="2400">
                <a:solidFill>
                  <a:schemeClr val="tx2"/>
                </a:solidFill>
              </a:defRPr>
            </a:lvl1pPr>
          </a:lstStyle>
          <a:p>
            <a:endParaRPr lang="en-US"/>
          </a:p>
        </p:txBody>
      </p:sp>
      <p:sp>
        <p:nvSpPr>
          <p:cNvPr id="7" name="Title 1"/>
          <p:cNvSpPr>
            <a:spLocks noGrp="1"/>
          </p:cNvSpPr>
          <p:nvPr>
            <p:ph type="title"/>
          </p:nvPr>
        </p:nvSpPr>
        <p:spPr>
          <a:xfrm>
            <a:off x="508000" y="243682"/>
            <a:ext cx="112776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8" name="Rectangle 7"/>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6478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673600" y="0"/>
            <a:ext cx="75184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3349" y="2876278"/>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657600" y="65532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text goes here.</a:t>
            </a:r>
          </a:p>
        </p:txBody>
      </p:sp>
      <p:cxnSp>
        <p:nvCxnSpPr>
          <p:cNvPr id="7" name="Straight Connector 6"/>
          <p:cNvCxnSpPr/>
          <p:nvPr userDrawn="1"/>
        </p:nvCxnSpPr>
        <p:spPr>
          <a:xfrm>
            <a:off x="101600" y="6477000"/>
            <a:ext cx="100584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67000" y="6477001"/>
            <a:ext cx="950976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2734" y="6248400"/>
            <a:ext cx="1181866" cy="457200"/>
          </a:xfrm>
          <a:prstGeom prst="rect">
            <a:avLst/>
          </a:prstGeom>
        </p:spPr>
      </p:pic>
      <p:sp>
        <p:nvSpPr>
          <p:cNvPr id="9" name="TextBox 8"/>
          <p:cNvSpPr txBox="1"/>
          <p:nvPr userDrawn="1"/>
        </p:nvSpPr>
        <p:spPr>
          <a:xfrm>
            <a:off x="72901" y="6553200"/>
            <a:ext cx="943100"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
        <p:nvSpPr>
          <p:cNvPr id="13" name="Slide Number Placeholder 5"/>
          <p:cNvSpPr>
            <a:spLocks noGrp="1"/>
          </p:cNvSpPr>
          <p:nvPr>
            <p:ph type="sldNum" sz="quarter" idx="4"/>
          </p:nvPr>
        </p:nvSpPr>
        <p:spPr>
          <a:xfrm>
            <a:off x="11379200" y="6561138"/>
            <a:ext cx="7112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mailto:ResourceAdequacy@ercot.com"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hart" Target="../charts/chart7.xml"/></Relationships>
</file>

<file path=ppt/slides/_rels/slide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chart" Target="../charts/char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410200" y="1524000"/>
            <a:ext cx="5646034" cy="4708981"/>
          </a:xfrm>
          <a:prstGeom prst="rect">
            <a:avLst/>
          </a:prstGeom>
          <a:noFill/>
        </p:spPr>
        <p:txBody>
          <a:bodyPr wrap="square" rtlCol="0">
            <a:spAutoFit/>
          </a:bodyPr>
          <a:lstStyle/>
          <a:p>
            <a:r>
              <a:rPr lang="en-US" sz="3600" b="1" dirty="0"/>
              <a:t>Recent Generation Interconnection Project Trends</a:t>
            </a:r>
            <a:endParaRPr lang="en-US" sz="3600" b="1" dirty="0">
              <a:solidFill>
                <a:srgbClr val="C00000"/>
              </a:solidFill>
            </a:endParaRPr>
          </a:p>
          <a:p>
            <a:endParaRPr lang="en-US" dirty="0"/>
          </a:p>
          <a:p>
            <a:r>
              <a:rPr lang="en-US" sz="2400" dirty="0"/>
              <a:t>Supply Analysis Working Group</a:t>
            </a:r>
          </a:p>
          <a:p>
            <a:endParaRPr lang="en-US" dirty="0"/>
          </a:p>
          <a:p>
            <a:r>
              <a:rPr lang="en-US" sz="2000" dirty="0"/>
              <a:t>Resource Adequacy Department</a:t>
            </a:r>
          </a:p>
          <a:p>
            <a:endParaRPr lang="en-US" dirty="0"/>
          </a:p>
          <a:p>
            <a:r>
              <a:rPr lang="en-US" dirty="0"/>
              <a:t>August 22, 2025</a:t>
            </a:r>
          </a:p>
          <a:p>
            <a:endParaRPr lang="en-US" dirty="0"/>
          </a:p>
          <a:p>
            <a:endParaRPr lang="en-US" dirty="0"/>
          </a:p>
          <a:p>
            <a:endParaRPr lang="en-US" dirty="0"/>
          </a:p>
          <a:p>
            <a:endParaRPr lang="en-US" sz="2400" dirty="0"/>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02471-63B6-434C-B98D-CFD6AF148542}"/>
              </a:ext>
            </a:extLst>
          </p:cNvPr>
          <p:cNvSpPr>
            <a:spLocks noGrp="1"/>
          </p:cNvSpPr>
          <p:nvPr>
            <p:ph type="title"/>
          </p:nvPr>
        </p:nvSpPr>
        <p:spPr>
          <a:xfrm>
            <a:off x="508000" y="243682"/>
            <a:ext cx="11277600" cy="1177727"/>
          </a:xfrm>
        </p:spPr>
        <p:txBody>
          <a:bodyPr/>
          <a:lstStyle/>
          <a:p>
            <a:r>
              <a:rPr lang="en-US" sz="2800" dirty="0"/>
              <a:t>Development Cycle for Planned Projects</a:t>
            </a:r>
            <a:r>
              <a:rPr lang="en-US" dirty="0"/>
              <a:t>: </a:t>
            </a:r>
            <a:br>
              <a:rPr lang="en-US" dirty="0"/>
            </a:br>
            <a:r>
              <a:rPr lang="en-US" dirty="0"/>
              <a:t>Number of Successful Projects</a:t>
            </a:r>
            <a:br>
              <a:rPr lang="en-US" sz="1800" dirty="0"/>
            </a:br>
            <a:r>
              <a:rPr lang="en-US" sz="1800" dirty="0"/>
              <a:t>(from Queue Request to ERCOT Commercial Operations or Synchronization Approval)</a:t>
            </a:r>
            <a:endParaRPr lang="en-US" dirty="0"/>
          </a:p>
        </p:txBody>
      </p:sp>
      <p:sp>
        <p:nvSpPr>
          <p:cNvPr id="4" name="Slide Number Placeholder 3">
            <a:extLst>
              <a:ext uri="{FF2B5EF4-FFF2-40B4-BE49-F238E27FC236}">
                <a16:creationId xmlns:a16="http://schemas.microsoft.com/office/drawing/2014/main" id="{1FA42480-7C63-4678-88C1-A8C40FF59B2F}"/>
              </a:ext>
            </a:extLst>
          </p:cNvPr>
          <p:cNvSpPr>
            <a:spLocks noGrp="1"/>
          </p:cNvSpPr>
          <p:nvPr>
            <p:ph type="sldNum" sz="quarter" idx="4"/>
          </p:nvPr>
        </p:nvSpPr>
        <p:spPr/>
        <p:txBody>
          <a:bodyPr/>
          <a:lstStyle/>
          <a:p>
            <a:fld id="{1D93BD3E-1E9A-4970-A6F7-E7AC52762E0C}" type="slidenum">
              <a:rPr lang="en-US" smtClean="0"/>
              <a:pPr/>
              <a:t>10</a:t>
            </a:fld>
            <a:endParaRPr lang="en-US"/>
          </a:p>
        </p:txBody>
      </p:sp>
      <p:pic>
        <p:nvPicPr>
          <p:cNvPr id="7" name="Content Placeholder 6">
            <a:extLst>
              <a:ext uri="{FF2B5EF4-FFF2-40B4-BE49-F238E27FC236}">
                <a16:creationId xmlns:a16="http://schemas.microsoft.com/office/drawing/2014/main" id="{32D0EFE5-1862-568E-D60F-40B0193CCC98}"/>
              </a:ext>
            </a:extLst>
          </p:cNvPr>
          <p:cNvPicPr>
            <a:picLocks noGrp="1" noChangeAspect="1"/>
          </p:cNvPicPr>
          <p:nvPr>
            <p:ph idx="1"/>
          </p:nvPr>
        </p:nvPicPr>
        <p:blipFill>
          <a:blip r:embed="rId3"/>
          <a:stretch>
            <a:fillRect/>
          </a:stretch>
        </p:blipFill>
        <p:spPr>
          <a:xfrm>
            <a:off x="406400" y="2078357"/>
            <a:ext cx="11379200" cy="2877498"/>
          </a:xfrm>
        </p:spPr>
      </p:pic>
    </p:spTree>
    <p:extLst>
      <p:ext uri="{BB962C8B-B14F-4D97-AF65-F5344CB8AC3E}">
        <p14:creationId xmlns:p14="http://schemas.microsoft.com/office/powerpoint/2010/main" val="1197304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02471-63B6-434C-B98D-CFD6AF148542}"/>
              </a:ext>
            </a:extLst>
          </p:cNvPr>
          <p:cNvSpPr>
            <a:spLocks noGrp="1"/>
          </p:cNvSpPr>
          <p:nvPr>
            <p:ph type="title"/>
          </p:nvPr>
        </p:nvSpPr>
        <p:spPr>
          <a:xfrm>
            <a:off x="508000" y="243682"/>
            <a:ext cx="11277600" cy="1177727"/>
          </a:xfrm>
        </p:spPr>
        <p:txBody>
          <a:bodyPr/>
          <a:lstStyle/>
          <a:p>
            <a:r>
              <a:rPr lang="en-US" sz="2800" dirty="0"/>
              <a:t>Development Cycle for Planned Projects</a:t>
            </a:r>
            <a:r>
              <a:rPr lang="en-US" dirty="0"/>
              <a:t>: </a:t>
            </a:r>
            <a:br>
              <a:rPr lang="en-US" dirty="0"/>
            </a:br>
            <a:r>
              <a:rPr lang="en-US" dirty="0"/>
              <a:t>Installed capacity (MW) of successful projects</a:t>
            </a:r>
            <a:br>
              <a:rPr lang="en-US" sz="1800" dirty="0"/>
            </a:br>
            <a:r>
              <a:rPr lang="en-US" sz="1800" dirty="0"/>
              <a:t>(from Queue Request to ERCOT Commercial Operations or Synchronization Approval)</a:t>
            </a:r>
            <a:endParaRPr lang="en-US" dirty="0"/>
          </a:p>
        </p:txBody>
      </p:sp>
      <p:sp>
        <p:nvSpPr>
          <p:cNvPr id="4" name="Slide Number Placeholder 3">
            <a:extLst>
              <a:ext uri="{FF2B5EF4-FFF2-40B4-BE49-F238E27FC236}">
                <a16:creationId xmlns:a16="http://schemas.microsoft.com/office/drawing/2014/main" id="{1FA42480-7C63-4678-88C1-A8C40FF59B2F}"/>
              </a:ext>
            </a:extLst>
          </p:cNvPr>
          <p:cNvSpPr>
            <a:spLocks noGrp="1"/>
          </p:cNvSpPr>
          <p:nvPr>
            <p:ph type="sldNum" sz="quarter" idx="4"/>
          </p:nvPr>
        </p:nvSpPr>
        <p:spPr/>
        <p:txBody>
          <a:bodyPr/>
          <a:lstStyle/>
          <a:p>
            <a:fld id="{1D93BD3E-1E9A-4970-A6F7-E7AC52762E0C}" type="slidenum">
              <a:rPr lang="en-US" smtClean="0"/>
              <a:pPr/>
              <a:t>11</a:t>
            </a:fld>
            <a:endParaRPr lang="en-US"/>
          </a:p>
        </p:txBody>
      </p:sp>
      <p:pic>
        <p:nvPicPr>
          <p:cNvPr id="7" name="Content Placeholder 6">
            <a:extLst>
              <a:ext uri="{FF2B5EF4-FFF2-40B4-BE49-F238E27FC236}">
                <a16:creationId xmlns:a16="http://schemas.microsoft.com/office/drawing/2014/main" id="{3ED6439E-70F1-28B2-EEDC-0F65885659C2}"/>
              </a:ext>
            </a:extLst>
          </p:cNvPr>
          <p:cNvPicPr>
            <a:picLocks noGrp="1" noChangeAspect="1"/>
          </p:cNvPicPr>
          <p:nvPr>
            <p:ph idx="1"/>
          </p:nvPr>
        </p:nvPicPr>
        <p:blipFill>
          <a:blip r:embed="rId3"/>
          <a:stretch>
            <a:fillRect/>
          </a:stretch>
        </p:blipFill>
        <p:spPr>
          <a:xfrm>
            <a:off x="406400" y="1989594"/>
            <a:ext cx="11379200" cy="3055025"/>
          </a:xfrm>
        </p:spPr>
      </p:pic>
    </p:spTree>
    <p:extLst>
      <p:ext uri="{BB962C8B-B14F-4D97-AF65-F5344CB8AC3E}">
        <p14:creationId xmlns:p14="http://schemas.microsoft.com/office/powerpoint/2010/main" val="1149295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E6F44-34C5-4F5D-B0A9-083107ACDE63}"/>
              </a:ext>
            </a:extLst>
          </p:cNvPr>
          <p:cNvSpPr>
            <a:spLocks noGrp="1"/>
          </p:cNvSpPr>
          <p:nvPr>
            <p:ph type="title"/>
          </p:nvPr>
        </p:nvSpPr>
        <p:spPr/>
        <p:txBody>
          <a:bodyPr/>
          <a:lstStyle/>
          <a:p>
            <a:r>
              <a:rPr lang="en-US" dirty="0"/>
              <a:t>Wrap-up</a:t>
            </a:r>
          </a:p>
        </p:txBody>
      </p:sp>
      <p:sp>
        <p:nvSpPr>
          <p:cNvPr id="3" name="Content Placeholder 2">
            <a:extLst>
              <a:ext uri="{FF2B5EF4-FFF2-40B4-BE49-F238E27FC236}">
                <a16:creationId xmlns:a16="http://schemas.microsoft.com/office/drawing/2014/main" id="{00B9E2FE-4AE1-4A76-9464-F7C545849691}"/>
              </a:ext>
            </a:extLst>
          </p:cNvPr>
          <p:cNvSpPr>
            <a:spLocks noGrp="1"/>
          </p:cNvSpPr>
          <p:nvPr>
            <p:ph idx="1"/>
          </p:nvPr>
        </p:nvSpPr>
        <p:spPr/>
        <p:txBody>
          <a:bodyPr/>
          <a:lstStyle/>
          <a:p>
            <a:pPr marL="342900" lvl="1" indent="-342900">
              <a:buFont typeface="Arial" panose="020B0604020202020204" pitchFamily="34" charset="0"/>
              <a:buChar char="•"/>
            </a:pPr>
            <a:r>
              <a:rPr lang="en-US" sz="2800" dirty="0">
                <a:solidFill>
                  <a:schemeClr val="tx1"/>
                </a:solidFill>
              </a:rPr>
              <a:t>Are there any other interconnection queue topics that would be useful for SAWG stakeholders?</a:t>
            </a:r>
          </a:p>
          <a:p>
            <a:pPr marL="342900" lvl="1" indent="-342900">
              <a:buFont typeface="Arial" panose="020B0604020202020204" pitchFamily="34" charset="0"/>
              <a:buChar char="•"/>
            </a:pPr>
            <a:endParaRPr lang="en-US" sz="2800" dirty="0">
              <a:solidFill>
                <a:schemeClr val="tx1"/>
              </a:solidFill>
            </a:endParaRPr>
          </a:p>
          <a:p>
            <a:pPr marL="342900" lvl="1" indent="-342900">
              <a:buFont typeface="Arial" panose="020B0604020202020204" pitchFamily="34" charset="0"/>
              <a:buChar char="•"/>
            </a:pPr>
            <a:r>
              <a:rPr lang="en-US" sz="2800" dirty="0">
                <a:solidFill>
                  <a:schemeClr val="tx1"/>
                </a:solidFill>
              </a:rPr>
              <a:t>If you have any questions on this analysis or requests for additional research, sent them to the following email address with the following subject line item (SAWG analysis request)</a:t>
            </a:r>
          </a:p>
          <a:p>
            <a:pPr marL="742950" lvl="2" indent="-342900"/>
            <a:r>
              <a:rPr lang="en-US" dirty="0">
                <a:solidFill>
                  <a:schemeClr val="tx1"/>
                </a:solidFill>
                <a:hlinkClick r:id="rId2"/>
              </a:rPr>
              <a:t>ResourceAdequacy@ercot.com</a:t>
            </a:r>
            <a:r>
              <a:rPr lang="en-US" dirty="0">
                <a:solidFill>
                  <a:schemeClr val="tx1"/>
                </a:solidFill>
              </a:rPr>
              <a:t> </a:t>
            </a:r>
          </a:p>
          <a:p>
            <a:endParaRPr lang="en-US" dirty="0"/>
          </a:p>
        </p:txBody>
      </p:sp>
      <p:sp>
        <p:nvSpPr>
          <p:cNvPr id="4" name="Slide Number Placeholder 3">
            <a:extLst>
              <a:ext uri="{FF2B5EF4-FFF2-40B4-BE49-F238E27FC236}">
                <a16:creationId xmlns:a16="http://schemas.microsoft.com/office/drawing/2014/main" id="{9AE87DDE-B034-481B-9D88-E4EFE2828F78}"/>
              </a:ext>
            </a:extLst>
          </p:cNvPr>
          <p:cNvSpPr>
            <a:spLocks noGrp="1"/>
          </p:cNvSpPr>
          <p:nvPr>
            <p:ph type="sldNum" sz="quarter" idx="4"/>
          </p:nvPr>
        </p:nvSpPr>
        <p:spPr/>
        <p:txBody>
          <a:bodyPr/>
          <a:lstStyle/>
          <a:p>
            <a:fld id="{1D93BD3E-1E9A-4970-A6F7-E7AC52762E0C}" type="slidenum">
              <a:rPr lang="en-US" smtClean="0"/>
              <a:pPr/>
              <a:t>12</a:t>
            </a:fld>
            <a:endParaRPr lang="en-US"/>
          </a:p>
        </p:txBody>
      </p:sp>
    </p:spTree>
    <p:extLst>
      <p:ext uri="{BB962C8B-B14F-4D97-AF65-F5344CB8AC3E}">
        <p14:creationId xmlns:p14="http://schemas.microsoft.com/office/powerpoint/2010/main" val="3902127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167BC-15B5-6FF9-C939-0242641488BE}"/>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CA53868B-4640-02AF-5663-0628455C2DAE}"/>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6600" b="1" dirty="0">
                <a:solidFill>
                  <a:srgbClr val="00B1C7"/>
                </a:solidFill>
              </a:rPr>
              <a:t>Appendix</a:t>
            </a:r>
          </a:p>
        </p:txBody>
      </p:sp>
      <p:sp>
        <p:nvSpPr>
          <p:cNvPr id="4" name="Slide Number Placeholder 3">
            <a:extLst>
              <a:ext uri="{FF2B5EF4-FFF2-40B4-BE49-F238E27FC236}">
                <a16:creationId xmlns:a16="http://schemas.microsoft.com/office/drawing/2014/main" id="{562C8172-DB80-0994-04C8-5A5F2D6DE1B4}"/>
              </a:ext>
            </a:extLst>
          </p:cNvPr>
          <p:cNvSpPr>
            <a:spLocks noGrp="1"/>
          </p:cNvSpPr>
          <p:nvPr>
            <p:ph type="sldNum" sz="quarter" idx="4"/>
          </p:nvPr>
        </p:nvSpPr>
        <p:spPr/>
        <p:txBody>
          <a:bodyPr/>
          <a:lstStyle/>
          <a:p>
            <a:fld id="{1D93BD3E-1E9A-4970-A6F7-E7AC52762E0C}" type="slidenum">
              <a:rPr lang="en-US" smtClean="0"/>
              <a:pPr/>
              <a:t>13</a:t>
            </a:fld>
            <a:endParaRPr lang="en-US"/>
          </a:p>
        </p:txBody>
      </p:sp>
    </p:spTree>
    <p:extLst>
      <p:ext uri="{BB962C8B-B14F-4D97-AF65-F5344CB8AC3E}">
        <p14:creationId xmlns:p14="http://schemas.microsoft.com/office/powerpoint/2010/main" val="2615935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726B3A-9FB3-73D5-9A0D-C59D915EE0FA}"/>
              </a:ext>
            </a:extLst>
          </p:cNvPr>
          <p:cNvSpPr>
            <a:spLocks noGrp="1"/>
          </p:cNvSpPr>
          <p:nvPr>
            <p:ph type="sldNum" sz="quarter" idx="4"/>
          </p:nvPr>
        </p:nvSpPr>
        <p:spPr/>
        <p:txBody>
          <a:bodyPr/>
          <a:lstStyle/>
          <a:p>
            <a:fld id="{1D93BD3E-1E9A-4970-A6F7-E7AC52762E0C}" type="slidenum">
              <a:rPr lang="en-US" smtClean="0"/>
              <a:pPr/>
              <a:t>14</a:t>
            </a:fld>
            <a:endParaRPr lang="en-US"/>
          </a:p>
        </p:txBody>
      </p:sp>
      <p:pic>
        <p:nvPicPr>
          <p:cNvPr id="7" name="Content Placeholder 6">
            <a:extLst>
              <a:ext uri="{FF2B5EF4-FFF2-40B4-BE49-F238E27FC236}">
                <a16:creationId xmlns:a16="http://schemas.microsoft.com/office/drawing/2014/main" id="{4A1EBEE7-06AC-B814-448B-8147169E0FC4}"/>
              </a:ext>
            </a:extLst>
          </p:cNvPr>
          <p:cNvPicPr>
            <a:picLocks noGrp="1" noChangeAspect="1"/>
          </p:cNvPicPr>
          <p:nvPr>
            <p:ph idx="1"/>
          </p:nvPr>
        </p:nvPicPr>
        <p:blipFill>
          <a:blip r:embed="rId3"/>
          <a:stretch>
            <a:fillRect/>
          </a:stretch>
        </p:blipFill>
        <p:spPr>
          <a:xfrm>
            <a:off x="1752600" y="533400"/>
            <a:ext cx="7924800" cy="5621279"/>
          </a:xfrm>
        </p:spPr>
      </p:pic>
    </p:spTree>
    <p:extLst>
      <p:ext uri="{BB962C8B-B14F-4D97-AF65-F5344CB8AC3E}">
        <p14:creationId xmlns:p14="http://schemas.microsoft.com/office/powerpoint/2010/main" val="2916775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80ABB-13B9-B4B9-F3BA-6B4AF36A2B57}"/>
              </a:ext>
            </a:extLst>
          </p:cNvPr>
          <p:cNvSpPr>
            <a:spLocks noGrp="1"/>
          </p:cNvSpPr>
          <p:nvPr>
            <p:ph type="title"/>
          </p:nvPr>
        </p:nvSpPr>
        <p:spPr/>
        <p:txBody>
          <a:bodyPr/>
          <a:lstStyle/>
          <a:p>
            <a:r>
              <a:rPr lang="en-US" dirty="0"/>
              <a:t>Annual Incremental Generation Capacity Changes by Fuel Type</a:t>
            </a:r>
          </a:p>
        </p:txBody>
      </p:sp>
      <p:sp>
        <p:nvSpPr>
          <p:cNvPr id="4" name="Slide Number Placeholder 3">
            <a:extLst>
              <a:ext uri="{FF2B5EF4-FFF2-40B4-BE49-F238E27FC236}">
                <a16:creationId xmlns:a16="http://schemas.microsoft.com/office/drawing/2014/main" id="{3D030903-3A9C-A08A-7A7D-6ABBB912BB5E}"/>
              </a:ext>
            </a:extLst>
          </p:cNvPr>
          <p:cNvSpPr>
            <a:spLocks noGrp="1"/>
          </p:cNvSpPr>
          <p:nvPr>
            <p:ph type="sldNum" sz="quarter" idx="4"/>
          </p:nvPr>
        </p:nvSpPr>
        <p:spPr/>
        <p:txBody>
          <a:bodyPr/>
          <a:lstStyle/>
          <a:p>
            <a:fld id="{1D93BD3E-1E9A-4970-A6F7-E7AC52762E0C}" type="slidenum">
              <a:rPr lang="en-US" smtClean="0"/>
              <a:pPr/>
              <a:t>15</a:t>
            </a:fld>
            <a:endParaRPr lang="en-US"/>
          </a:p>
        </p:txBody>
      </p:sp>
      <p:pic>
        <p:nvPicPr>
          <p:cNvPr id="7" name="Content Placeholder 6">
            <a:extLst>
              <a:ext uri="{FF2B5EF4-FFF2-40B4-BE49-F238E27FC236}">
                <a16:creationId xmlns:a16="http://schemas.microsoft.com/office/drawing/2014/main" id="{59B5009B-9062-9E5D-AD00-F35C26E410E8}"/>
              </a:ext>
            </a:extLst>
          </p:cNvPr>
          <p:cNvPicPr>
            <a:picLocks noGrp="1" noChangeAspect="1"/>
          </p:cNvPicPr>
          <p:nvPr>
            <p:ph idx="1"/>
          </p:nvPr>
        </p:nvPicPr>
        <p:blipFill>
          <a:blip r:embed="rId2"/>
          <a:stretch>
            <a:fillRect/>
          </a:stretch>
        </p:blipFill>
        <p:spPr>
          <a:xfrm>
            <a:off x="2080652" y="1025971"/>
            <a:ext cx="8030696" cy="4982270"/>
          </a:xfrm>
        </p:spPr>
      </p:pic>
    </p:spTree>
    <p:extLst>
      <p:ext uri="{BB962C8B-B14F-4D97-AF65-F5344CB8AC3E}">
        <p14:creationId xmlns:p14="http://schemas.microsoft.com/office/powerpoint/2010/main" val="3227306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D9304-7396-83DC-F65F-3F8132E43AAE}"/>
              </a:ext>
            </a:extLst>
          </p:cNvPr>
          <p:cNvSpPr>
            <a:spLocks noGrp="1"/>
          </p:cNvSpPr>
          <p:nvPr>
            <p:ph type="title"/>
          </p:nvPr>
        </p:nvSpPr>
        <p:spPr>
          <a:xfrm>
            <a:off x="508000" y="243682"/>
            <a:ext cx="11277600" cy="518318"/>
          </a:xfrm>
        </p:spPr>
        <p:txBody>
          <a:bodyPr>
            <a:normAutofit/>
          </a:bodyPr>
          <a:lstStyle/>
          <a:p>
            <a:r>
              <a:rPr lang="en-US" dirty="0"/>
              <a:t>Retirements in Last Three Years (2023-2025)</a:t>
            </a:r>
          </a:p>
        </p:txBody>
      </p:sp>
      <p:sp>
        <p:nvSpPr>
          <p:cNvPr id="4" name="Slide Number Placeholder 3">
            <a:extLst>
              <a:ext uri="{FF2B5EF4-FFF2-40B4-BE49-F238E27FC236}">
                <a16:creationId xmlns:a16="http://schemas.microsoft.com/office/drawing/2014/main" id="{F63E078B-12A7-6A49-3A7E-84BD5BCFCD3A}"/>
              </a:ext>
            </a:extLst>
          </p:cNvPr>
          <p:cNvSpPr>
            <a:spLocks noGrp="1"/>
          </p:cNvSpPr>
          <p:nvPr>
            <p:ph type="sldNum" sz="quarter" idx="4"/>
          </p:nvPr>
        </p:nvSpPr>
        <p:spPr>
          <a:xfrm>
            <a:off x="11379200" y="6561138"/>
            <a:ext cx="711200" cy="220662"/>
          </a:xfrm>
        </p:spPr>
        <p:txBody>
          <a:bodyPr anchor="ctr">
            <a:normAutofit/>
          </a:bodyPr>
          <a:lstStyle/>
          <a:p>
            <a:pPr>
              <a:lnSpc>
                <a:spcPct val="90000"/>
              </a:lnSpc>
              <a:spcAft>
                <a:spcPts val="600"/>
              </a:spcAft>
            </a:pPr>
            <a:fld id="{1D93BD3E-1E9A-4970-A6F7-E7AC52762E0C}" type="slidenum">
              <a:rPr lang="en-US" sz="900" smtClean="0"/>
              <a:pPr>
                <a:lnSpc>
                  <a:spcPct val="90000"/>
                </a:lnSpc>
                <a:spcAft>
                  <a:spcPts val="600"/>
                </a:spcAft>
              </a:pPr>
              <a:t>16</a:t>
            </a:fld>
            <a:endParaRPr lang="en-US" sz="900"/>
          </a:p>
        </p:txBody>
      </p:sp>
      <p:graphicFrame>
        <p:nvGraphicFramePr>
          <p:cNvPr id="5" name="Table 4">
            <a:extLst>
              <a:ext uri="{FF2B5EF4-FFF2-40B4-BE49-F238E27FC236}">
                <a16:creationId xmlns:a16="http://schemas.microsoft.com/office/drawing/2014/main" id="{07DF7350-5222-BE90-1A13-C466A252BFB0}"/>
              </a:ext>
            </a:extLst>
          </p:cNvPr>
          <p:cNvGraphicFramePr>
            <a:graphicFrameLocks noGrp="1"/>
          </p:cNvGraphicFramePr>
          <p:nvPr>
            <p:extLst>
              <p:ext uri="{D42A27DB-BD31-4B8C-83A1-F6EECF244321}">
                <p14:modId xmlns:p14="http://schemas.microsoft.com/office/powerpoint/2010/main" val="3120394708"/>
              </p:ext>
            </p:extLst>
          </p:nvPr>
        </p:nvGraphicFramePr>
        <p:xfrm>
          <a:off x="406400" y="1658383"/>
          <a:ext cx="10322659" cy="3674741"/>
        </p:xfrm>
        <a:graphic>
          <a:graphicData uri="http://schemas.openxmlformats.org/drawingml/2006/table">
            <a:tbl>
              <a:tblPr firstRow="1" bandRow="1">
                <a:tableStyleId>{5C22544A-7EE6-4342-B048-85BDC9FD1C3A}</a:tableStyleId>
              </a:tblPr>
              <a:tblGrid>
                <a:gridCol w="2393471">
                  <a:extLst>
                    <a:ext uri="{9D8B030D-6E8A-4147-A177-3AD203B41FA5}">
                      <a16:colId xmlns:a16="http://schemas.microsoft.com/office/drawing/2014/main" val="1714478085"/>
                    </a:ext>
                  </a:extLst>
                </a:gridCol>
                <a:gridCol w="2015140">
                  <a:extLst>
                    <a:ext uri="{9D8B030D-6E8A-4147-A177-3AD203B41FA5}">
                      <a16:colId xmlns:a16="http://schemas.microsoft.com/office/drawing/2014/main" val="2288961370"/>
                    </a:ext>
                  </a:extLst>
                </a:gridCol>
                <a:gridCol w="1098323">
                  <a:extLst>
                    <a:ext uri="{9D8B030D-6E8A-4147-A177-3AD203B41FA5}">
                      <a16:colId xmlns:a16="http://schemas.microsoft.com/office/drawing/2014/main" val="3180959859"/>
                    </a:ext>
                  </a:extLst>
                </a:gridCol>
                <a:gridCol w="1056544">
                  <a:extLst>
                    <a:ext uri="{9D8B030D-6E8A-4147-A177-3AD203B41FA5}">
                      <a16:colId xmlns:a16="http://schemas.microsoft.com/office/drawing/2014/main" val="815611646"/>
                    </a:ext>
                  </a:extLst>
                </a:gridCol>
                <a:gridCol w="1325787">
                  <a:extLst>
                    <a:ext uri="{9D8B030D-6E8A-4147-A177-3AD203B41FA5}">
                      <a16:colId xmlns:a16="http://schemas.microsoft.com/office/drawing/2014/main" val="919123666"/>
                    </a:ext>
                  </a:extLst>
                </a:gridCol>
                <a:gridCol w="1376850">
                  <a:extLst>
                    <a:ext uri="{9D8B030D-6E8A-4147-A177-3AD203B41FA5}">
                      <a16:colId xmlns:a16="http://schemas.microsoft.com/office/drawing/2014/main" val="1944569445"/>
                    </a:ext>
                  </a:extLst>
                </a:gridCol>
                <a:gridCol w="1056544">
                  <a:extLst>
                    <a:ext uri="{9D8B030D-6E8A-4147-A177-3AD203B41FA5}">
                      <a16:colId xmlns:a16="http://schemas.microsoft.com/office/drawing/2014/main" val="2366485564"/>
                    </a:ext>
                  </a:extLst>
                </a:gridCol>
              </a:tblGrid>
              <a:tr h="721941">
                <a:tc>
                  <a:txBody>
                    <a:bodyPr/>
                    <a:lstStyle/>
                    <a:p>
                      <a:pPr algn="ctr" fontAlgn="ctr"/>
                      <a:r>
                        <a:rPr lang="en-US" sz="1500" u="none" strike="noStrike">
                          <a:effectLst/>
                        </a:rPr>
                        <a:t>Unit Name</a:t>
                      </a:r>
                      <a:endParaRPr lang="en-US" sz="1500" b="1" i="0" u="none" strike="noStrike">
                        <a:effectLst/>
                        <a:latin typeface="Arial" panose="020B0604020202020204" pitchFamily="34" charset="0"/>
                      </a:endParaRPr>
                    </a:p>
                  </a:txBody>
                  <a:tcPr marL="0" marR="0" marT="0" marB="0" anchor="ctr"/>
                </a:tc>
                <a:tc>
                  <a:txBody>
                    <a:bodyPr/>
                    <a:lstStyle/>
                    <a:p>
                      <a:pPr algn="ctr" fontAlgn="ctr"/>
                      <a:r>
                        <a:rPr lang="en-US" sz="1500" u="none" strike="noStrike">
                          <a:effectLst/>
                        </a:rPr>
                        <a:t>Unit Code</a:t>
                      </a:r>
                      <a:endParaRPr lang="en-US" sz="1500" b="1" i="0" u="none" strike="noStrike">
                        <a:effectLst/>
                        <a:latin typeface="Arial" panose="020B0604020202020204" pitchFamily="34" charset="0"/>
                      </a:endParaRPr>
                    </a:p>
                  </a:txBody>
                  <a:tcPr marL="0" marR="0" marT="0" marB="0" anchor="ctr"/>
                </a:tc>
                <a:tc>
                  <a:txBody>
                    <a:bodyPr/>
                    <a:lstStyle/>
                    <a:p>
                      <a:pPr algn="ctr" fontAlgn="ctr"/>
                      <a:r>
                        <a:rPr lang="en-US" sz="1500" u="none" strike="noStrike">
                          <a:effectLst/>
                        </a:rPr>
                        <a:t>County</a:t>
                      </a:r>
                      <a:endParaRPr lang="en-US" sz="1500" b="1" i="0" u="none" strike="noStrike">
                        <a:effectLst/>
                        <a:latin typeface="Arial" panose="020B0604020202020204" pitchFamily="34" charset="0"/>
                      </a:endParaRPr>
                    </a:p>
                  </a:txBody>
                  <a:tcPr marL="0" marR="0" marT="0" marB="0" anchor="ctr"/>
                </a:tc>
                <a:tc>
                  <a:txBody>
                    <a:bodyPr/>
                    <a:lstStyle/>
                    <a:p>
                      <a:pPr algn="ctr" fontAlgn="ctr"/>
                      <a:r>
                        <a:rPr lang="en-US" sz="1500" u="none" strike="noStrike" dirty="0">
                          <a:effectLst/>
                        </a:rPr>
                        <a:t>Fuel</a:t>
                      </a:r>
                      <a:endParaRPr lang="en-US" sz="1500" b="1" i="0" u="none" strike="noStrike" dirty="0">
                        <a:effectLst/>
                        <a:latin typeface="Arial" panose="020B0604020202020204" pitchFamily="34" charset="0"/>
                      </a:endParaRPr>
                    </a:p>
                  </a:txBody>
                  <a:tcPr marL="0" marR="0" marT="0" marB="0" anchor="ctr"/>
                </a:tc>
                <a:tc>
                  <a:txBody>
                    <a:bodyPr/>
                    <a:lstStyle/>
                    <a:p>
                      <a:pPr algn="ctr" fontAlgn="ctr"/>
                      <a:r>
                        <a:rPr lang="en-US" sz="1500" u="none" strike="noStrike">
                          <a:effectLst/>
                        </a:rPr>
                        <a:t>Installed Capacity (MW)</a:t>
                      </a:r>
                      <a:endParaRPr lang="en-US" sz="1500" b="1" i="0" u="none" strike="noStrike">
                        <a:effectLst/>
                        <a:latin typeface="Arial" panose="020B0604020202020204" pitchFamily="34" charset="0"/>
                      </a:endParaRPr>
                    </a:p>
                  </a:txBody>
                  <a:tcPr marL="0" marR="0" marT="0" marB="0" anchor="ctr"/>
                </a:tc>
                <a:tc>
                  <a:txBody>
                    <a:bodyPr/>
                    <a:lstStyle/>
                    <a:p>
                      <a:pPr algn="ctr" fontAlgn="ctr"/>
                      <a:r>
                        <a:rPr lang="en-US" sz="1500" u="none" strike="noStrike" dirty="0">
                          <a:effectLst/>
                        </a:rPr>
                        <a:t>Summer Capacity (MW)</a:t>
                      </a:r>
                      <a:endParaRPr lang="en-US" sz="1500" b="1" i="0" u="none" strike="noStrike" dirty="0">
                        <a:effectLst/>
                        <a:latin typeface="Arial" panose="020B0604020202020204" pitchFamily="34" charset="0"/>
                      </a:endParaRPr>
                    </a:p>
                  </a:txBody>
                  <a:tcPr marL="0" marR="0" marT="0" marB="0" anchor="ctr"/>
                </a:tc>
                <a:tc>
                  <a:txBody>
                    <a:bodyPr/>
                    <a:lstStyle/>
                    <a:p>
                      <a:pPr algn="ctr" fontAlgn="ctr"/>
                      <a:r>
                        <a:rPr lang="en-US" sz="1500" u="none" strike="noStrike">
                          <a:effectLst/>
                        </a:rPr>
                        <a:t>Retirement Effective Year</a:t>
                      </a:r>
                      <a:endParaRPr lang="en-US" sz="1500" b="1"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1089426965"/>
                  </a:ext>
                </a:extLst>
              </a:tr>
              <a:tr h="499120">
                <a:tc>
                  <a:txBody>
                    <a:bodyPr/>
                    <a:lstStyle/>
                    <a:p>
                      <a:pPr algn="ctr" fontAlgn="b"/>
                      <a:r>
                        <a:rPr lang="en-US" sz="1500" u="none" strike="noStrike">
                          <a:effectLst/>
                        </a:rPr>
                        <a:t>DOW G37</a:t>
                      </a:r>
                      <a:endParaRPr lang="en-US" sz="1500" b="0" i="0" u="none" strike="noStrike">
                        <a:effectLst/>
                        <a:latin typeface="Arial" panose="020B0604020202020204" pitchFamily="34" charset="0"/>
                      </a:endParaRPr>
                    </a:p>
                  </a:txBody>
                  <a:tcPr marL="0" marR="0" marT="0" marB="0" anchor="ctr"/>
                </a:tc>
                <a:tc>
                  <a:txBody>
                    <a:bodyPr/>
                    <a:lstStyle/>
                    <a:p>
                      <a:pPr algn="ctr" fontAlgn="b"/>
                      <a:r>
                        <a:rPr lang="en-US" sz="1500" u="none" strike="noStrike">
                          <a:effectLst/>
                        </a:rPr>
                        <a:t>DOWGEN_DOW_G37</a:t>
                      </a:r>
                      <a:endParaRPr lang="en-US" sz="1500" b="0" i="0" u="none" strike="noStrike">
                        <a:effectLst/>
                        <a:latin typeface="Arial" panose="020B0604020202020204" pitchFamily="34" charset="0"/>
                      </a:endParaRPr>
                    </a:p>
                  </a:txBody>
                  <a:tcPr marL="0" marR="0" marT="0" marB="0" anchor="ctr"/>
                </a:tc>
                <a:tc>
                  <a:txBody>
                    <a:bodyPr/>
                    <a:lstStyle/>
                    <a:p>
                      <a:pPr algn="ctr" fontAlgn="b"/>
                      <a:r>
                        <a:rPr lang="en-US" sz="1500" u="none" strike="noStrike">
                          <a:effectLst/>
                        </a:rPr>
                        <a:t>BRAZORIA</a:t>
                      </a:r>
                      <a:endParaRPr lang="en-US" sz="1500" b="0" i="0" u="none" strike="noStrike">
                        <a:effectLst/>
                        <a:latin typeface="Arial" panose="020B0604020202020204" pitchFamily="34" charset="0"/>
                      </a:endParaRPr>
                    </a:p>
                  </a:txBody>
                  <a:tcPr marL="0" marR="0" marT="0" marB="0" anchor="ctr"/>
                </a:tc>
                <a:tc>
                  <a:txBody>
                    <a:bodyPr/>
                    <a:lstStyle/>
                    <a:p>
                      <a:pPr algn="ctr" fontAlgn="b"/>
                      <a:r>
                        <a:rPr lang="en-US" sz="1500" u="none" strike="noStrike">
                          <a:effectLst/>
                        </a:rPr>
                        <a:t>GAS-GT</a:t>
                      </a:r>
                      <a:endParaRPr lang="en-US" sz="1500" b="0" i="0" u="none" strike="noStrike">
                        <a:effectLst/>
                        <a:latin typeface="Arial" panose="020B0604020202020204" pitchFamily="34" charset="0"/>
                      </a:endParaRPr>
                    </a:p>
                  </a:txBody>
                  <a:tcPr marL="0" marR="0" marT="0" marB="0" anchor="ctr"/>
                </a:tc>
                <a:tc>
                  <a:txBody>
                    <a:bodyPr/>
                    <a:lstStyle/>
                    <a:p>
                      <a:pPr algn="ctr" fontAlgn="b"/>
                      <a:r>
                        <a:rPr lang="en-US" sz="1500" b="0" i="0" u="none" strike="noStrike" dirty="0">
                          <a:effectLst/>
                          <a:latin typeface="Arial" panose="020B0604020202020204" pitchFamily="34" charset="0"/>
                        </a:rPr>
                        <a:t>83</a:t>
                      </a:r>
                    </a:p>
                  </a:txBody>
                  <a:tcPr marL="0" marR="0" marT="0" marB="0" anchor="ctr"/>
                </a:tc>
                <a:tc>
                  <a:txBody>
                    <a:bodyPr/>
                    <a:lstStyle/>
                    <a:p>
                      <a:pPr algn="ctr" fontAlgn="b"/>
                      <a:r>
                        <a:rPr lang="en-US" sz="1500" u="none" strike="noStrike" dirty="0">
                          <a:effectLst/>
                        </a:rPr>
                        <a:t>61</a:t>
                      </a:r>
                      <a:endParaRPr lang="en-US" sz="1500" b="0" i="0" u="none" strike="noStrike" dirty="0">
                        <a:effectLst/>
                        <a:latin typeface="Arial" panose="020B0604020202020204" pitchFamily="34" charset="0"/>
                      </a:endParaRPr>
                    </a:p>
                  </a:txBody>
                  <a:tcPr marL="0" marR="0" marT="0" marB="0" anchor="ctr"/>
                </a:tc>
                <a:tc>
                  <a:txBody>
                    <a:bodyPr/>
                    <a:lstStyle/>
                    <a:p>
                      <a:pPr algn="ctr" fontAlgn="b"/>
                      <a:r>
                        <a:rPr lang="en-US" sz="1500" u="none" strike="noStrike">
                          <a:effectLst/>
                        </a:rPr>
                        <a:t>7/4/2023</a:t>
                      </a:r>
                      <a:endParaRPr lang="en-US" sz="15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3485728900"/>
                  </a:ext>
                </a:extLst>
              </a:tr>
              <a:tr h="499120">
                <a:tc>
                  <a:txBody>
                    <a:bodyPr/>
                    <a:lstStyle/>
                    <a:p>
                      <a:pPr algn="ctr" fontAlgn="b"/>
                      <a:r>
                        <a:rPr lang="en-US" sz="1500" u="none" strike="noStrike">
                          <a:effectLst/>
                        </a:rPr>
                        <a:t>J T DEELY U2</a:t>
                      </a:r>
                      <a:endParaRPr lang="en-US" sz="1500" b="0" i="0" u="none" strike="noStrike">
                        <a:effectLst/>
                        <a:latin typeface="Arial" panose="020B0604020202020204" pitchFamily="34" charset="0"/>
                      </a:endParaRPr>
                    </a:p>
                  </a:txBody>
                  <a:tcPr marL="0" marR="0" marT="0" marB="0" anchor="ctr"/>
                </a:tc>
                <a:tc>
                  <a:txBody>
                    <a:bodyPr/>
                    <a:lstStyle/>
                    <a:p>
                      <a:pPr algn="ctr" fontAlgn="b"/>
                      <a:r>
                        <a:rPr lang="en-US" sz="1500" u="none" strike="noStrike" dirty="0">
                          <a:effectLst/>
                        </a:rPr>
                        <a:t>CALAVERS_JTD2</a:t>
                      </a:r>
                      <a:endParaRPr lang="en-US" sz="1500" b="0" i="0" u="none" strike="noStrike" dirty="0">
                        <a:effectLst/>
                        <a:latin typeface="Arial" panose="020B0604020202020204" pitchFamily="34" charset="0"/>
                      </a:endParaRPr>
                    </a:p>
                  </a:txBody>
                  <a:tcPr marL="0" marR="0" marT="0" marB="0" anchor="ctr"/>
                </a:tc>
                <a:tc>
                  <a:txBody>
                    <a:bodyPr/>
                    <a:lstStyle/>
                    <a:p>
                      <a:pPr algn="ctr" fontAlgn="b"/>
                      <a:r>
                        <a:rPr lang="en-US" sz="1500" u="none" strike="noStrike">
                          <a:effectLst/>
                        </a:rPr>
                        <a:t>BEXAR</a:t>
                      </a:r>
                      <a:endParaRPr lang="en-US" sz="1500" b="0" i="0" u="none" strike="noStrike">
                        <a:effectLst/>
                        <a:latin typeface="Arial" panose="020B0604020202020204" pitchFamily="34" charset="0"/>
                      </a:endParaRPr>
                    </a:p>
                  </a:txBody>
                  <a:tcPr marL="0" marR="0" marT="0" marB="0" anchor="ctr"/>
                </a:tc>
                <a:tc>
                  <a:txBody>
                    <a:bodyPr/>
                    <a:lstStyle/>
                    <a:p>
                      <a:pPr algn="ctr" fontAlgn="b"/>
                      <a:r>
                        <a:rPr lang="en-US" sz="1500" u="none" strike="noStrike">
                          <a:effectLst/>
                        </a:rPr>
                        <a:t>COAL</a:t>
                      </a:r>
                      <a:endParaRPr lang="en-US" sz="1500" b="0" i="0" u="none" strike="noStrike">
                        <a:effectLst/>
                        <a:latin typeface="Arial" panose="020B0604020202020204" pitchFamily="34" charset="0"/>
                      </a:endParaRPr>
                    </a:p>
                  </a:txBody>
                  <a:tcPr marL="0" marR="0" marT="0" marB="0" anchor="ctr"/>
                </a:tc>
                <a:tc>
                  <a:txBody>
                    <a:bodyPr/>
                    <a:lstStyle/>
                    <a:p>
                      <a:pPr algn="ctr" fontAlgn="b"/>
                      <a:r>
                        <a:rPr lang="en-US" sz="1500" u="none" strike="noStrike" dirty="0">
                          <a:effectLst/>
                        </a:rPr>
                        <a:t>496</a:t>
                      </a:r>
                      <a:endParaRPr lang="en-US" sz="1500" b="0" i="0" u="none" strike="noStrike" dirty="0">
                        <a:effectLst/>
                        <a:latin typeface="Arial" panose="020B0604020202020204" pitchFamily="34" charset="0"/>
                      </a:endParaRPr>
                    </a:p>
                  </a:txBody>
                  <a:tcPr marL="0" marR="0" marT="0" marB="0" anchor="ctr"/>
                </a:tc>
                <a:tc>
                  <a:txBody>
                    <a:bodyPr/>
                    <a:lstStyle/>
                    <a:p>
                      <a:pPr algn="ctr" fontAlgn="b"/>
                      <a:r>
                        <a:rPr lang="en-US" sz="1500" u="none" strike="noStrike" dirty="0">
                          <a:effectLst/>
                        </a:rPr>
                        <a:t>420</a:t>
                      </a:r>
                      <a:endParaRPr lang="en-US" sz="1500" b="0" i="0" u="none" strike="noStrike" dirty="0">
                        <a:effectLst/>
                        <a:latin typeface="Arial" panose="020B0604020202020204" pitchFamily="34" charset="0"/>
                      </a:endParaRPr>
                    </a:p>
                  </a:txBody>
                  <a:tcPr marL="0" marR="0" marT="0" marB="0" anchor="ctr"/>
                </a:tc>
                <a:tc>
                  <a:txBody>
                    <a:bodyPr/>
                    <a:lstStyle/>
                    <a:p>
                      <a:pPr algn="ctr" fontAlgn="b"/>
                      <a:r>
                        <a:rPr lang="en-US" sz="1500" u="none" strike="noStrike">
                          <a:effectLst/>
                        </a:rPr>
                        <a:t>7/7/2023</a:t>
                      </a:r>
                      <a:endParaRPr lang="en-US" sz="15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2826431789"/>
                  </a:ext>
                </a:extLst>
              </a:tr>
              <a:tr h="499120">
                <a:tc>
                  <a:txBody>
                    <a:bodyPr/>
                    <a:lstStyle/>
                    <a:p>
                      <a:pPr algn="ctr" fontAlgn="b"/>
                      <a:r>
                        <a:rPr lang="en-US" sz="1500" u="none" strike="noStrike" dirty="0">
                          <a:effectLst/>
                        </a:rPr>
                        <a:t>J T DEELY U1</a:t>
                      </a:r>
                      <a:endParaRPr lang="en-US" sz="1500" b="0" i="0" u="none" strike="noStrike" dirty="0">
                        <a:effectLst/>
                        <a:latin typeface="Arial" panose="020B0604020202020204" pitchFamily="34" charset="0"/>
                      </a:endParaRPr>
                    </a:p>
                  </a:txBody>
                  <a:tcPr marL="0" marR="0" marT="0" marB="0" anchor="ctr"/>
                </a:tc>
                <a:tc>
                  <a:txBody>
                    <a:bodyPr/>
                    <a:lstStyle/>
                    <a:p>
                      <a:pPr algn="ctr" fontAlgn="b"/>
                      <a:r>
                        <a:rPr lang="en-US" sz="1500" u="none" strike="noStrike">
                          <a:effectLst/>
                        </a:rPr>
                        <a:t>CALAVERS_JTD1</a:t>
                      </a:r>
                      <a:endParaRPr lang="en-US" sz="1500" b="0" i="0" u="none" strike="noStrike">
                        <a:effectLst/>
                        <a:latin typeface="Arial" panose="020B0604020202020204" pitchFamily="34" charset="0"/>
                      </a:endParaRPr>
                    </a:p>
                  </a:txBody>
                  <a:tcPr marL="0" marR="0" marT="0" marB="0" anchor="ctr"/>
                </a:tc>
                <a:tc>
                  <a:txBody>
                    <a:bodyPr/>
                    <a:lstStyle/>
                    <a:p>
                      <a:pPr algn="ctr" fontAlgn="b"/>
                      <a:r>
                        <a:rPr lang="en-US" sz="1500" u="none" strike="noStrike">
                          <a:effectLst/>
                        </a:rPr>
                        <a:t>BEXAR</a:t>
                      </a:r>
                      <a:endParaRPr lang="en-US" sz="1500" b="0" i="0" u="none" strike="noStrike">
                        <a:effectLst/>
                        <a:latin typeface="Arial" panose="020B0604020202020204" pitchFamily="34" charset="0"/>
                      </a:endParaRPr>
                    </a:p>
                  </a:txBody>
                  <a:tcPr marL="0" marR="0" marT="0" marB="0" anchor="ctr"/>
                </a:tc>
                <a:tc>
                  <a:txBody>
                    <a:bodyPr/>
                    <a:lstStyle/>
                    <a:p>
                      <a:pPr algn="ctr" fontAlgn="b"/>
                      <a:r>
                        <a:rPr lang="en-US" sz="1500" u="none" strike="noStrike">
                          <a:effectLst/>
                        </a:rPr>
                        <a:t>COAL</a:t>
                      </a:r>
                      <a:endParaRPr lang="en-US" sz="1500" b="0" i="0" u="none" strike="noStrike">
                        <a:effectLst/>
                        <a:latin typeface="Arial" panose="020B0604020202020204" pitchFamily="34" charset="0"/>
                      </a:endParaRPr>
                    </a:p>
                  </a:txBody>
                  <a:tcPr marL="0" marR="0" marT="0" marB="0" anchor="ctr"/>
                </a:tc>
                <a:tc>
                  <a:txBody>
                    <a:bodyPr/>
                    <a:lstStyle/>
                    <a:p>
                      <a:pPr algn="ctr" fontAlgn="b"/>
                      <a:r>
                        <a:rPr lang="en-US" sz="1500" u="none" strike="noStrike" dirty="0">
                          <a:effectLst/>
                        </a:rPr>
                        <a:t>507</a:t>
                      </a:r>
                      <a:endParaRPr lang="en-US" sz="1500" b="0" i="0" u="none" strike="noStrike" dirty="0">
                        <a:effectLst/>
                        <a:latin typeface="Arial" panose="020B0604020202020204" pitchFamily="34" charset="0"/>
                      </a:endParaRPr>
                    </a:p>
                  </a:txBody>
                  <a:tcPr marL="0" marR="0" marT="0" marB="0" anchor="ctr"/>
                </a:tc>
                <a:tc>
                  <a:txBody>
                    <a:bodyPr/>
                    <a:lstStyle/>
                    <a:p>
                      <a:pPr algn="ctr" fontAlgn="b"/>
                      <a:r>
                        <a:rPr lang="en-US" sz="1500" u="none" strike="noStrike" dirty="0">
                          <a:effectLst/>
                        </a:rPr>
                        <a:t>420</a:t>
                      </a:r>
                      <a:endParaRPr lang="en-US" sz="1500" b="0" i="0" u="none" strike="noStrike" dirty="0">
                        <a:effectLst/>
                        <a:latin typeface="Arial" panose="020B0604020202020204" pitchFamily="34" charset="0"/>
                      </a:endParaRPr>
                    </a:p>
                  </a:txBody>
                  <a:tcPr marL="0" marR="0" marT="0" marB="0" anchor="ctr"/>
                </a:tc>
                <a:tc>
                  <a:txBody>
                    <a:bodyPr/>
                    <a:lstStyle/>
                    <a:p>
                      <a:pPr algn="ctr" fontAlgn="b"/>
                      <a:r>
                        <a:rPr lang="en-US" sz="1500" u="none" strike="noStrike">
                          <a:effectLst/>
                        </a:rPr>
                        <a:t>7/7/2023</a:t>
                      </a:r>
                      <a:endParaRPr lang="en-US" sz="15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2603388124"/>
                  </a:ext>
                </a:extLst>
              </a:tr>
              <a:tr h="499120">
                <a:tc>
                  <a:txBody>
                    <a:bodyPr/>
                    <a:lstStyle/>
                    <a:p>
                      <a:pPr algn="ctr" fontAlgn="b"/>
                      <a:r>
                        <a:rPr lang="en-US" sz="1500" u="none" strike="noStrike">
                          <a:effectLst/>
                        </a:rPr>
                        <a:t>TOS BATTERY STORAGE (DGR)</a:t>
                      </a:r>
                      <a:endParaRPr lang="en-US" sz="1500" b="0" i="0" u="none" strike="noStrike">
                        <a:effectLst/>
                        <a:latin typeface="Arial" panose="020B0604020202020204" pitchFamily="34" charset="0"/>
                      </a:endParaRPr>
                    </a:p>
                  </a:txBody>
                  <a:tcPr marL="0" marR="0" marT="0" marB="0" anchor="ctr"/>
                </a:tc>
                <a:tc>
                  <a:txBody>
                    <a:bodyPr/>
                    <a:lstStyle/>
                    <a:p>
                      <a:pPr algn="ctr" fontAlgn="b"/>
                      <a:r>
                        <a:rPr lang="en-US" sz="1500" u="none" strike="noStrike">
                          <a:effectLst/>
                        </a:rPr>
                        <a:t>TOSBATT_UNIT1</a:t>
                      </a:r>
                      <a:endParaRPr lang="en-US" sz="1500" b="0" i="0" u="none" strike="noStrike">
                        <a:effectLst/>
                        <a:latin typeface="Arial" panose="020B0604020202020204" pitchFamily="34" charset="0"/>
                      </a:endParaRPr>
                    </a:p>
                  </a:txBody>
                  <a:tcPr marL="0" marR="0" marT="0" marB="0" anchor="ctr"/>
                </a:tc>
                <a:tc>
                  <a:txBody>
                    <a:bodyPr/>
                    <a:lstStyle/>
                    <a:p>
                      <a:pPr algn="ctr" fontAlgn="b"/>
                      <a:r>
                        <a:rPr lang="en-US" sz="1500" u="none" strike="noStrike">
                          <a:effectLst/>
                        </a:rPr>
                        <a:t>HOWARD</a:t>
                      </a:r>
                      <a:endParaRPr lang="en-US" sz="1500" b="0" i="0" u="none" strike="noStrike">
                        <a:effectLst/>
                        <a:latin typeface="Arial" panose="020B0604020202020204" pitchFamily="34" charset="0"/>
                      </a:endParaRPr>
                    </a:p>
                  </a:txBody>
                  <a:tcPr marL="0" marR="0" marT="0" marB="0" anchor="ctr"/>
                </a:tc>
                <a:tc>
                  <a:txBody>
                    <a:bodyPr/>
                    <a:lstStyle/>
                    <a:p>
                      <a:pPr algn="ctr" fontAlgn="b"/>
                      <a:r>
                        <a:rPr lang="en-US" sz="1500" u="none" strike="noStrike" dirty="0">
                          <a:effectLst/>
                        </a:rPr>
                        <a:t>STORAGE</a:t>
                      </a:r>
                      <a:endParaRPr lang="en-US" sz="1500" b="0" i="0" u="none" strike="noStrike" dirty="0">
                        <a:effectLst/>
                        <a:latin typeface="Arial" panose="020B0604020202020204" pitchFamily="34" charset="0"/>
                      </a:endParaRPr>
                    </a:p>
                  </a:txBody>
                  <a:tcPr marL="0" marR="0" marT="0" marB="0" anchor="ctr"/>
                </a:tc>
                <a:tc>
                  <a:txBody>
                    <a:bodyPr/>
                    <a:lstStyle/>
                    <a:p>
                      <a:pPr algn="l" fontAlgn="b"/>
                      <a:r>
                        <a:rPr lang="en-US" sz="1500" u="none" strike="noStrike" dirty="0">
                          <a:effectLst/>
                        </a:rPr>
                        <a:t>            2</a:t>
                      </a:r>
                      <a:endParaRPr lang="en-US" sz="1500" b="0" i="0" u="none" strike="noStrike" dirty="0">
                        <a:effectLst/>
                        <a:latin typeface="Arial" panose="020B0604020202020204" pitchFamily="34" charset="0"/>
                      </a:endParaRPr>
                    </a:p>
                  </a:txBody>
                  <a:tcPr marL="0" marR="0" marT="0" marB="0" anchor="ctr"/>
                </a:tc>
                <a:tc>
                  <a:txBody>
                    <a:bodyPr/>
                    <a:lstStyle/>
                    <a:p>
                      <a:pPr algn="ctr" fontAlgn="b"/>
                      <a:r>
                        <a:rPr lang="en-US" sz="1500" u="none" strike="noStrike" dirty="0">
                          <a:effectLst/>
                        </a:rPr>
                        <a:t>2                       </a:t>
                      </a:r>
                      <a:endParaRPr lang="en-US" sz="1500" b="0" i="0" u="none" strike="noStrike" dirty="0">
                        <a:effectLst/>
                        <a:latin typeface="Arial" panose="020B0604020202020204" pitchFamily="34" charset="0"/>
                      </a:endParaRPr>
                    </a:p>
                  </a:txBody>
                  <a:tcPr marL="0" marR="0" marT="0" marB="0" anchor="ctr"/>
                </a:tc>
                <a:tc>
                  <a:txBody>
                    <a:bodyPr/>
                    <a:lstStyle/>
                    <a:p>
                      <a:pPr algn="ctr" fontAlgn="b"/>
                      <a:r>
                        <a:rPr lang="en-US" sz="1500" u="none" strike="noStrike">
                          <a:effectLst/>
                        </a:rPr>
                        <a:t>11/1/2024</a:t>
                      </a:r>
                      <a:endParaRPr lang="en-US" sz="15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2639967353"/>
                  </a:ext>
                </a:extLst>
              </a:tr>
              <a:tr h="499120">
                <a:tc>
                  <a:txBody>
                    <a:bodyPr/>
                    <a:lstStyle/>
                    <a:p>
                      <a:pPr algn="ctr" fontAlgn="b"/>
                      <a:r>
                        <a:rPr lang="en-US" sz="1500" u="none" strike="noStrike">
                          <a:effectLst/>
                        </a:rPr>
                        <a:t>CALENERGY-FALCON SEABOARD STG 3</a:t>
                      </a:r>
                      <a:endParaRPr lang="en-US" sz="1500" b="0" i="0" u="none" strike="noStrike">
                        <a:effectLst/>
                        <a:latin typeface="Arial" panose="020B0604020202020204" pitchFamily="34" charset="0"/>
                      </a:endParaRPr>
                    </a:p>
                  </a:txBody>
                  <a:tcPr marL="0" marR="0" marT="0" marB="0" anchor="ctr"/>
                </a:tc>
                <a:tc>
                  <a:txBody>
                    <a:bodyPr/>
                    <a:lstStyle/>
                    <a:p>
                      <a:pPr algn="ctr" fontAlgn="b"/>
                      <a:r>
                        <a:rPr lang="en-US" sz="1500" u="none" strike="noStrike">
                          <a:effectLst/>
                        </a:rPr>
                        <a:t>FLCNS_UNIT3</a:t>
                      </a:r>
                      <a:endParaRPr lang="en-US" sz="1500" b="0" i="0" u="none" strike="noStrike">
                        <a:effectLst/>
                        <a:latin typeface="Arial" panose="020B0604020202020204" pitchFamily="34" charset="0"/>
                      </a:endParaRPr>
                    </a:p>
                  </a:txBody>
                  <a:tcPr marL="0" marR="0" marT="0" marB="0" anchor="ctr"/>
                </a:tc>
                <a:tc>
                  <a:txBody>
                    <a:bodyPr/>
                    <a:lstStyle/>
                    <a:p>
                      <a:pPr algn="ctr" fontAlgn="b"/>
                      <a:r>
                        <a:rPr lang="en-US" sz="1500" u="none" strike="noStrike">
                          <a:effectLst/>
                        </a:rPr>
                        <a:t>HOWARD</a:t>
                      </a:r>
                      <a:endParaRPr lang="en-US" sz="1500" b="0" i="0" u="none" strike="noStrike">
                        <a:effectLst/>
                        <a:latin typeface="Arial" panose="020B0604020202020204" pitchFamily="34" charset="0"/>
                      </a:endParaRPr>
                    </a:p>
                  </a:txBody>
                  <a:tcPr marL="0" marR="0" marT="0" marB="0" anchor="ctr"/>
                </a:tc>
                <a:tc>
                  <a:txBody>
                    <a:bodyPr/>
                    <a:lstStyle/>
                    <a:p>
                      <a:pPr algn="ctr" fontAlgn="b"/>
                      <a:r>
                        <a:rPr lang="en-US" sz="1500" u="none" strike="noStrike">
                          <a:effectLst/>
                        </a:rPr>
                        <a:t>GAS-GT</a:t>
                      </a:r>
                      <a:endParaRPr lang="en-US" sz="1500" b="0" i="0" u="none" strike="noStrike">
                        <a:effectLst/>
                        <a:latin typeface="Arial" panose="020B0604020202020204" pitchFamily="34" charset="0"/>
                      </a:endParaRPr>
                    </a:p>
                  </a:txBody>
                  <a:tcPr marL="0" marR="0" marT="0" marB="0" anchor="ctr"/>
                </a:tc>
                <a:tc>
                  <a:txBody>
                    <a:bodyPr/>
                    <a:lstStyle/>
                    <a:p>
                      <a:pPr algn="ctr" fontAlgn="b"/>
                      <a:r>
                        <a:rPr lang="en-US" sz="1500" u="none" strike="noStrike" dirty="0">
                          <a:effectLst/>
                        </a:rPr>
                        <a:t>62</a:t>
                      </a:r>
                      <a:endParaRPr lang="en-US" sz="1500" b="0" i="0" u="none" strike="noStrike" dirty="0">
                        <a:effectLst/>
                        <a:latin typeface="Arial" panose="020B0604020202020204" pitchFamily="34" charset="0"/>
                      </a:endParaRPr>
                    </a:p>
                  </a:txBody>
                  <a:tcPr marL="0" marR="0" marT="0" marB="0" anchor="ctr"/>
                </a:tc>
                <a:tc>
                  <a:txBody>
                    <a:bodyPr/>
                    <a:lstStyle/>
                    <a:p>
                      <a:pPr algn="ctr" fontAlgn="b"/>
                      <a:r>
                        <a:rPr lang="en-US" sz="1500" b="0" i="0" u="none" strike="noStrike" dirty="0">
                          <a:effectLst/>
                          <a:latin typeface="Arial" panose="020B0604020202020204" pitchFamily="34" charset="0"/>
                        </a:rPr>
                        <a:t>62</a:t>
                      </a:r>
                    </a:p>
                  </a:txBody>
                  <a:tcPr marL="0" marR="0" marT="0" marB="0" anchor="ctr"/>
                </a:tc>
                <a:tc>
                  <a:txBody>
                    <a:bodyPr/>
                    <a:lstStyle/>
                    <a:p>
                      <a:pPr algn="ctr" fontAlgn="b"/>
                      <a:r>
                        <a:rPr lang="en-US" sz="1500" u="none" strike="noStrike">
                          <a:effectLst/>
                        </a:rPr>
                        <a:t>1/8/2025</a:t>
                      </a:r>
                      <a:endParaRPr lang="en-US" sz="15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922733809"/>
                  </a:ext>
                </a:extLst>
              </a:tr>
              <a:tr h="0">
                <a:tc>
                  <a:txBody>
                    <a:bodyPr/>
                    <a:lstStyle/>
                    <a:p>
                      <a:pPr algn="ctr" fontAlgn="b"/>
                      <a:r>
                        <a:rPr lang="en-US" sz="1500" u="none" strike="noStrike">
                          <a:effectLst/>
                        </a:rPr>
                        <a:t>HOEFSROAD BESS</a:t>
                      </a:r>
                      <a:endParaRPr lang="en-US" sz="1500" b="0" i="0" u="none" strike="noStrike">
                        <a:effectLst/>
                        <a:latin typeface="Arial" panose="020B0604020202020204" pitchFamily="34" charset="0"/>
                      </a:endParaRPr>
                    </a:p>
                  </a:txBody>
                  <a:tcPr marL="0" marR="0" marT="0" marB="0" anchor="ctr"/>
                </a:tc>
                <a:tc>
                  <a:txBody>
                    <a:bodyPr/>
                    <a:lstStyle/>
                    <a:p>
                      <a:pPr algn="ctr" fontAlgn="b"/>
                      <a:r>
                        <a:rPr lang="en-US" sz="1500" u="none" strike="noStrike" dirty="0">
                          <a:effectLst/>
                        </a:rPr>
                        <a:t>HRBESS_BESS</a:t>
                      </a:r>
                      <a:endParaRPr lang="en-US" sz="1500" b="0" i="0" u="none" strike="noStrike" dirty="0">
                        <a:effectLst/>
                        <a:latin typeface="Arial" panose="020B0604020202020204" pitchFamily="34" charset="0"/>
                      </a:endParaRPr>
                    </a:p>
                  </a:txBody>
                  <a:tcPr marL="0" marR="0" marT="0" marB="0" anchor="ctr"/>
                </a:tc>
                <a:tc>
                  <a:txBody>
                    <a:bodyPr/>
                    <a:lstStyle/>
                    <a:p>
                      <a:pPr algn="ctr" fontAlgn="b"/>
                      <a:r>
                        <a:rPr lang="en-US" sz="1500" u="none" strike="noStrike">
                          <a:effectLst/>
                        </a:rPr>
                        <a:t>REEVES</a:t>
                      </a:r>
                      <a:endParaRPr lang="en-US" sz="1500" b="0" i="0" u="none" strike="noStrike">
                        <a:effectLst/>
                        <a:latin typeface="Arial" panose="020B0604020202020204" pitchFamily="34" charset="0"/>
                      </a:endParaRPr>
                    </a:p>
                  </a:txBody>
                  <a:tcPr marL="0" marR="0" marT="0" marB="0" anchor="ctr"/>
                </a:tc>
                <a:tc>
                  <a:txBody>
                    <a:bodyPr/>
                    <a:lstStyle/>
                    <a:p>
                      <a:pPr algn="ctr" fontAlgn="b"/>
                      <a:r>
                        <a:rPr lang="en-US" sz="1500" u="none" strike="noStrike" dirty="0">
                          <a:effectLst/>
                        </a:rPr>
                        <a:t>STORAGE</a:t>
                      </a:r>
                      <a:endParaRPr lang="en-US" sz="1500" b="0" i="0" u="none" strike="noStrike" dirty="0">
                        <a:effectLst/>
                        <a:latin typeface="Arial" panose="020B0604020202020204" pitchFamily="34" charset="0"/>
                      </a:endParaRPr>
                    </a:p>
                  </a:txBody>
                  <a:tcPr marL="0" marR="0" marT="0" marB="0" anchor="ctr"/>
                </a:tc>
                <a:tc>
                  <a:txBody>
                    <a:bodyPr/>
                    <a:lstStyle/>
                    <a:p>
                      <a:pPr algn="ctr" fontAlgn="b"/>
                      <a:r>
                        <a:rPr lang="en-US" sz="1500" u="none" strike="noStrike" dirty="0">
                          <a:effectLst/>
                        </a:rPr>
                        <a:t>                      2.0 </a:t>
                      </a:r>
                      <a:endParaRPr lang="en-US" sz="1500" b="0" i="0" u="none" strike="noStrike" dirty="0">
                        <a:effectLst/>
                        <a:latin typeface="Arial" panose="020B0604020202020204" pitchFamily="34" charset="0"/>
                      </a:endParaRPr>
                    </a:p>
                  </a:txBody>
                  <a:tcPr marL="0" marR="0" marT="0" marB="0" anchor="ctr"/>
                </a:tc>
                <a:tc>
                  <a:txBody>
                    <a:bodyPr/>
                    <a:lstStyle/>
                    <a:p>
                      <a:pPr algn="ctr" fontAlgn="b"/>
                      <a:r>
                        <a:rPr lang="en-US" sz="1500" u="none" strike="noStrike" dirty="0">
                          <a:effectLst/>
                        </a:rPr>
                        <a:t>                       2.0 </a:t>
                      </a:r>
                      <a:endParaRPr lang="en-US" sz="1500" b="0" i="0" u="none" strike="noStrike" dirty="0">
                        <a:effectLst/>
                        <a:latin typeface="Arial" panose="020B0604020202020204" pitchFamily="34" charset="0"/>
                      </a:endParaRPr>
                    </a:p>
                  </a:txBody>
                  <a:tcPr marL="0" marR="0" marT="0" marB="0" anchor="ctr"/>
                </a:tc>
                <a:tc>
                  <a:txBody>
                    <a:bodyPr/>
                    <a:lstStyle/>
                    <a:p>
                      <a:pPr algn="ctr" fontAlgn="b"/>
                      <a:r>
                        <a:rPr lang="en-US" sz="1500" u="none" strike="noStrike" dirty="0">
                          <a:effectLst/>
                        </a:rPr>
                        <a:t>6/13/2025</a:t>
                      </a:r>
                      <a:endParaRPr lang="en-US" sz="1500" b="0" i="0" u="none" strike="noStrike" dirty="0">
                        <a:effectLst/>
                        <a:latin typeface="Arial" panose="020B0604020202020204" pitchFamily="34" charset="0"/>
                      </a:endParaRPr>
                    </a:p>
                  </a:txBody>
                  <a:tcPr marL="0" marR="0" marT="0" marB="0" anchor="ctr"/>
                </a:tc>
                <a:extLst>
                  <a:ext uri="{0D108BD9-81ED-4DB2-BD59-A6C34878D82A}">
                    <a16:rowId xmlns:a16="http://schemas.microsoft.com/office/drawing/2014/main" val="1513272553"/>
                  </a:ext>
                </a:extLst>
              </a:tr>
            </a:tbl>
          </a:graphicData>
        </a:graphic>
      </p:graphicFrame>
    </p:spTree>
    <p:extLst>
      <p:ext uri="{BB962C8B-B14F-4D97-AF65-F5344CB8AC3E}">
        <p14:creationId xmlns:p14="http://schemas.microsoft.com/office/powerpoint/2010/main" val="1916992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DB6AB-6F5C-F724-7D41-220CEE6C47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A0019E-2E9A-0ED3-6E36-4027B2A0DD08}"/>
              </a:ext>
            </a:extLst>
          </p:cNvPr>
          <p:cNvSpPr>
            <a:spLocks noGrp="1"/>
          </p:cNvSpPr>
          <p:nvPr>
            <p:ph type="title"/>
          </p:nvPr>
        </p:nvSpPr>
        <p:spPr>
          <a:xfrm>
            <a:off x="522514" y="241374"/>
            <a:ext cx="9307286" cy="533400"/>
          </a:xfrm>
        </p:spPr>
        <p:txBody>
          <a:bodyPr/>
          <a:lstStyle/>
          <a:p>
            <a:r>
              <a:rPr lang="en-US" dirty="0"/>
              <a:t>Interconnection Trend: Project Synchronized &amp; Cancellations </a:t>
            </a:r>
            <a:endParaRPr lang="en-US" sz="1400" dirty="0"/>
          </a:p>
        </p:txBody>
      </p:sp>
      <p:sp>
        <p:nvSpPr>
          <p:cNvPr id="3" name="Slide Number Placeholder 2">
            <a:extLst>
              <a:ext uri="{FF2B5EF4-FFF2-40B4-BE49-F238E27FC236}">
                <a16:creationId xmlns:a16="http://schemas.microsoft.com/office/drawing/2014/main" id="{FA4C2FEB-78C3-A586-625A-97FC9DE1C981}"/>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TextBox 4">
            <a:extLst>
              <a:ext uri="{FF2B5EF4-FFF2-40B4-BE49-F238E27FC236}">
                <a16:creationId xmlns:a16="http://schemas.microsoft.com/office/drawing/2014/main" id="{13586356-2688-7757-32E8-1F5093123B99}"/>
              </a:ext>
            </a:extLst>
          </p:cNvPr>
          <p:cNvSpPr txBox="1"/>
          <p:nvPr/>
        </p:nvSpPr>
        <p:spPr>
          <a:xfrm>
            <a:off x="913289" y="5648980"/>
            <a:ext cx="1064986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342900" algn="l"/>
              </a:tabLst>
              <a:defRPr/>
            </a:pPr>
            <a:r>
              <a:rPr kumimoji="0" lang="en-US" sz="1400" b="1" i="0" u="none" strike="noStrike" kern="1200" cap="none" spc="0" normalizeH="0" baseline="0" noProof="0" dirty="0">
                <a:ln>
                  <a:noFill/>
                </a:ln>
                <a:solidFill>
                  <a:srgbClr val="2D3338"/>
                </a:solidFill>
                <a:effectLst/>
                <a:uLnTx/>
                <a:uFillTx/>
                <a:latin typeface="Arial"/>
                <a:ea typeface="Calibri" panose="020F0502020204030204" pitchFamily="34" charset="0"/>
                <a:cs typeface="Times New Roman" panose="02020603050405020304" pitchFamily="18" charset="0"/>
              </a:rPr>
              <a:t>Key Takeaway: The capacity ratio of project cancellations to synchronized projects has converged to typical historical levels after anomalous April and May cancellation activity; longer term, cancellation activity has trended upwards.</a:t>
            </a:r>
            <a:endParaRPr kumimoji="0" lang="en-US" sz="1400" b="0" i="0" u="none" strike="noStrike" kern="1200" cap="none" spc="0" normalizeH="0" baseline="0" noProof="0" dirty="0">
              <a:ln>
                <a:noFill/>
              </a:ln>
              <a:solidFill>
                <a:srgbClr val="2D3338"/>
              </a:solidFill>
              <a:effectLst/>
              <a:uLnTx/>
              <a:uFillTx/>
              <a:latin typeface="Arial" panose="020B0604020202020204" pitchFamily="34" charset="0"/>
              <a:ea typeface="Calibri" panose="020F0502020204030204" pitchFamily="34" charset="0"/>
              <a:cs typeface="+mn-cs"/>
            </a:endParaRPr>
          </a:p>
        </p:txBody>
      </p:sp>
      <p:graphicFrame>
        <p:nvGraphicFramePr>
          <p:cNvPr id="4" name="Chart 3">
            <a:extLst>
              <a:ext uri="{FF2B5EF4-FFF2-40B4-BE49-F238E27FC236}">
                <a16:creationId xmlns:a16="http://schemas.microsoft.com/office/drawing/2014/main" id="{A9AB32C3-D318-14A1-618E-6710EC0BAC97}"/>
              </a:ext>
            </a:extLst>
          </p:cNvPr>
          <p:cNvGraphicFramePr>
            <a:graphicFrameLocks/>
          </p:cNvGraphicFramePr>
          <p:nvPr>
            <p:extLst>
              <p:ext uri="{D42A27DB-BD31-4B8C-83A1-F6EECF244321}">
                <p14:modId xmlns:p14="http://schemas.microsoft.com/office/powerpoint/2010/main" val="174326565"/>
              </p:ext>
            </p:extLst>
          </p:nvPr>
        </p:nvGraphicFramePr>
        <p:xfrm>
          <a:off x="1264488" y="1194474"/>
          <a:ext cx="9663024" cy="44690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7538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75C9B-ED40-CBA5-0092-463FB62983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C761EB-B6A7-0951-4AD8-63EEEA5EF60B}"/>
              </a:ext>
            </a:extLst>
          </p:cNvPr>
          <p:cNvSpPr>
            <a:spLocks noGrp="1"/>
          </p:cNvSpPr>
          <p:nvPr>
            <p:ph type="title"/>
          </p:nvPr>
        </p:nvSpPr>
        <p:spPr>
          <a:xfrm>
            <a:off x="522513" y="241374"/>
            <a:ext cx="11200642" cy="533400"/>
          </a:xfrm>
        </p:spPr>
        <p:txBody>
          <a:bodyPr/>
          <a:lstStyle/>
          <a:p>
            <a:r>
              <a:rPr lang="en-US" dirty="0"/>
              <a:t>Interconnection Queue Project Trends by Phase of Study: BESS</a:t>
            </a:r>
            <a:endParaRPr lang="en-US" sz="1400" dirty="0"/>
          </a:p>
        </p:txBody>
      </p:sp>
      <p:sp>
        <p:nvSpPr>
          <p:cNvPr id="3" name="Slide Number Placeholder 2">
            <a:extLst>
              <a:ext uri="{FF2B5EF4-FFF2-40B4-BE49-F238E27FC236}">
                <a16:creationId xmlns:a16="http://schemas.microsoft.com/office/drawing/2014/main" id="{882464A0-0E9F-F14D-9D91-BFB41CAF4F57}"/>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TextBox 4">
            <a:extLst>
              <a:ext uri="{FF2B5EF4-FFF2-40B4-BE49-F238E27FC236}">
                <a16:creationId xmlns:a16="http://schemas.microsoft.com/office/drawing/2014/main" id="{6AF23EFC-D483-BC3B-FB8E-5EC8DAFC0055}"/>
              </a:ext>
            </a:extLst>
          </p:cNvPr>
          <p:cNvSpPr txBox="1"/>
          <p:nvPr/>
        </p:nvSpPr>
        <p:spPr>
          <a:xfrm>
            <a:off x="522513" y="5522812"/>
            <a:ext cx="11200642" cy="492443"/>
          </a:xfrm>
          <a:prstGeom prst="rect">
            <a:avLst/>
          </a:prstGeom>
          <a:noFill/>
        </p:spPr>
        <p:txBody>
          <a:bodyPr wrap="square" rtlCol="0">
            <a:spAutoFit/>
          </a:bodyPr>
          <a:lstStyle/>
          <a:p>
            <a:pPr lvl="0">
              <a:tabLst>
                <a:tab pos="342900" algn="l"/>
              </a:tabLst>
              <a:defRPr/>
            </a:pPr>
            <a:r>
              <a:rPr lang="en-US" sz="1300" b="1" dirty="0"/>
              <a:t>Key Takeaways: Relative to the December 2024 snapshot, the years with the highest expected in-service BESS capacity has shifted from 2026-27 to 2027-28 for projects without IAs; for projects with signed IAs, significantly more in-service capacity is expected for 2027.</a:t>
            </a:r>
          </a:p>
        </p:txBody>
      </p:sp>
      <p:graphicFrame>
        <p:nvGraphicFramePr>
          <p:cNvPr id="4" name="Chart 3">
            <a:extLst>
              <a:ext uri="{FF2B5EF4-FFF2-40B4-BE49-F238E27FC236}">
                <a16:creationId xmlns:a16="http://schemas.microsoft.com/office/drawing/2014/main" id="{9922AC28-138B-0A39-D8C2-8A1EB3F5AB61}"/>
              </a:ext>
            </a:extLst>
          </p:cNvPr>
          <p:cNvGraphicFramePr>
            <a:graphicFrameLocks/>
          </p:cNvGraphicFramePr>
          <p:nvPr>
            <p:extLst>
              <p:ext uri="{D42A27DB-BD31-4B8C-83A1-F6EECF244321}">
                <p14:modId xmlns:p14="http://schemas.microsoft.com/office/powerpoint/2010/main" val="3661436074"/>
              </p:ext>
            </p:extLst>
          </p:nvPr>
        </p:nvGraphicFramePr>
        <p:xfrm>
          <a:off x="522514" y="764876"/>
          <a:ext cx="5896426" cy="45883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9922AC28-138B-0A39-D8C2-8A1EB3F5AB61}"/>
              </a:ext>
            </a:extLst>
          </p:cNvPr>
          <p:cNvGraphicFramePr>
            <a:graphicFrameLocks/>
          </p:cNvGraphicFramePr>
          <p:nvPr>
            <p:extLst>
              <p:ext uri="{D42A27DB-BD31-4B8C-83A1-F6EECF244321}">
                <p14:modId xmlns:p14="http://schemas.microsoft.com/office/powerpoint/2010/main" val="1440438772"/>
              </p:ext>
            </p:extLst>
          </p:nvPr>
        </p:nvGraphicFramePr>
        <p:xfrm>
          <a:off x="6418940" y="764875"/>
          <a:ext cx="5607238" cy="4588379"/>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03240FD1-9677-389C-9107-556CA40A7072}"/>
              </a:ext>
            </a:extLst>
          </p:cNvPr>
          <p:cNvSpPr txBox="1"/>
          <p:nvPr/>
        </p:nvSpPr>
        <p:spPr>
          <a:xfrm>
            <a:off x="1173886" y="1504744"/>
            <a:ext cx="3243714"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2D3338"/>
                </a:solidFill>
                <a:effectLst/>
                <a:uLnTx/>
                <a:uFillTx/>
                <a:latin typeface="Aptos Narrow" panose="02110004020202020204"/>
                <a:ea typeface="+mn-ea"/>
                <a:cs typeface="+mn-cs"/>
              </a:rPr>
              <a:t>*Project Counts above bars</a:t>
            </a:r>
          </a:p>
        </p:txBody>
      </p:sp>
    </p:spTree>
    <p:extLst>
      <p:ext uri="{BB962C8B-B14F-4D97-AF65-F5344CB8AC3E}">
        <p14:creationId xmlns:p14="http://schemas.microsoft.com/office/powerpoint/2010/main" val="3302470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2DF61-8E43-CE1C-7BBF-28BF863395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F34496-7E13-51CD-DEDE-3BF5FD896396}"/>
              </a:ext>
            </a:extLst>
          </p:cNvPr>
          <p:cNvSpPr>
            <a:spLocks noGrp="1"/>
          </p:cNvSpPr>
          <p:nvPr>
            <p:ph type="title"/>
          </p:nvPr>
        </p:nvSpPr>
        <p:spPr>
          <a:xfrm>
            <a:off x="522513" y="241374"/>
            <a:ext cx="11288487" cy="533400"/>
          </a:xfrm>
        </p:spPr>
        <p:txBody>
          <a:bodyPr/>
          <a:lstStyle/>
          <a:p>
            <a:r>
              <a:rPr lang="en-US" dirty="0"/>
              <a:t>Interconnection Queue Project Trends by Phase of Study: Solar</a:t>
            </a:r>
            <a:endParaRPr lang="en-US" sz="1400" dirty="0"/>
          </a:p>
        </p:txBody>
      </p:sp>
      <p:sp>
        <p:nvSpPr>
          <p:cNvPr id="3" name="Slide Number Placeholder 2">
            <a:extLst>
              <a:ext uri="{FF2B5EF4-FFF2-40B4-BE49-F238E27FC236}">
                <a16:creationId xmlns:a16="http://schemas.microsoft.com/office/drawing/2014/main" id="{D383851D-205F-9BC0-D9F6-693B5C7B025A}"/>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TextBox 4">
            <a:extLst>
              <a:ext uri="{FF2B5EF4-FFF2-40B4-BE49-F238E27FC236}">
                <a16:creationId xmlns:a16="http://schemas.microsoft.com/office/drawing/2014/main" id="{777B66EF-9BAC-96D0-D196-3594EEADC9FD}"/>
              </a:ext>
            </a:extLst>
          </p:cNvPr>
          <p:cNvSpPr txBox="1"/>
          <p:nvPr/>
        </p:nvSpPr>
        <p:spPr>
          <a:xfrm>
            <a:off x="356287" y="5422305"/>
            <a:ext cx="10814222" cy="692497"/>
          </a:xfrm>
          <a:prstGeom prst="rect">
            <a:avLst/>
          </a:prstGeom>
          <a:noFill/>
        </p:spPr>
        <p:txBody>
          <a:bodyPr wrap="square" rtlCol="0">
            <a:spAutoFit/>
          </a:bodyPr>
          <a:lstStyle/>
          <a:p>
            <a:pPr lvl="0">
              <a:tabLst>
                <a:tab pos="342900" algn="l"/>
              </a:tabLst>
              <a:defRPr/>
            </a:pPr>
            <a:r>
              <a:rPr kumimoji="0" lang="en-US" sz="1300" b="1" i="0" u="none" strike="noStrike" kern="1200" cap="none" spc="0" normalizeH="0" baseline="0" noProof="0" dirty="0">
                <a:ln>
                  <a:noFill/>
                </a:ln>
                <a:solidFill>
                  <a:srgbClr val="2D3338"/>
                </a:solidFill>
                <a:effectLst/>
                <a:uLnTx/>
                <a:uFillTx/>
                <a:latin typeface="Arial"/>
                <a:ea typeface="Calibri" panose="020F0502020204030204" pitchFamily="34" charset="0"/>
                <a:cs typeface="Times New Roman" panose="02020603050405020304" pitchFamily="18" charset="0"/>
              </a:rPr>
              <a:t>Key Takeaways:</a:t>
            </a:r>
            <a:r>
              <a:rPr lang="en-US" sz="1300" b="1" dirty="0"/>
              <a:t> Solar continues steady growth with an increase for newer projects relative to year-end 2024 expectations. There is an acceleration of project completions to 2027 for projects with signed IA, which might be influenced </a:t>
            </a:r>
            <a:r>
              <a:rPr lang="en-US" sz="1300" b="1"/>
              <a:t>by compressed </a:t>
            </a:r>
            <a:r>
              <a:rPr lang="en-US" sz="1300" b="1" dirty="0"/>
              <a:t>construction/in-service deadlines for tax credit qualification.</a:t>
            </a:r>
            <a:endParaRPr kumimoji="0" lang="en-US" sz="1300" b="0" i="0" u="none" strike="noStrike" kern="1200" cap="none" spc="0" normalizeH="0" baseline="0" noProof="0" dirty="0">
              <a:ln>
                <a:noFill/>
              </a:ln>
              <a:solidFill>
                <a:srgbClr val="2D3338"/>
              </a:solidFill>
              <a:effectLst/>
              <a:uLnTx/>
              <a:uFillTx/>
              <a:ea typeface="Calibri" panose="020F0502020204030204" pitchFamily="34" charset="0"/>
              <a:cs typeface="+mn-cs"/>
            </a:endParaRPr>
          </a:p>
        </p:txBody>
      </p:sp>
      <p:graphicFrame>
        <p:nvGraphicFramePr>
          <p:cNvPr id="4" name="Chart 3">
            <a:extLst>
              <a:ext uri="{FF2B5EF4-FFF2-40B4-BE49-F238E27FC236}">
                <a16:creationId xmlns:a16="http://schemas.microsoft.com/office/drawing/2014/main" id="{9922AC28-138B-0A39-D8C2-8A1EB3F5AB61}"/>
              </a:ext>
            </a:extLst>
          </p:cNvPr>
          <p:cNvGraphicFramePr>
            <a:graphicFrameLocks/>
          </p:cNvGraphicFramePr>
          <p:nvPr>
            <p:extLst>
              <p:ext uri="{D42A27DB-BD31-4B8C-83A1-F6EECF244321}">
                <p14:modId xmlns:p14="http://schemas.microsoft.com/office/powerpoint/2010/main" val="676187176"/>
              </p:ext>
            </p:extLst>
          </p:nvPr>
        </p:nvGraphicFramePr>
        <p:xfrm>
          <a:off x="522513" y="752519"/>
          <a:ext cx="5896427" cy="46301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9922AC28-138B-0A39-D8C2-8A1EB3F5AB61}"/>
              </a:ext>
            </a:extLst>
          </p:cNvPr>
          <p:cNvGraphicFramePr>
            <a:graphicFrameLocks/>
          </p:cNvGraphicFramePr>
          <p:nvPr>
            <p:extLst>
              <p:ext uri="{D42A27DB-BD31-4B8C-83A1-F6EECF244321}">
                <p14:modId xmlns:p14="http://schemas.microsoft.com/office/powerpoint/2010/main" val="3658831732"/>
              </p:ext>
            </p:extLst>
          </p:nvPr>
        </p:nvGraphicFramePr>
        <p:xfrm>
          <a:off x="6418940" y="752519"/>
          <a:ext cx="5607237" cy="46301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54526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08B8C-C74B-CB4C-57E0-38E49DD17D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386BF5-A8CA-61F5-52DF-727CC8D49968}"/>
              </a:ext>
            </a:extLst>
          </p:cNvPr>
          <p:cNvSpPr>
            <a:spLocks noGrp="1"/>
          </p:cNvSpPr>
          <p:nvPr>
            <p:ph type="title"/>
          </p:nvPr>
        </p:nvSpPr>
        <p:spPr>
          <a:xfrm>
            <a:off x="522513" y="241374"/>
            <a:ext cx="11567887" cy="533400"/>
          </a:xfrm>
        </p:spPr>
        <p:txBody>
          <a:bodyPr/>
          <a:lstStyle/>
          <a:p>
            <a:r>
              <a:rPr lang="en-US" dirty="0"/>
              <a:t>Interconnection Queue Project Trends by Phase of Study: Wind</a:t>
            </a:r>
            <a:endParaRPr lang="en-US" sz="1400" dirty="0"/>
          </a:p>
        </p:txBody>
      </p:sp>
      <p:sp>
        <p:nvSpPr>
          <p:cNvPr id="3" name="Slide Number Placeholder 2">
            <a:extLst>
              <a:ext uri="{FF2B5EF4-FFF2-40B4-BE49-F238E27FC236}">
                <a16:creationId xmlns:a16="http://schemas.microsoft.com/office/drawing/2014/main" id="{F1CB122B-6168-E0F4-8BD7-6D1FE398F141}"/>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TextBox 4">
            <a:extLst>
              <a:ext uri="{FF2B5EF4-FFF2-40B4-BE49-F238E27FC236}">
                <a16:creationId xmlns:a16="http://schemas.microsoft.com/office/drawing/2014/main" id="{89CF673F-0819-F19E-AD21-09909B01D1B1}"/>
              </a:ext>
            </a:extLst>
          </p:cNvPr>
          <p:cNvSpPr txBox="1"/>
          <p:nvPr/>
        </p:nvSpPr>
        <p:spPr>
          <a:xfrm>
            <a:off x="1001957" y="5433320"/>
            <a:ext cx="10833966" cy="738664"/>
          </a:xfrm>
          <a:prstGeom prst="rect">
            <a:avLst/>
          </a:prstGeom>
          <a:noFill/>
        </p:spPr>
        <p:txBody>
          <a:bodyPr wrap="square" rtlCol="0">
            <a:spAutoFit/>
          </a:bodyPr>
          <a:lstStyle/>
          <a:p>
            <a:pPr>
              <a:tabLst>
                <a:tab pos="342900" algn="l"/>
              </a:tabLst>
              <a:defRPr/>
            </a:pPr>
            <a:r>
              <a:rPr kumimoji="0" lang="en-US" sz="1400" b="1" i="0" u="none" strike="noStrike" kern="1200" cap="none" spc="0" normalizeH="0" baseline="0" noProof="0" dirty="0">
                <a:ln>
                  <a:noFill/>
                </a:ln>
                <a:solidFill>
                  <a:srgbClr val="2D3338"/>
                </a:solidFill>
                <a:effectLst/>
                <a:uLnTx/>
                <a:uFillTx/>
                <a:latin typeface="Arial"/>
                <a:ea typeface="Calibri" panose="020F0502020204030204" pitchFamily="34" charset="0"/>
                <a:cs typeface="Times New Roman" panose="02020603050405020304" pitchFamily="18" charset="0"/>
              </a:rPr>
              <a:t>Key Takeaway: </a:t>
            </a:r>
            <a:r>
              <a:rPr lang="en-US" sz="1400" b="1" dirty="0"/>
              <a:t>Wind continues steady growth with an increase in counts and capacity for projects without signed IAs relative to year-end 2024 expectations; for projects with signed IAs, the number and capacity of expected in-service projects experiences sharp growth during 2027.</a:t>
            </a:r>
            <a:endParaRPr kumimoji="0" lang="en-US" sz="1400" b="0" i="0" u="none" strike="noStrike" kern="1200" cap="none" spc="0" normalizeH="0" baseline="0" noProof="0" dirty="0">
              <a:ln>
                <a:noFill/>
              </a:ln>
              <a:solidFill>
                <a:srgbClr val="2D3338"/>
              </a:solidFill>
              <a:effectLst/>
              <a:uLnTx/>
              <a:uFillTx/>
              <a:latin typeface="Arial" panose="020B0604020202020204" pitchFamily="34" charset="0"/>
              <a:ea typeface="Calibri" panose="020F0502020204030204" pitchFamily="34" charset="0"/>
              <a:cs typeface="+mn-cs"/>
            </a:endParaRPr>
          </a:p>
        </p:txBody>
      </p:sp>
      <p:graphicFrame>
        <p:nvGraphicFramePr>
          <p:cNvPr id="4" name="Chart 3">
            <a:extLst>
              <a:ext uri="{FF2B5EF4-FFF2-40B4-BE49-F238E27FC236}">
                <a16:creationId xmlns:a16="http://schemas.microsoft.com/office/drawing/2014/main" id="{9922AC28-138B-0A39-D8C2-8A1EB3F5AB61}"/>
              </a:ext>
            </a:extLst>
          </p:cNvPr>
          <p:cNvGraphicFramePr>
            <a:graphicFrameLocks/>
          </p:cNvGraphicFramePr>
          <p:nvPr>
            <p:extLst>
              <p:ext uri="{D42A27DB-BD31-4B8C-83A1-F6EECF244321}">
                <p14:modId xmlns:p14="http://schemas.microsoft.com/office/powerpoint/2010/main" val="3062956105"/>
              </p:ext>
            </p:extLst>
          </p:nvPr>
        </p:nvGraphicFramePr>
        <p:xfrm>
          <a:off x="522513" y="900803"/>
          <a:ext cx="5896427" cy="4406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9922AC28-138B-0A39-D8C2-8A1EB3F5AB61}"/>
              </a:ext>
            </a:extLst>
          </p:cNvPr>
          <p:cNvGraphicFramePr>
            <a:graphicFrameLocks/>
          </p:cNvGraphicFramePr>
          <p:nvPr>
            <p:extLst>
              <p:ext uri="{D42A27DB-BD31-4B8C-83A1-F6EECF244321}">
                <p14:modId xmlns:p14="http://schemas.microsoft.com/office/powerpoint/2010/main" val="3807457924"/>
              </p:ext>
            </p:extLst>
          </p:nvPr>
        </p:nvGraphicFramePr>
        <p:xfrm>
          <a:off x="6217920" y="900803"/>
          <a:ext cx="5808258" cy="44064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04228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28409-1729-20DE-3305-9A331450B9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8A57EC-2010-0100-EB0F-D81AD5815AAE}"/>
              </a:ext>
            </a:extLst>
          </p:cNvPr>
          <p:cNvSpPr>
            <a:spLocks noGrp="1"/>
          </p:cNvSpPr>
          <p:nvPr>
            <p:ph type="title"/>
          </p:nvPr>
        </p:nvSpPr>
        <p:spPr>
          <a:xfrm>
            <a:off x="522513" y="241374"/>
            <a:ext cx="11212287" cy="533400"/>
          </a:xfrm>
        </p:spPr>
        <p:txBody>
          <a:bodyPr/>
          <a:lstStyle/>
          <a:p>
            <a:r>
              <a:rPr lang="en-US" dirty="0"/>
              <a:t>Interconnection Queue Project Trends by Phase of Study: Gas</a:t>
            </a:r>
            <a:endParaRPr lang="en-US" sz="1400" dirty="0"/>
          </a:p>
        </p:txBody>
      </p:sp>
      <p:sp>
        <p:nvSpPr>
          <p:cNvPr id="3" name="Slide Number Placeholder 2">
            <a:extLst>
              <a:ext uri="{FF2B5EF4-FFF2-40B4-BE49-F238E27FC236}">
                <a16:creationId xmlns:a16="http://schemas.microsoft.com/office/drawing/2014/main" id="{596F0EEF-D38C-8502-C07C-6AB2A6E131B1}"/>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TextBox 4">
            <a:extLst>
              <a:ext uri="{FF2B5EF4-FFF2-40B4-BE49-F238E27FC236}">
                <a16:creationId xmlns:a16="http://schemas.microsoft.com/office/drawing/2014/main" id="{60CBD20E-8947-3DD2-BAAB-5CC323AF9697}"/>
              </a:ext>
            </a:extLst>
          </p:cNvPr>
          <p:cNvSpPr txBox="1"/>
          <p:nvPr/>
        </p:nvSpPr>
        <p:spPr>
          <a:xfrm>
            <a:off x="522513" y="5411953"/>
            <a:ext cx="11503665"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342900" algn="l"/>
              </a:tabLst>
              <a:defRPr/>
            </a:pPr>
            <a:r>
              <a:rPr kumimoji="0" lang="en-US" sz="1300" b="1" i="0" u="none" strike="noStrike" kern="1200" cap="none" spc="0" normalizeH="0" baseline="0" noProof="0" dirty="0">
                <a:ln>
                  <a:noFill/>
                </a:ln>
                <a:solidFill>
                  <a:srgbClr val="2D3338"/>
                </a:solidFill>
                <a:effectLst/>
                <a:uLnTx/>
                <a:uFillTx/>
                <a:latin typeface="Arial"/>
                <a:ea typeface="Calibri" panose="020F0502020204030204" pitchFamily="34" charset="0"/>
                <a:cs typeface="Times New Roman" panose="02020603050405020304" pitchFamily="18" charset="0"/>
              </a:rPr>
              <a:t>Key Takeaway: Relative to the December 2024 snapshot, projects without </a:t>
            </a:r>
            <a:r>
              <a:rPr lang="en-US" sz="1300" b="1" dirty="0">
                <a:solidFill>
                  <a:srgbClr val="2D3338"/>
                </a:solidFill>
                <a:latin typeface="Arial"/>
                <a:ea typeface="Calibri" panose="020F0502020204030204" pitchFamily="34" charset="0"/>
                <a:cs typeface="Times New Roman" panose="02020603050405020304" pitchFamily="18" charset="0"/>
              </a:rPr>
              <a:t>signed IAs have increased in numbers and capacity</a:t>
            </a:r>
            <a:r>
              <a:rPr lang="en-US" sz="1300" b="1" dirty="0">
                <a:solidFill>
                  <a:srgbClr val="2D3338"/>
                </a:solidFill>
                <a:latin typeface="Calibri" panose="020F0502020204030204" pitchFamily="34" charset="0"/>
                <a:ea typeface="Calibri" panose="020F0502020204030204" pitchFamily="34" charset="0"/>
                <a:cs typeface="Calibri" panose="020F0502020204030204" pitchFamily="34" charset="0"/>
              </a:rPr>
              <a:t>—</a:t>
            </a:r>
            <a:r>
              <a:rPr lang="en-US" sz="1300" b="1" dirty="0">
                <a:solidFill>
                  <a:srgbClr val="2D3338"/>
                </a:solidFill>
                <a:latin typeface="Arial"/>
                <a:ea typeface="Calibri" panose="020F0502020204030204" pitchFamily="34" charset="0"/>
                <a:cs typeface="Times New Roman" panose="02020603050405020304" pitchFamily="18" charset="0"/>
              </a:rPr>
              <a:t>particularly during 2028; for projects with signed IAs, there is more capacity expected to be in service during 2026 and 2027</a:t>
            </a:r>
            <a:endParaRPr kumimoji="0" lang="en-US" sz="1300" b="0" i="0" u="none" strike="noStrike" kern="1200" cap="none" spc="0" normalizeH="0" baseline="0" noProof="0" dirty="0">
              <a:ln>
                <a:noFill/>
              </a:ln>
              <a:solidFill>
                <a:srgbClr val="2D3338"/>
              </a:solidFill>
              <a:effectLst/>
              <a:uLnTx/>
              <a:uFillTx/>
              <a:latin typeface="Arial" panose="020B0604020202020204" pitchFamily="34" charset="0"/>
              <a:ea typeface="Calibri" panose="020F0502020204030204" pitchFamily="34" charset="0"/>
              <a:cs typeface="+mn-cs"/>
            </a:endParaRPr>
          </a:p>
        </p:txBody>
      </p:sp>
      <p:graphicFrame>
        <p:nvGraphicFramePr>
          <p:cNvPr id="4" name="Chart 3">
            <a:extLst>
              <a:ext uri="{FF2B5EF4-FFF2-40B4-BE49-F238E27FC236}">
                <a16:creationId xmlns:a16="http://schemas.microsoft.com/office/drawing/2014/main" id="{60D2F81C-3541-33A1-ECFB-390CBF031F90}"/>
              </a:ext>
            </a:extLst>
          </p:cNvPr>
          <p:cNvGraphicFramePr>
            <a:graphicFrameLocks/>
          </p:cNvGraphicFramePr>
          <p:nvPr>
            <p:extLst>
              <p:ext uri="{D42A27DB-BD31-4B8C-83A1-F6EECF244321}">
                <p14:modId xmlns:p14="http://schemas.microsoft.com/office/powerpoint/2010/main" val="1753320062"/>
              </p:ext>
            </p:extLst>
          </p:nvPr>
        </p:nvGraphicFramePr>
        <p:xfrm>
          <a:off x="522513" y="900803"/>
          <a:ext cx="5896427" cy="42650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7F680F4B-961C-E737-7ECB-7AC9BBC574F4}"/>
              </a:ext>
            </a:extLst>
          </p:cNvPr>
          <p:cNvGraphicFramePr>
            <a:graphicFrameLocks/>
          </p:cNvGraphicFramePr>
          <p:nvPr>
            <p:extLst>
              <p:ext uri="{D42A27DB-BD31-4B8C-83A1-F6EECF244321}">
                <p14:modId xmlns:p14="http://schemas.microsoft.com/office/powerpoint/2010/main" val="97357959"/>
              </p:ext>
            </p:extLst>
          </p:nvPr>
        </p:nvGraphicFramePr>
        <p:xfrm>
          <a:off x="6217920" y="900803"/>
          <a:ext cx="5808258" cy="42650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9649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9C0E8-95E4-4DD8-8DDC-05D53D8563F5}"/>
              </a:ext>
            </a:extLst>
          </p:cNvPr>
          <p:cNvSpPr>
            <a:spLocks noGrp="1"/>
          </p:cNvSpPr>
          <p:nvPr>
            <p:ph type="title"/>
          </p:nvPr>
        </p:nvSpPr>
        <p:spPr/>
        <p:txBody>
          <a:bodyPr/>
          <a:lstStyle/>
          <a:p>
            <a:r>
              <a:rPr lang="en-US" sz="2700" dirty="0"/>
              <a:t>Assumptions for Success Rates and Development Cycle Analysis</a:t>
            </a:r>
          </a:p>
        </p:txBody>
      </p:sp>
      <p:sp>
        <p:nvSpPr>
          <p:cNvPr id="3" name="Content Placeholder 2">
            <a:extLst>
              <a:ext uri="{FF2B5EF4-FFF2-40B4-BE49-F238E27FC236}">
                <a16:creationId xmlns:a16="http://schemas.microsoft.com/office/drawing/2014/main" id="{5FDE19B5-D0BE-41C6-8A56-CE3B6EF763E1}"/>
              </a:ext>
            </a:extLst>
          </p:cNvPr>
          <p:cNvSpPr>
            <a:spLocks noGrp="1"/>
          </p:cNvSpPr>
          <p:nvPr>
            <p:ph idx="1"/>
          </p:nvPr>
        </p:nvSpPr>
        <p:spPr>
          <a:xfrm>
            <a:off x="406400" y="934615"/>
            <a:ext cx="11379200" cy="5333999"/>
          </a:xfrm>
        </p:spPr>
        <p:txBody>
          <a:bodyPr/>
          <a:lstStyle/>
          <a:p>
            <a:pPr marL="457200">
              <a:lnSpc>
                <a:spcPct val="90000"/>
              </a:lnSpc>
            </a:pPr>
            <a:r>
              <a:rPr lang="en-US" sz="1900" b="0" i="0" u="none" strike="noStrike" dirty="0">
                <a:solidFill>
                  <a:schemeClr val="tx1"/>
                </a:solidFill>
                <a:effectLst/>
              </a:rPr>
              <a:t>Analysis based on </a:t>
            </a:r>
            <a:r>
              <a:rPr lang="en-US" sz="1900" b="1" u="sng" strike="noStrike" dirty="0">
                <a:solidFill>
                  <a:srgbClr val="00B1C7"/>
                </a:solidFill>
                <a:effectLst/>
              </a:rPr>
              <a:t>queue data snapshot from 8/1/25</a:t>
            </a:r>
            <a:r>
              <a:rPr lang="en-US" sz="1900" b="1" u="sng" dirty="0">
                <a:solidFill>
                  <a:srgbClr val="00B1C7"/>
                </a:solidFill>
              </a:rPr>
              <a:t> </a:t>
            </a:r>
          </a:p>
          <a:p>
            <a:pPr marL="114300" indent="0">
              <a:lnSpc>
                <a:spcPct val="90000"/>
              </a:lnSpc>
              <a:buNone/>
            </a:pPr>
            <a:endParaRPr lang="en-US" sz="1900" b="0" i="0" u="none" strike="noStrike" dirty="0">
              <a:solidFill>
                <a:schemeClr val="tx1"/>
              </a:solidFill>
              <a:effectLst/>
            </a:endParaRPr>
          </a:p>
          <a:p>
            <a:pPr marL="457200">
              <a:lnSpc>
                <a:spcPct val="90000"/>
              </a:lnSpc>
            </a:pPr>
            <a:r>
              <a:rPr lang="en-US" sz="1900" i="0" u="none" strike="noStrike" dirty="0">
                <a:solidFill>
                  <a:schemeClr val="tx1"/>
                </a:solidFill>
                <a:effectLst/>
              </a:rPr>
              <a:t>To account for the development cycle of generation projects, the success rate statistics in this analysis were </a:t>
            </a:r>
            <a:r>
              <a:rPr lang="en-US" sz="1900" b="1" i="0" u="sng" strike="noStrike" dirty="0">
                <a:solidFill>
                  <a:srgbClr val="00B1C7"/>
                </a:solidFill>
                <a:effectLst/>
              </a:rPr>
              <a:t>limited to projects requested between 2002 and 2021</a:t>
            </a:r>
            <a:r>
              <a:rPr lang="en-US" sz="1900" b="1" i="0" u="none" strike="noStrike" dirty="0">
                <a:solidFill>
                  <a:srgbClr val="00B1C7"/>
                </a:solidFill>
                <a:effectLst/>
              </a:rPr>
              <a:t> </a:t>
            </a:r>
            <a:r>
              <a:rPr lang="en-US" sz="1900" i="0" u="none" strike="noStrike" dirty="0">
                <a:solidFill>
                  <a:schemeClr val="tx1"/>
                </a:solidFill>
                <a:effectLst/>
              </a:rPr>
              <a:t>into the ERCOT queue</a:t>
            </a:r>
            <a:endParaRPr lang="en-US" sz="1900" dirty="0">
              <a:solidFill>
                <a:schemeClr val="tx1"/>
              </a:solidFill>
            </a:endParaRPr>
          </a:p>
          <a:p>
            <a:pPr indent="-228600">
              <a:lnSpc>
                <a:spcPct val="90000"/>
              </a:lnSpc>
            </a:pPr>
            <a:endParaRPr lang="en-US" sz="1900" dirty="0">
              <a:solidFill>
                <a:schemeClr val="tx1"/>
              </a:solidFill>
            </a:endParaRPr>
          </a:p>
          <a:p>
            <a:pPr indent="-228600">
              <a:lnSpc>
                <a:spcPct val="90000"/>
              </a:lnSpc>
            </a:pPr>
            <a:r>
              <a:rPr lang="en-US" sz="1900" b="0" i="0" u="none" strike="noStrike" dirty="0">
                <a:solidFill>
                  <a:schemeClr val="tx1"/>
                </a:solidFill>
                <a:effectLst/>
              </a:rPr>
              <a:t>Successful projects are defined as a planned generation projects that have become operational resources (received Commercial Operations Approval or Synchronization Approval from ERCOT)</a:t>
            </a:r>
          </a:p>
          <a:p>
            <a:pPr marL="114300" indent="0">
              <a:lnSpc>
                <a:spcPct val="90000"/>
              </a:lnSpc>
              <a:buNone/>
            </a:pPr>
            <a:endParaRPr lang="en-US" sz="1900" dirty="0">
              <a:solidFill>
                <a:schemeClr val="tx1"/>
              </a:solidFill>
            </a:endParaRPr>
          </a:p>
          <a:p>
            <a:pPr indent="-228600">
              <a:lnSpc>
                <a:spcPct val="90000"/>
              </a:lnSpc>
            </a:pPr>
            <a:r>
              <a:rPr lang="en-US" sz="1900" dirty="0">
                <a:solidFill>
                  <a:schemeClr val="tx1"/>
                </a:solidFill>
              </a:rPr>
              <a:t>Due to Protocol confidentiality provisions, only those projects for which a Full Interconnection Study (FIS) has been requested are included in this dataset</a:t>
            </a:r>
          </a:p>
          <a:p>
            <a:pPr lvl="1" indent="-228600">
              <a:lnSpc>
                <a:spcPct val="90000"/>
              </a:lnSpc>
            </a:pPr>
            <a:r>
              <a:rPr lang="en-US" sz="1700" dirty="0">
                <a:solidFill>
                  <a:schemeClr val="tx1"/>
                </a:solidFill>
              </a:rPr>
              <a:t>Consistent with monthly Generator Interconnection Status Report (GIS)</a:t>
            </a:r>
          </a:p>
          <a:p>
            <a:pPr marL="514350" lvl="1" indent="0">
              <a:lnSpc>
                <a:spcPct val="90000"/>
              </a:lnSpc>
              <a:buNone/>
            </a:pPr>
            <a:endParaRPr lang="en-US" sz="1900" dirty="0">
              <a:solidFill>
                <a:schemeClr val="tx1"/>
              </a:solidFill>
            </a:endParaRPr>
          </a:p>
          <a:p>
            <a:pPr indent="-228600">
              <a:lnSpc>
                <a:spcPct val="90000"/>
              </a:lnSpc>
            </a:pPr>
            <a:r>
              <a:rPr lang="en-US" sz="1900" b="0" i="0" u="none" strike="noStrike" dirty="0">
                <a:solidFill>
                  <a:schemeClr val="tx1"/>
                </a:solidFill>
                <a:effectLst/>
              </a:rPr>
              <a:t>These statistics do not account for delays to expected in-service dates (Projected Commercial Operations Dates)</a:t>
            </a:r>
          </a:p>
          <a:p>
            <a:pPr marL="114300" indent="0">
              <a:lnSpc>
                <a:spcPct val="90000"/>
              </a:lnSpc>
              <a:buNone/>
            </a:pPr>
            <a:endParaRPr lang="en-US" sz="1900" b="0" i="0" u="none" strike="noStrike" dirty="0">
              <a:solidFill>
                <a:schemeClr val="tx1"/>
              </a:solidFill>
              <a:effectLst/>
            </a:endParaRPr>
          </a:p>
          <a:p>
            <a:pPr indent="-228600">
              <a:lnSpc>
                <a:spcPct val="90000"/>
              </a:lnSpc>
            </a:pPr>
            <a:r>
              <a:rPr lang="en-US" sz="1900" b="0" i="0" u="none" strike="noStrike" dirty="0">
                <a:solidFill>
                  <a:schemeClr val="tx1"/>
                </a:solidFill>
                <a:effectLst/>
              </a:rPr>
              <a:t>Wind repowers, thermal upgrade projects were excluded from this dataset due to having different interconnection milestone requirements compared to new Generation Resource (GR) projects</a:t>
            </a:r>
            <a:endParaRPr lang="en-US" sz="1900" dirty="0">
              <a:solidFill>
                <a:schemeClr val="tx1"/>
              </a:solidFill>
            </a:endParaRPr>
          </a:p>
        </p:txBody>
      </p:sp>
      <p:sp>
        <p:nvSpPr>
          <p:cNvPr id="4" name="Slide Number Placeholder 3">
            <a:extLst>
              <a:ext uri="{FF2B5EF4-FFF2-40B4-BE49-F238E27FC236}">
                <a16:creationId xmlns:a16="http://schemas.microsoft.com/office/drawing/2014/main" id="{E7FB880E-9743-4EE3-8B9D-6C64453F30DE}"/>
              </a:ext>
            </a:extLst>
          </p:cNvPr>
          <p:cNvSpPr>
            <a:spLocks noGrp="1"/>
          </p:cNvSpPr>
          <p:nvPr>
            <p:ph type="sldNum" sz="quarter" idx="4"/>
          </p:nvPr>
        </p:nvSpPr>
        <p:spPr/>
        <p:txBody>
          <a:bodyPr/>
          <a:lstStyle/>
          <a:p>
            <a:fld id="{1D93BD3E-1E9A-4970-A6F7-E7AC52762E0C}" type="slidenum">
              <a:rPr lang="en-US" smtClean="0"/>
              <a:pPr/>
              <a:t>7</a:t>
            </a:fld>
            <a:endParaRPr lang="en-US"/>
          </a:p>
        </p:txBody>
      </p:sp>
    </p:spTree>
    <p:extLst>
      <p:ext uri="{BB962C8B-B14F-4D97-AF65-F5344CB8AC3E}">
        <p14:creationId xmlns:p14="http://schemas.microsoft.com/office/powerpoint/2010/main" val="744093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28490-61A0-4D6C-89C7-C0F5C286DE7F}"/>
              </a:ext>
            </a:extLst>
          </p:cNvPr>
          <p:cNvSpPr>
            <a:spLocks noGrp="1"/>
          </p:cNvSpPr>
          <p:nvPr>
            <p:ph type="title"/>
          </p:nvPr>
        </p:nvSpPr>
        <p:spPr/>
        <p:txBody>
          <a:bodyPr/>
          <a:lstStyle/>
          <a:p>
            <a:r>
              <a:rPr lang="en-US" dirty="0"/>
              <a:t>Success Rates of Planned Generation Projects in ERCOT queue</a:t>
            </a:r>
          </a:p>
        </p:txBody>
      </p:sp>
      <p:sp>
        <p:nvSpPr>
          <p:cNvPr id="4" name="Slide Number Placeholder 3">
            <a:extLst>
              <a:ext uri="{FF2B5EF4-FFF2-40B4-BE49-F238E27FC236}">
                <a16:creationId xmlns:a16="http://schemas.microsoft.com/office/drawing/2014/main" id="{1EC6B1F7-9ED2-42B3-8B7E-3A3ED3E3D4FC}"/>
              </a:ext>
            </a:extLst>
          </p:cNvPr>
          <p:cNvSpPr>
            <a:spLocks noGrp="1"/>
          </p:cNvSpPr>
          <p:nvPr>
            <p:ph type="sldNum" sz="quarter" idx="4"/>
          </p:nvPr>
        </p:nvSpPr>
        <p:spPr/>
        <p:txBody>
          <a:bodyPr/>
          <a:lstStyle/>
          <a:p>
            <a:fld id="{1D93BD3E-1E9A-4970-A6F7-E7AC52762E0C}" type="slidenum">
              <a:rPr lang="en-US" smtClean="0"/>
              <a:pPr/>
              <a:t>8</a:t>
            </a:fld>
            <a:endParaRPr lang="en-US"/>
          </a:p>
        </p:txBody>
      </p:sp>
      <p:sp>
        <p:nvSpPr>
          <p:cNvPr id="3" name="TextBox 2">
            <a:extLst>
              <a:ext uri="{FF2B5EF4-FFF2-40B4-BE49-F238E27FC236}">
                <a16:creationId xmlns:a16="http://schemas.microsoft.com/office/drawing/2014/main" id="{9264EC18-B037-FD2E-A77C-D7CA59E4BEFC}"/>
              </a:ext>
            </a:extLst>
          </p:cNvPr>
          <p:cNvSpPr txBox="1"/>
          <p:nvPr/>
        </p:nvSpPr>
        <p:spPr>
          <a:xfrm>
            <a:off x="7010400" y="1295400"/>
            <a:ext cx="5074007" cy="5601533"/>
          </a:xfrm>
          <a:prstGeom prst="rect">
            <a:avLst/>
          </a:prstGeom>
          <a:noFill/>
        </p:spPr>
        <p:txBody>
          <a:bodyPr wrap="square" rtlCol="0">
            <a:spAutoFit/>
          </a:bodyPr>
          <a:lstStyle/>
          <a:p>
            <a:r>
              <a:rPr lang="en-US" sz="2000" u="sng" dirty="0"/>
              <a:t>Key Takeaways:</a:t>
            </a:r>
          </a:p>
          <a:p>
            <a:endParaRPr lang="en-US" sz="2000" dirty="0"/>
          </a:p>
          <a:p>
            <a:pPr marL="342900" indent="-342900">
              <a:buFont typeface="Arial" panose="020B0604020202020204" pitchFamily="34" charset="0"/>
              <a:buChar char="•"/>
            </a:pPr>
            <a:r>
              <a:rPr lang="en-US" sz="2000" dirty="0"/>
              <a:t>Minimal changes to success rates listed in table after including 328 planned projects requested in 2021. </a:t>
            </a:r>
          </a:p>
          <a:p>
            <a:pPr marL="800100" lvl="1" indent="-342900">
              <a:buFont typeface="Arial" panose="020B0604020202020204" pitchFamily="34" charset="0"/>
              <a:buChar char="•"/>
            </a:pPr>
            <a:r>
              <a:rPr lang="en-US" sz="2000" dirty="0"/>
              <a:t>179 Battery Energy Storage</a:t>
            </a:r>
          </a:p>
          <a:p>
            <a:pPr marL="800100" lvl="1" indent="-342900">
              <a:buFont typeface="Arial" panose="020B0604020202020204" pitchFamily="34" charset="0"/>
              <a:buChar char="•"/>
            </a:pPr>
            <a:r>
              <a:rPr lang="en-US" sz="2000" dirty="0"/>
              <a:t>129 Solar</a:t>
            </a:r>
          </a:p>
          <a:p>
            <a:pPr marL="800100" lvl="1" indent="-342900">
              <a:buFont typeface="Arial" panose="020B0604020202020204" pitchFamily="34" charset="0"/>
              <a:buChar char="•"/>
            </a:pPr>
            <a:r>
              <a:rPr lang="en-US" sz="2000" dirty="0"/>
              <a:t>10 Natural Gas</a:t>
            </a:r>
          </a:p>
          <a:p>
            <a:pPr marL="800100" lvl="1" indent="-342900">
              <a:buFont typeface="Arial" panose="020B0604020202020204" pitchFamily="34" charset="0"/>
              <a:buChar char="•"/>
            </a:pPr>
            <a:r>
              <a:rPr lang="en-US" sz="2000" dirty="0"/>
              <a:t>9 Wind</a:t>
            </a:r>
          </a:p>
          <a:p>
            <a:pPr marL="800100" lvl="1" indent="-342900">
              <a:buFont typeface="Arial" panose="020B0604020202020204" pitchFamily="34" charset="0"/>
              <a:buChar char="•"/>
            </a:pPr>
            <a:r>
              <a:rPr lang="en-US" sz="2000" dirty="0"/>
              <a:t>1 Biomass</a:t>
            </a:r>
          </a:p>
          <a:p>
            <a:endParaRPr lang="en-US" sz="2000" dirty="0"/>
          </a:p>
          <a:p>
            <a:pPr marL="342900" indent="-342900">
              <a:buFont typeface="Arial" panose="020B0604020202020204" pitchFamily="34" charset="0"/>
              <a:buChar char="•"/>
            </a:pPr>
            <a:r>
              <a:rPr lang="en-US" sz="2000" b="1" dirty="0"/>
              <a:t>29% </a:t>
            </a:r>
            <a:r>
              <a:rPr lang="en-US" sz="2000" dirty="0"/>
              <a:t>of planned projects requested between 2002 and 2021 have been successful on a project count basis </a:t>
            </a:r>
            <a:r>
              <a:rPr lang="en-US" sz="2000" b="1" dirty="0"/>
              <a:t>(26% on a capacity basis)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endParaRPr lang="en-US" dirty="0"/>
          </a:p>
        </p:txBody>
      </p:sp>
      <p:pic>
        <p:nvPicPr>
          <p:cNvPr id="15" name="Content Placeholder 14">
            <a:extLst>
              <a:ext uri="{FF2B5EF4-FFF2-40B4-BE49-F238E27FC236}">
                <a16:creationId xmlns:a16="http://schemas.microsoft.com/office/drawing/2014/main" id="{CD43D646-AAF4-A860-8B34-E3D45E161579}"/>
              </a:ext>
            </a:extLst>
          </p:cNvPr>
          <p:cNvPicPr>
            <a:picLocks noGrp="1" noChangeAspect="1"/>
          </p:cNvPicPr>
          <p:nvPr>
            <p:ph idx="1"/>
          </p:nvPr>
        </p:nvPicPr>
        <p:blipFill>
          <a:blip r:embed="rId3"/>
          <a:stretch>
            <a:fillRect/>
          </a:stretch>
        </p:blipFill>
        <p:spPr>
          <a:xfrm>
            <a:off x="685800" y="1143000"/>
            <a:ext cx="6173138" cy="5053013"/>
          </a:xfrm>
          <a:prstGeom prst="rect">
            <a:avLst/>
          </a:prstGeom>
        </p:spPr>
      </p:pic>
    </p:spTree>
    <p:extLst>
      <p:ext uri="{BB962C8B-B14F-4D97-AF65-F5344CB8AC3E}">
        <p14:creationId xmlns:p14="http://schemas.microsoft.com/office/powerpoint/2010/main" val="3402676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02471-63B6-434C-B98D-CFD6AF148542}"/>
              </a:ext>
            </a:extLst>
          </p:cNvPr>
          <p:cNvSpPr>
            <a:spLocks noGrp="1"/>
          </p:cNvSpPr>
          <p:nvPr>
            <p:ph type="title"/>
          </p:nvPr>
        </p:nvSpPr>
        <p:spPr>
          <a:xfrm>
            <a:off x="508000" y="243682"/>
            <a:ext cx="11277600" cy="1177727"/>
          </a:xfrm>
        </p:spPr>
        <p:txBody>
          <a:bodyPr/>
          <a:lstStyle/>
          <a:p>
            <a:r>
              <a:rPr lang="en-US" sz="2800" dirty="0"/>
              <a:t>Development Cycle for Planned Projects</a:t>
            </a:r>
            <a:r>
              <a:rPr lang="en-US" dirty="0"/>
              <a:t>: </a:t>
            </a:r>
            <a:br>
              <a:rPr lang="en-US" dirty="0"/>
            </a:br>
            <a:r>
              <a:rPr lang="en-US" dirty="0"/>
              <a:t>Average Duration in Years for Successful Projects</a:t>
            </a:r>
            <a:br>
              <a:rPr lang="en-US" sz="1800" dirty="0"/>
            </a:br>
            <a:r>
              <a:rPr lang="en-US" sz="1800" dirty="0"/>
              <a:t>(from Queue Request to ERCOT Commercial Operations or Synchronization Approval)</a:t>
            </a:r>
            <a:endParaRPr lang="en-US" dirty="0"/>
          </a:p>
        </p:txBody>
      </p:sp>
      <p:sp>
        <p:nvSpPr>
          <p:cNvPr id="4" name="Slide Number Placeholder 3">
            <a:extLst>
              <a:ext uri="{FF2B5EF4-FFF2-40B4-BE49-F238E27FC236}">
                <a16:creationId xmlns:a16="http://schemas.microsoft.com/office/drawing/2014/main" id="{1FA42480-7C63-4678-88C1-A8C40FF59B2F}"/>
              </a:ext>
            </a:extLst>
          </p:cNvPr>
          <p:cNvSpPr>
            <a:spLocks noGrp="1"/>
          </p:cNvSpPr>
          <p:nvPr>
            <p:ph type="sldNum" sz="quarter" idx="4"/>
          </p:nvPr>
        </p:nvSpPr>
        <p:spPr/>
        <p:txBody>
          <a:bodyPr/>
          <a:lstStyle/>
          <a:p>
            <a:fld id="{1D93BD3E-1E9A-4970-A6F7-E7AC52762E0C}" type="slidenum">
              <a:rPr lang="en-US" smtClean="0"/>
              <a:pPr/>
              <a:t>9</a:t>
            </a:fld>
            <a:endParaRPr lang="en-US"/>
          </a:p>
        </p:txBody>
      </p:sp>
      <p:pic>
        <p:nvPicPr>
          <p:cNvPr id="7" name="Content Placeholder 6">
            <a:extLst>
              <a:ext uri="{FF2B5EF4-FFF2-40B4-BE49-F238E27FC236}">
                <a16:creationId xmlns:a16="http://schemas.microsoft.com/office/drawing/2014/main" id="{86CA6208-4258-A305-9B4B-850AB3437541}"/>
              </a:ext>
            </a:extLst>
          </p:cNvPr>
          <p:cNvPicPr>
            <a:picLocks noGrp="1" noChangeAspect="1"/>
          </p:cNvPicPr>
          <p:nvPr>
            <p:ph idx="1"/>
          </p:nvPr>
        </p:nvPicPr>
        <p:blipFill>
          <a:blip r:embed="rId3"/>
          <a:stretch>
            <a:fillRect/>
          </a:stretch>
        </p:blipFill>
        <p:spPr>
          <a:xfrm>
            <a:off x="406400" y="2079600"/>
            <a:ext cx="11379200" cy="2875013"/>
          </a:xfrm>
        </p:spPr>
      </p:pic>
    </p:spTree>
    <p:extLst>
      <p:ext uri="{BB962C8B-B14F-4D97-AF65-F5344CB8AC3E}">
        <p14:creationId xmlns:p14="http://schemas.microsoft.com/office/powerpoint/2010/main" val="100016363"/>
      </p:ext>
    </p:extLst>
  </p:cSld>
  <p:clrMapOvr>
    <a:masterClrMapping/>
  </p:clrMapOvr>
</p:sld>
</file>

<file path=ppt/theme/theme1.xml><?xml version="1.0" encoding="utf-8"?>
<a:theme xmlns:a="http://schemas.openxmlformats.org/drawingml/2006/main" name="1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2" ma:contentTypeDescription="Create a new document." ma:contentTypeScope="" ma:versionID="63b4750df494f1e899998ba0dd64b591">
  <xsd:schema xmlns:xsd="http://www.w3.org/2001/XMLSchema" xmlns:xs="http://www.w3.org/2001/XMLSchema" xmlns:p="http://schemas.microsoft.com/office/2006/metadata/properties" xmlns:ns2="c34af464-7aa1-4edd-9be4-83dffc1cb926" targetNamespace="http://schemas.microsoft.com/office/2006/metadata/properties" ma:root="true" ma:fieldsID="26b17897b0dee42c4ef932dfddf4050e"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E9AA12-8AF9-4AA6-90FE-24669859CDF3}">
  <ds:schemaRefs>
    <ds:schemaRef ds:uri="http://www.w3.org/XML/1998/namespace"/>
    <ds:schemaRef ds:uri="http://schemas.microsoft.com/office/2006/documentManagement/types"/>
    <ds:schemaRef ds:uri="http://purl.org/dc/elements/1.1/"/>
    <ds:schemaRef ds:uri="http://schemas.openxmlformats.org/package/2006/metadata/core-properties"/>
    <ds:schemaRef ds:uri="c34af464-7aa1-4edd-9be4-83dffc1cb926"/>
    <ds:schemaRef ds:uri="http://schemas.microsoft.com/office/2006/metadata/properties"/>
    <ds:schemaRef ds:uri="http://purl.org/dc/term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1ED7B7B8-5774-4569-A810-363B3D6ADC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A68982-DD5D-44FD-B77F-4C531465FE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4440</TotalTime>
  <Words>1164</Words>
  <Application>Microsoft Office PowerPoint</Application>
  <PresentationFormat>Widescreen</PresentationFormat>
  <Paragraphs>179</Paragraphs>
  <Slides>16</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Aptos Narrow</vt:lpstr>
      <vt:lpstr>Arial</vt:lpstr>
      <vt:lpstr>Calibri</vt:lpstr>
      <vt:lpstr>1_Custom Design</vt:lpstr>
      <vt:lpstr>Office Theme</vt:lpstr>
      <vt:lpstr>PowerPoint Presentation</vt:lpstr>
      <vt:lpstr>Interconnection Trend: Project Synchronized &amp; Cancellations </vt:lpstr>
      <vt:lpstr>Interconnection Queue Project Trends by Phase of Study: BESS</vt:lpstr>
      <vt:lpstr>Interconnection Queue Project Trends by Phase of Study: Solar</vt:lpstr>
      <vt:lpstr>Interconnection Queue Project Trends by Phase of Study: Wind</vt:lpstr>
      <vt:lpstr>Interconnection Queue Project Trends by Phase of Study: Gas</vt:lpstr>
      <vt:lpstr>Assumptions for Success Rates and Development Cycle Analysis</vt:lpstr>
      <vt:lpstr>Success Rates of Planned Generation Projects in ERCOT queue</vt:lpstr>
      <vt:lpstr>Development Cycle for Planned Projects:  Average Duration in Years for Successful Projects (from Queue Request to ERCOT Commercial Operations or Synchronization Approval)</vt:lpstr>
      <vt:lpstr>Development Cycle for Planned Projects:  Number of Successful Projects (from Queue Request to ERCOT Commercial Operations or Synchronization Approval)</vt:lpstr>
      <vt:lpstr>Development Cycle for Planned Projects:  Installed capacity (MW) of successful projects (from Queue Request to ERCOT Commercial Operations or Synchronization Approval)</vt:lpstr>
      <vt:lpstr>Wrap-up</vt:lpstr>
      <vt:lpstr> </vt:lpstr>
      <vt:lpstr>PowerPoint Presentation</vt:lpstr>
      <vt:lpstr>Annual Incremental Generation Capacity Changes by Fuel Type</vt:lpstr>
      <vt:lpstr>Retirements in Last Three Years (2023-2025)</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Warnken, Pete</cp:lastModifiedBy>
  <cp:revision>192</cp:revision>
  <cp:lastPrinted>2016-01-21T20:53:15Z</cp:lastPrinted>
  <dcterms:created xsi:type="dcterms:W3CDTF">2016-01-21T15:20:31Z</dcterms:created>
  <dcterms:modified xsi:type="dcterms:W3CDTF">2025-08-20T18:55:20Z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y fmtid="{D5CDD505-2E9C-101B-9397-08002B2CF9AE}" pid="3" name="MSIP_Label_7084cbda-52b8-46fb-a7b7-cb5bd465ed85_Enabled">
    <vt:lpwstr>true</vt:lpwstr>
  </property>
  <property fmtid="{D5CDD505-2E9C-101B-9397-08002B2CF9AE}" pid="4" name="MSIP_Label_7084cbda-52b8-46fb-a7b7-cb5bd465ed85_SetDate">
    <vt:lpwstr>2024-02-08T17:01:12Z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0a8d9ea7-79db-4382-947d-ff9e11214bd8</vt:lpwstr>
  </property>
  <property fmtid="{D5CDD505-2E9C-101B-9397-08002B2CF9AE}" pid="9" name="MSIP_Label_7084cbda-52b8-46fb-a7b7-cb5bd465ed85_ContentBits">
    <vt:lpwstr>0</vt:lpwstr>
  </property>
</Properties>
</file>