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EE5C_7BA2B2AD.xml" ContentType="application/vnd.ms-powerpoint.comments+xml"/>
  <Override PartName="/ppt/comments/modernComment_7FFFEE60_E81050C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63" r:id="rId5"/>
    <p:sldId id="2587" r:id="rId6"/>
    <p:sldId id="2147479128" r:id="rId7"/>
    <p:sldId id="2147479068" r:id="rId8"/>
    <p:sldId id="2147479078" r:id="rId9"/>
    <p:sldId id="2147479080" r:id="rId10"/>
    <p:sldId id="2147479081" r:id="rId11"/>
    <p:sldId id="2147479084" r:id="rId12"/>
    <p:sldId id="2147479082" r:id="rId13"/>
    <p:sldId id="2147479085" r:id="rId14"/>
    <p:sldId id="2147479086" r:id="rId15"/>
    <p:sldId id="2147479129" r:id="rId16"/>
    <p:sldId id="2147479071" r:id="rId17"/>
    <p:sldId id="2147479076" r:id="rId18"/>
    <p:sldId id="2147479064" r:id="rId19"/>
    <p:sldId id="2147479077" r:id="rId20"/>
    <p:sldId id="2147479130" r:id="rId21"/>
    <p:sldId id="2147479132" r:id="rId22"/>
    <p:sldId id="2147479134" r:id="rId23"/>
    <p:sldId id="2147479136" r:id="rId24"/>
    <p:sldId id="2147479137" r:id="rId25"/>
    <p:sldId id="2147479138" r:id="rId26"/>
    <p:sldId id="2147479141" r:id="rId27"/>
    <p:sldId id="2147479117" r:id="rId28"/>
    <p:sldId id="2147479118" r:id="rId29"/>
    <p:sldId id="2147479098" r:id="rId30"/>
    <p:sldId id="2147479119" r:id="rId31"/>
    <p:sldId id="2147479120" r:id="rId32"/>
    <p:sldId id="2147479139" r:id="rId33"/>
    <p:sldId id="2147479140" r:id="rId34"/>
    <p:sldId id="2147479142" r:id="rId35"/>
    <p:sldId id="2147479143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B08A4B-8893-4D99-AEF6-9021A7A2A684}">
          <p14:sldIdLst>
            <p14:sldId id="263"/>
            <p14:sldId id="2587"/>
            <p14:sldId id="2147479128"/>
            <p14:sldId id="2147479068"/>
            <p14:sldId id="2147479078"/>
            <p14:sldId id="2147479080"/>
            <p14:sldId id="2147479081"/>
            <p14:sldId id="2147479084"/>
            <p14:sldId id="2147479082"/>
            <p14:sldId id="2147479085"/>
            <p14:sldId id="2147479086"/>
            <p14:sldId id="2147479129"/>
            <p14:sldId id="2147479071"/>
            <p14:sldId id="2147479076"/>
            <p14:sldId id="2147479064"/>
            <p14:sldId id="2147479077"/>
            <p14:sldId id="2147479130"/>
            <p14:sldId id="2147479132"/>
            <p14:sldId id="2147479134"/>
            <p14:sldId id="2147479136"/>
            <p14:sldId id="2147479137"/>
            <p14:sldId id="2147479138"/>
            <p14:sldId id="2147479141"/>
            <p14:sldId id="2147479117"/>
            <p14:sldId id="2147479118"/>
            <p14:sldId id="2147479098"/>
            <p14:sldId id="2147479119"/>
            <p14:sldId id="2147479120"/>
            <p14:sldId id="2147479139"/>
            <p14:sldId id="2147479140"/>
            <p14:sldId id="2147479142"/>
            <p14:sldId id="21474791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B8890B-3FFA-293B-7F20-D1C973BF9898}" name="Kevin Carden" initials="KC" userId="S::KCarden@power-gem.com::88b8c7ce-aa80-4442-a97f-e6f946058f32" providerId="AD"/>
  <p188:author id="{F0093D44-B09C-1F5B-9F8E-5A0D66B2216B}" name="Joe DeMatteo" initials="JD" userId="S::jdematteo@power-gem.com::1aa8b08e-e2da-4787-bdaa-44ca7e30edcb" providerId="AD"/>
  <p188:author id="{8443ED59-20C7-4FDF-8DCA-8A14D1AA1C8C}" name="Microsoft Office User" initials="MOU" userId="Microsoft Office User" providerId="None"/>
  <p188:author id="{A7115CA6-14DE-1D79-2676-C9F1BC385454}" name="Bunny Tharpe" initials="BT" userId="JTSPH8Y9pScFBbewUCWPb9SgOMINd2x/ZzeiNQ8uh0o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FAFF"/>
    <a:srgbClr val="FF0000"/>
    <a:srgbClr val="E97132"/>
    <a:srgbClr val="FFC000"/>
    <a:srgbClr val="041F1D"/>
    <a:srgbClr val="EBE8E9"/>
    <a:srgbClr val="005C77"/>
    <a:srgbClr val="025D77"/>
    <a:srgbClr val="D4E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48" autoAdjust="0"/>
  </p:normalViewPr>
  <p:slideViewPr>
    <p:cSldViewPr snapToGrid="0">
      <p:cViewPr varScale="1">
        <p:scale>
          <a:sx n="88" d="100"/>
          <a:sy n="88" d="100"/>
        </p:scale>
        <p:origin x="9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39" d="100"/>
          <a:sy n="139" d="100"/>
        </p:scale>
        <p:origin x="40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omments/modernComment_7FFFEE5C_7BA2B2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08D26E-DDD0-4184-82B9-9C1BCC352A66}" authorId="{55B8890B-3FFA-293B-7F20-D1C973BF9898}" created="2025-08-19T14:53:10.9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74260141" sldId="2147479132"/>
      <ac:spMk id="9" creationId="{E0D0A337-C88C-39FF-3AEF-098A206090C6}"/>
      <ac:txMk cp="0" len="111">
        <ac:context len="394" hash="3731007570"/>
      </ac:txMk>
    </ac:txMkLst>
    <p188:pos x="7983815" y="225376"/>
    <p188:txBody>
      <a:bodyPr/>
      <a:lstStyle/>
      <a:p>
        <a:r>
          <a:rPr lang="en-US"/>
          <a:t>Please review</a:t>
        </a:r>
      </a:p>
    </p188:txBody>
  </p188:cm>
</p188:cmLst>
</file>

<file path=ppt/comments/modernComment_7FFFEE60_E81050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EB29C2-4C9C-4361-855E-615FB0C2A00F}" authorId="{55B8890B-3FFA-293B-7F20-D1C973BF9898}" created="2025-08-19T14:23:38.64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93383364" sldId="2147479136"/>
      <ac:spMk id="9" creationId="{2660DA65-7DFE-5B16-07AB-D68FD7C8D705}"/>
      <ac:txMk cp="0" len="117">
        <ac:context len="118" hash="3222166912"/>
      </ac:txMk>
    </ac:txMkLst>
    <p188:pos x="7780615" y="225376"/>
    <p188:txBody>
      <a:bodyPr/>
      <a:lstStyle/>
      <a:p>
        <a:r>
          <a:rPr lang="en-US"/>
          <a:t>Please review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B28F75-D476-691B-9E10-2F92DFA005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89AEE-BE1E-BABE-F819-07F5DE63EB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BCAD-5D79-4949-AA31-F4883C3E7687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2882C-ACDD-097B-A9A4-90DCE817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D58E8-7F55-840F-B882-3026B49FA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42B5-89FB-2E41-9AC3-7125A5E62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6BB1-0275-0745-946D-AD23BB7C9551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87B4-84FD-374F-8D99-2881803C31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387B4-84FD-374F-8D99-2881803C31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2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wer lines in a forest&#10;&#10;AI-generated content may be incorrect.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2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5268320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5276356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1927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32" y="480499"/>
            <a:ext cx="5993745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390F1-C143-773C-40A0-AC5461CA22F6}"/>
              </a:ext>
            </a:extLst>
          </p:cNvPr>
          <p:cNvSpPr/>
          <p:nvPr userDrawn="1"/>
        </p:nvSpPr>
        <p:spPr>
          <a:xfrm>
            <a:off x="2843772" y="1062558"/>
            <a:ext cx="6300210" cy="4080941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30B67-C902-43CE-A7E3-CD812D6C1728}"/>
              </a:ext>
            </a:extLst>
          </p:cNvPr>
          <p:cNvCxnSpPr>
            <a:cxnSpLocks/>
          </p:cNvCxnSpPr>
          <p:nvPr userDrawn="1"/>
        </p:nvCxnSpPr>
        <p:spPr>
          <a:xfrm flipV="1">
            <a:off x="2834332" y="1062558"/>
            <a:ext cx="0" cy="4080942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08C07-9041-F63D-85B3-47E5A195E397}"/>
              </a:ext>
            </a:extLst>
          </p:cNvPr>
          <p:cNvCxnSpPr>
            <a:cxnSpLocks/>
          </p:cNvCxnSpPr>
          <p:nvPr userDrawn="1"/>
        </p:nvCxnSpPr>
        <p:spPr>
          <a:xfrm flipH="1">
            <a:off x="2834332" y="1062316"/>
            <a:ext cx="6309668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C70E085-F76C-4D91-F87D-C0C8E49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5905" y="0"/>
            <a:ext cx="2232070" cy="471440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45DFE-0471-610A-338D-0A3564D167AD}"/>
              </a:ext>
            </a:extLst>
          </p:cNvPr>
          <p:cNvSpPr/>
          <p:nvPr userDrawn="1"/>
        </p:nvSpPr>
        <p:spPr>
          <a:xfrm>
            <a:off x="3318641" y="321805"/>
            <a:ext cx="5507394" cy="4825537"/>
          </a:xfrm>
          <a:prstGeom prst="rect">
            <a:avLst/>
          </a:prstGeom>
          <a:solidFill>
            <a:srgbClr val="FEFAFF"/>
          </a:solidFill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661380"/>
            <a:ext cx="2677483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7F1DC4-0334-D341-D232-0B7ADF881A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52538"/>
            <a:ext cx="4438650" cy="303568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6" y="658368"/>
            <a:ext cx="2701132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B4B13-5E6D-5E6C-E46E-504D83288DFC}"/>
              </a:ext>
            </a:extLst>
          </p:cNvPr>
          <p:cNvSpPr/>
          <p:nvPr userDrawn="1"/>
        </p:nvSpPr>
        <p:spPr>
          <a:xfrm>
            <a:off x="3318641" y="321805"/>
            <a:ext cx="5507394" cy="4825537"/>
          </a:xfrm>
          <a:prstGeom prst="rect">
            <a:avLst/>
          </a:prstGeom>
          <a:solidFill>
            <a:srgbClr val="FEFAFF"/>
          </a:solidFill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42473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5916" y="-1"/>
            <a:ext cx="1608084" cy="51435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141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F34FD-A18F-8CF1-2F26-72FE651938D5}"/>
              </a:ext>
            </a:extLst>
          </p:cNvPr>
          <p:cNvSpPr/>
          <p:nvPr userDrawn="1"/>
        </p:nvSpPr>
        <p:spPr>
          <a:xfrm>
            <a:off x="3051146" y="461250"/>
            <a:ext cx="6092854" cy="4682250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33596-A4B4-9FBE-6C7A-2B197E6FC8EE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58823-29DD-D1A8-6ECE-E86644EE9CAD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6" y="2533067"/>
            <a:ext cx="2393704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293" y="457469"/>
            <a:ext cx="3041707" cy="468603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6745-119B-FA05-2771-8EEAA5CF9845}"/>
              </a:ext>
            </a:extLst>
          </p:cNvPr>
          <p:cNvSpPr/>
          <p:nvPr userDrawn="1"/>
        </p:nvSpPr>
        <p:spPr>
          <a:xfrm>
            <a:off x="3051146" y="461251"/>
            <a:ext cx="6092854" cy="3297254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B1D5-A9BC-8EE6-9304-AF0A826CA878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3BCF-D4CB-1249-D928-42743769D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3301035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4" y="840232"/>
            <a:ext cx="2343534" cy="108952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8C695-12B9-78AA-603D-85D49E0E2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758503"/>
            <a:ext cx="9144000" cy="13849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16745-119B-FA05-2771-8EEAA5CF9845}"/>
              </a:ext>
            </a:extLst>
          </p:cNvPr>
          <p:cNvSpPr/>
          <p:nvPr userDrawn="1"/>
        </p:nvSpPr>
        <p:spPr>
          <a:xfrm>
            <a:off x="3051146" y="461250"/>
            <a:ext cx="6092854" cy="4682249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FB1D5-A9BC-8EE6-9304-AF0A826CA878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3BCF-D4CB-1249-D928-42743769D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1146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4" y="840232"/>
            <a:ext cx="2343534" cy="1089529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69752CB-44E4-36A0-7D07-41B430854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3546" y="519462"/>
            <a:ext cx="4365057" cy="41045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174" y="2959674"/>
            <a:ext cx="3434386" cy="424732"/>
          </a:xfrm>
          <a:noFill/>
        </p:spPr>
        <p:txBody>
          <a:bodyPr wrap="square" rtlCol="0" anchor="b">
            <a:sp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 dirty="0"/>
              <a:t>Name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1E90D-D6EF-6ADB-366A-03D270FF6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28" y="4887885"/>
            <a:ext cx="942359" cy="17949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F465362-8150-A932-9B4D-EBA82F99351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0898" y="3629490"/>
            <a:ext cx="3458662" cy="23083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GB" sz="900" spc="300" dirty="0"/>
            </a:lvl1pPr>
          </a:lstStyle>
          <a:p>
            <a:pPr lvl="0">
              <a:lnSpc>
                <a:spcPct val="100000"/>
              </a:lnSpc>
            </a:pPr>
            <a:r>
              <a:rPr lang="en-GB" dirty="0"/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16520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6803A43-40E1-5DFC-1572-B4B09403C83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0" y="1"/>
            <a:ext cx="9144000" cy="25423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GB" dirty="0"/>
              <a:t>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7BCE-3C6B-CC77-AA9C-44EE8327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6" b="779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93000"/>
                </a:schemeClr>
              </a:gs>
              <a:gs pos="94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4057819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4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7BCE-3C6B-CC77-AA9C-44EE83275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090022-780C-1588-22DE-E99AA2708F13}"/>
              </a:ext>
            </a:extLst>
          </p:cNvPr>
          <p:cNvSpPr/>
          <p:nvPr userDrawn="1"/>
        </p:nvSpPr>
        <p:spPr>
          <a:xfrm>
            <a:off x="2236920" y="461250"/>
            <a:ext cx="6907080" cy="4682250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2FD596-9F59-B505-CA15-9311F2BED8ED}"/>
              </a:ext>
            </a:extLst>
          </p:cNvPr>
          <p:cNvCxnSpPr>
            <a:cxnSpLocks/>
          </p:cNvCxnSpPr>
          <p:nvPr userDrawn="1"/>
        </p:nvCxnSpPr>
        <p:spPr>
          <a:xfrm>
            <a:off x="0" y="461250"/>
            <a:ext cx="9144000" cy="0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004B42-D684-32AE-7C0F-C4C3501266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97" y="143374"/>
            <a:ext cx="1088849" cy="207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3282B-6878-48C3-E022-3E9A2049A0B3}"/>
              </a:ext>
            </a:extLst>
          </p:cNvPr>
          <p:cNvCxnSpPr>
            <a:cxnSpLocks/>
          </p:cNvCxnSpPr>
          <p:nvPr userDrawn="1"/>
        </p:nvCxnSpPr>
        <p:spPr>
          <a:xfrm flipV="1">
            <a:off x="2227480" y="457469"/>
            <a:ext cx="0" cy="4686031"/>
          </a:xfrm>
          <a:prstGeom prst="line">
            <a:avLst/>
          </a:prstGeom>
          <a:ln w="635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6769629-95C6-EA85-B773-30C604045DF8}"/>
              </a:ext>
            </a:extLst>
          </p:cNvPr>
          <p:cNvSpPr/>
          <p:nvPr userDrawn="1"/>
        </p:nvSpPr>
        <p:spPr>
          <a:xfrm>
            <a:off x="1" y="4822858"/>
            <a:ext cx="1972612" cy="320642"/>
          </a:xfrm>
          <a:prstGeom prst="rect">
            <a:avLst/>
          </a:prstGeom>
          <a:solidFill>
            <a:srgbClr val="EBE8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CF6C0E-5A3B-5CD3-CB6F-2B1596BCD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11" y="1482324"/>
            <a:ext cx="1730092" cy="535531"/>
          </a:xfrm>
        </p:spPr>
        <p:txBody>
          <a:bodyPr/>
          <a:lstStyle>
            <a:lvl1pPr>
              <a:defRPr lang="en-US" sz="3200" dirty="0"/>
            </a:lvl1pPr>
          </a:lstStyle>
          <a:p>
            <a:pPr marL="0" lvl="0"/>
            <a:r>
              <a:rPr lang="en-GB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54" y="214326"/>
            <a:ext cx="8658978" cy="42473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F5A8B3-DB37-7CA9-CA63-B3F4DF653349}"/>
              </a:ext>
            </a:extLst>
          </p:cNvPr>
          <p:cNvCxnSpPr>
            <a:cxnSpLocks/>
          </p:cNvCxnSpPr>
          <p:nvPr userDrawn="1"/>
        </p:nvCxnSpPr>
        <p:spPr>
          <a:xfrm>
            <a:off x="1459058" y="4819570"/>
            <a:ext cx="0" cy="19737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2CD73-ED19-13BD-2FFA-DB80F52FBDD1}"/>
              </a:ext>
            </a:extLst>
          </p:cNvPr>
          <p:cNvSpPr/>
          <p:nvPr userDrawn="1"/>
        </p:nvSpPr>
        <p:spPr>
          <a:xfrm>
            <a:off x="-2" y="893089"/>
            <a:ext cx="9144000" cy="45719"/>
          </a:xfrm>
          <a:prstGeom prst="rect">
            <a:avLst/>
          </a:prstGeom>
          <a:gradFill>
            <a:gsLst>
              <a:gs pos="0">
                <a:srgbClr val="2C9344"/>
              </a:gs>
              <a:gs pos="100000">
                <a:srgbClr val="F7E282">
                  <a:alpha val="0"/>
                </a:srgbClr>
              </a:gs>
              <a:gs pos="25000">
                <a:srgbClr val="6FBF4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2BE8A6-ADAD-600D-C9AE-38CB9E292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154" y="556558"/>
            <a:ext cx="8658978" cy="23775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GB" sz="105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GB" sz="1800" smtClean="0"/>
            </a:lvl2pPr>
            <a:lvl3pPr>
              <a:defRPr lang="en-GB" sz="1800" smtClean="0"/>
            </a:lvl3pPr>
            <a:lvl4pPr>
              <a:defRPr lang="en-GB" sz="1800" smtClean="0"/>
            </a:lvl4pPr>
            <a:lvl5pPr>
              <a:defRPr lang="en-US" sz="1800"/>
            </a:lvl5pPr>
          </a:lstStyle>
          <a:p>
            <a:pPr marL="0" lvl="0" defTabSz="457189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182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8380"/>
            <a:ext cx="8458200" cy="34163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1"/>
            <a:ext cx="8534400" cy="3239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182761"/>
            <a:ext cx="76200" cy="3887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4914900"/>
            <a:ext cx="4038600" cy="17145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8276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4920854"/>
            <a:ext cx="457200" cy="159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87BC3-F10A-815D-E629-33925D244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6" b="783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17667D-39A4-0BCD-DE06-B6639912818D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5000">
                <a:schemeClr val="accent4">
                  <a:alpha val="28108"/>
                </a:schemeClr>
              </a:gs>
              <a:gs pos="52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CB945-4185-AA6B-41E4-D67FEEADA4E8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11901D-99C7-30AD-7151-695387451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48" y="2571750"/>
            <a:ext cx="4100152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361" y="4207907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D93A76-F7BB-E98F-E54A-119939C8D4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81" y="4466439"/>
            <a:ext cx="4057819" cy="20313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>
              <a:buNone/>
            </a:pP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533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" r="1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48" y="3064193"/>
            <a:ext cx="4100152" cy="584775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4291122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360784"/>
            <a:ext cx="2341813" cy="4405372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59" y="588981"/>
            <a:ext cx="1577826" cy="3005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359" y="2494903"/>
            <a:ext cx="2036229" cy="1077218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3631527"/>
            <a:ext cx="2036229" cy="27238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3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2" b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>
            <a:off x="0" y="0"/>
            <a:ext cx="9144000" cy="5143501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92000"/>
                </a:schemeClr>
              </a:gs>
              <a:gs pos="90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364065" y="4057688"/>
            <a:ext cx="8415867" cy="708468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48" y="3064193"/>
            <a:ext cx="4100152" cy="584775"/>
          </a:xfrm>
          <a:noFill/>
        </p:spPr>
        <p:txBody>
          <a:bodyPr wrap="square" rtlCol="0" anchor="b">
            <a:sp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Divider slide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1C3B0FD-3BB2-4918-33CA-6F607CE1A0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359" y="4291122"/>
            <a:ext cx="4051639" cy="286232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lang="en-US" sz="1400" dirty="0"/>
            </a:lvl1pPr>
          </a:lstStyle>
          <a:p>
            <a:pPr marL="0" lvl="0" defTabSz="457200"/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2B6B8-3222-5263-6548-876EFE15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" r="22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FF7480-B002-5EB7-D401-28DA4AE56E2E}"/>
              </a:ext>
            </a:extLst>
          </p:cNvPr>
          <p:cNvSpPr/>
          <p:nvPr userDrawn="1"/>
        </p:nvSpPr>
        <p:spPr>
          <a:xfrm rot="16200000">
            <a:off x="2492923" y="-1507579"/>
            <a:ext cx="5143500" cy="8158656"/>
          </a:xfrm>
          <a:prstGeom prst="rect">
            <a:avLst/>
          </a:prstGeom>
          <a:gradFill flip="none" rotWithShape="1">
            <a:gsLst>
              <a:gs pos="16000">
                <a:schemeClr val="accent4">
                  <a:alpha val="70000"/>
                </a:schemeClr>
              </a:gs>
              <a:gs pos="55000">
                <a:schemeClr val="accent4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3D5F4-4144-0F8F-3FAA-BFF16C68F1DD}"/>
              </a:ext>
            </a:extLst>
          </p:cNvPr>
          <p:cNvSpPr/>
          <p:nvPr userDrawn="1"/>
        </p:nvSpPr>
        <p:spPr>
          <a:xfrm>
            <a:off x="6180083" y="386255"/>
            <a:ext cx="2599849" cy="4379901"/>
          </a:xfrm>
          <a:prstGeom prst="rect">
            <a:avLst/>
          </a:prstGeom>
          <a:solidFill>
            <a:srgbClr val="FEF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A5026-C3F4-AD01-1A50-1AA183C4F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256" y="4212206"/>
            <a:ext cx="2185916" cy="41636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318E67-A62C-C2BD-B6B0-7D00C57E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6742" y="2328606"/>
            <a:ext cx="2102944" cy="486287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00000"/>
              </a:lnSpc>
              <a:defRPr lang="en-US" sz="3200" b="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80000"/>
              </a:lnSpc>
            </a:pPr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1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CC763E-AA44-A0D8-00A6-A69376176E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7254" y="939800"/>
            <a:ext cx="8494959" cy="3263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85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65" y="457200"/>
            <a:ext cx="8494959" cy="3877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lvl="0">
              <a:lnSpc>
                <a:spcPct val="80000"/>
              </a:lnSpc>
            </a:pPr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965" y="939998"/>
            <a:ext cx="8494959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54139" y="4882081"/>
            <a:ext cx="2016253" cy="172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smtClean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882081"/>
            <a:ext cx="373782" cy="172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E457DC-07A4-EB43-85A4-81D9D6697F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2BDD5-EB76-485C-5BF9-04B84449875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8" y="4882081"/>
            <a:ext cx="942359" cy="1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91" r:id="rId3"/>
    <p:sldLayoutId id="2147483672" r:id="rId4"/>
    <p:sldLayoutId id="2147483688" r:id="rId5"/>
    <p:sldLayoutId id="2147483689" r:id="rId6"/>
    <p:sldLayoutId id="2147483679" r:id="rId7"/>
    <p:sldLayoutId id="2147483666" r:id="rId8"/>
    <p:sldLayoutId id="2147483692" r:id="rId9"/>
    <p:sldLayoutId id="2147483685" r:id="rId10"/>
    <p:sldLayoutId id="2147483684" r:id="rId11"/>
    <p:sldLayoutId id="2147483683" r:id="rId12"/>
    <p:sldLayoutId id="2147483680" r:id="rId13"/>
    <p:sldLayoutId id="2147483681" r:id="rId14"/>
    <p:sldLayoutId id="2147483682" r:id="rId15"/>
    <p:sldLayoutId id="2147483687" r:id="rId16"/>
    <p:sldLayoutId id="2147483663" r:id="rId17"/>
    <p:sldLayoutId id="2147483677" r:id="rId18"/>
    <p:sldLayoutId id="2147483678" r:id="rId19"/>
    <p:sldLayoutId id="2147483686" r:id="rId20"/>
    <p:sldLayoutId id="2147483693" r:id="rId21"/>
    <p:sldLayoutId id="214748369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0" kern="1200" spc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System Font Regular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8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EE5C_7BA2B2AD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EE60_E81050C4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1F95-F8DF-8345-6C80-060F0303D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786646"/>
            <a:ext cx="4100152" cy="2862322"/>
          </a:xfrm>
        </p:spPr>
        <p:txBody>
          <a:bodyPr/>
          <a:lstStyle/>
          <a:p>
            <a:r>
              <a:rPr lang="en-GB" dirty="0"/>
              <a:t>Probabilistic Reliability Model (SERVM) Project Status and Study Results</a:t>
            </a:r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9CC2C5A-5E71-AAB3-48D7-C20C9DD2D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22, 2025</a:t>
            </a:r>
          </a:p>
        </p:txBody>
      </p:sp>
    </p:spTree>
    <p:extLst>
      <p:ext uri="{BB962C8B-B14F-4D97-AF65-F5344CB8AC3E}">
        <p14:creationId xmlns:p14="http://schemas.microsoft.com/office/powerpoint/2010/main" val="15711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0740-C271-F821-886C-1A92D8100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9A9ADA-A684-0BCE-285A-D33AE510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2" y="1283487"/>
            <a:ext cx="6327744" cy="3415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08415-BDEE-0946-41CE-2A682742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Base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86B19-79A3-236D-6C34-43C48815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B68C7-8CB3-26BF-875F-7C6A67F0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A7397-1614-85A7-B694-AEF5EDB6EB27}"/>
              </a:ext>
            </a:extLst>
          </p:cNvPr>
          <p:cNvSpPr txBox="1"/>
          <p:nvPr/>
        </p:nvSpPr>
        <p:spPr>
          <a:xfrm>
            <a:off x="490861" y="1069054"/>
            <a:ext cx="4355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Gradual recovery effects are more accurately reflected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CB73FB-11A9-4F1E-2CE5-A7DBB1369C1A}"/>
              </a:ext>
            </a:extLst>
          </p:cNvPr>
          <p:cNvCxnSpPr/>
          <p:nvPr/>
        </p:nvCxnSpPr>
        <p:spPr>
          <a:xfrm>
            <a:off x="3829423" y="2768672"/>
            <a:ext cx="328904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34F0DF-15A0-E4F0-F797-1704A7B10A44}"/>
              </a:ext>
            </a:extLst>
          </p:cNvPr>
          <p:cNvCxnSpPr>
            <a:cxnSpLocks/>
          </p:cNvCxnSpPr>
          <p:nvPr/>
        </p:nvCxnSpPr>
        <p:spPr>
          <a:xfrm>
            <a:off x="4727496" y="3312539"/>
            <a:ext cx="374857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432DE8-41B2-2C5F-8FA5-2AE26BF09145}"/>
              </a:ext>
            </a:extLst>
          </p:cNvPr>
          <p:cNvCxnSpPr>
            <a:cxnSpLocks/>
          </p:cNvCxnSpPr>
          <p:nvPr/>
        </p:nvCxnSpPr>
        <p:spPr>
          <a:xfrm>
            <a:off x="5102352" y="3789585"/>
            <a:ext cx="311327" cy="0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53A6-CBE5-945E-A618-08C57098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76C03-7208-7E35-5F13-B5F9AAA10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TTR distribution modeling appears to have minimal impact on results assuming weatherization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756D6-05EC-4D79-03D6-CF0AE917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F4165-22D1-C592-DA28-25CE3EC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A2FA26-89CC-B5EE-8AA8-1B31E09C6D66}"/>
              </a:ext>
            </a:extLst>
          </p:cNvPr>
          <p:cNvGraphicFramePr>
            <a:graphicFrameLocks noGrp="1"/>
          </p:cNvGraphicFramePr>
          <p:nvPr/>
        </p:nvGraphicFramePr>
        <p:xfrm>
          <a:off x="754168" y="2022351"/>
          <a:ext cx="2178565" cy="2344393"/>
        </p:xfrm>
        <a:graphic>
          <a:graphicData uri="http://schemas.openxmlformats.org/drawingml/2006/table">
            <a:tbl>
              <a:tblPr/>
              <a:tblGrid>
                <a:gridCol w="682555">
                  <a:extLst>
                    <a:ext uri="{9D8B030D-6E8A-4147-A177-3AD203B41FA5}">
                      <a16:colId xmlns:a16="http://schemas.microsoft.com/office/drawing/2014/main" val="992083819"/>
                    </a:ext>
                  </a:extLst>
                </a:gridCol>
                <a:gridCol w="682555">
                  <a:extLst>
                    <a:ext uri="{9D8B030D-6E8A-4147-A177-3AD203B41FA5}">
                      <a16:colId xmlns:a16="http://schemas.microsoft.com/office/drawing/2014/main" val="494188139"/>
                    </a:ext>
                  </a:extLst>
                </a:gridCol>
                <a:gridCol w="813455">
                  <a:extLst>
                    <a:ext uri="{9D8B030D-6E8A-4147-A177-3AD203B41FA5}">
                      <a16:colId xmlns:a16="http://schemas.microsoft.com/office/drawing/2014/main" val="1252641869"/>
                    </a:ext>
                  </a:extLst>
                </a:gridCol>
              </a:tblGrid>
              <a:tr h="2358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Change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123144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84900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0.05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0.05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112361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51837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70968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938345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0.00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0.00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499098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0.04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0.04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101740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0.08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0.07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855094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0.00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0.00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412492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65565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     -  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24868"/>
                  </a:ext>
                </a:extLst>
              </a:tr>
              <a:tr h="1757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0.05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6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    0.06 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643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A551C0-0AB6-30F5-4106-EBEFC33399F2}"/>
              </a:ext>
            </a:extLst>
          </p:cNvPr>
          <p:cNvSpPr txBox="1"/>
          <p:nvPr/>
        </p:nvSpPr>
        <p:spPr>
          <a:xfrm>
            <a:off x="5283645" y="2176363"/>
            <a:ext cx="350373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Observations</a:t>
            </a:r>
          </a:p>
          <a:p>
            <a:r>
              <a:rPr lang="en-US" sz="1350" dirty="0"/>
              <a:t>Weather TTRs may also be used as a lever to implement weatherization standards (e.g. cutoff TTR values greater than 100 hours)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73415-774B-561D-AFA0-6D139218EDE9}"/>
              </a:ext>
            </a:extLst>
          </p:cNvPr>
          <p:cNvSpPr txBox="1"/>
          <p:nvPr/>
        </p:nvSpPr>
        <p:spPr>
          <a:xfrm>
            <a:off x="1240277" y="1745351"/>
            <a:ext cx="2028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Monthly LOLE</a:t>
            </a:r>
          </a:p>
        </p:txBody>
      </p:sp>
    </p:spTree>
    <p:extLst>
      <p:ext uri="{BB962C8B-B14F-4D97-AF65-F5344CB8AC3E}">
        <p14:creationId xmlns:p14="http://schemas.microsoft.com/office/powerpoint/2010/main" val="125648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20AE8-1838-B074-F624-36B93A25A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FF434D-8A63-57F4-AB08-266F39777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894642"/>
            <a:ext cx="4100152" cy="1754326"/>
          </a:xfrm>
        </p:spPr>
        <p:txBody>
          <a:bodyPr/>
          <a:lstStyle/>
          <a:p>
            <a:r>
              <a:rPr lang="en-US" dirty="0"/>
              <a:t>January Reliability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29529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43374-31F0-96BF-3BD1-6F47C987A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C968-D3F3-CE11-6B35-39DA1F08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Weather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D86A-A038-09CC-CBE9-FF698C8D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1103239"/>
            <a:ext cx="3020252" cy="3575918"/>
          </a:xfrm>
        </p:spPr>
        <p:txBody>
          <a:bodyPr>
            <a:normAutofit/>
          </a:bodyPr>
          <a:lstStyle/>
          <a:p>
            <a:r>
              <a:rPr lang="en-US" sz="1500" dirty="0"/>
              <a:t>Reviewing the available historic temperature data, there continues to be a slight over-representation of December cold weather events in the longer range record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1734D-2B02-36AF-7095-E0D9170A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515C0-9D59-2DA1-E74C-5CE07967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69EB1E-02F7-1C5D-3057-0F778ACA5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SERVM Weather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A22F0-2719-C667-A8FD-3BC1DA835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76" y="1201230"/>
            <a:ext cx="4339204" cy="30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0AFED-281E-682E-E3AF-7F1A7026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2C99-9E1E-8ADD-302C-8B0BB1F9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Weather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5287C-5858-8F4C-D603-9D8A4094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5AED3-7BA4-C01B-0F91-F364C535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316DF4-8D52-916C-078C-99F87763C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Long Range Record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843EE-AC72-6A8E-C71A-9226A03D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38" y="1025860"/>
            <a:ext cx="7031664" cy="37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72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D603A-6551-1BF0-E925-6CB8FA6C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64" y="2338771"/>
            <a:ext cx="4005419" cy="271600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BB09C4-7836-159E-C703-D0E5880B3F05}"/>
              </a:ext>
            </a:extLst>
          </p:cNvPr>
          <p:cNvSpPr/>
          <p:nvPr/>
        </p:nvSpPr>
        <p:spPr>
          <a:xfrm>
            <a:off x="437103" y="2601797"/>
            <a:ext cx="3954508" cy="198514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D4A99-7D6D-6058-8933-56423507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Reliability 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3E524-7B74-A1C5-0254-984CE8F73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8" y="1002833"/>
            <a:ext cx="8658978" cy="3263504"/>
          </a:xfrm>
        </p:spPr>
        <p:txBody>
          <a:bodyPr>
            <a:normAutofit/>
          </a:bodyPr>
          <a:lstStyle/>
          <a:p>
            <a:r>
              <a:rPr lang="en-US" sz="1350" dirty="0"/>
              <a:t>Within the SERVM modeled weather years, significant weather events are noted in December and February, whereas the long range historical record indicates January is the coldest month</a:t>
            </a:r>
          </a:p>
          <a:p>
            <a:r>
              <a:rPr lang="en-US" sz="1350" dirty="0"/>
              <a:t>The approach taken to align SERVM results with expected extreme monthly weather conditions</a:t>
            </a:r>
          </a:p>
          <a:p>
            <a:pPr marL="600067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49" dirty="0"/>
              <a:t>Shift weather year inclusive of December 1989 weather event </a:t>
            </a:r>
            <a:r>
              <a:rPr lang="en-US" sz="949" b="1" dirty="0"/>
              <a:t>10 days forward in time</a:t>
            </a:r>
          </a:p>
          <a:p>
            <a:pPr marL="600067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49" dirty="0"/>
              <a:t>Shift weather year inclusive of Uri weather event </a:t>
            </a:r>
            <a:r>
              <a:rPr lang="en-US" sz="949" b="1" dirty="0"/>
              <a:t>21 days backward in time</a:t>
            </a:r>
          </a:p>
          <a:p>
            <a:pPr marL="600067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49" dirty="0"/>
              <a:t>The two new weather years get </a:t>
            </a:r>
            <a:r>
              <a:rPr lang="en-US" sz="949" b="1" dirty="0"/>
              <a:t>½ weighting </a:t>
            </a:r>
            <a:r>
              <a:rPr lang="en-US" sz="949" dirty="0"/>
              <a:t>of a normal weather year</a:t>
            </a:r>
          </a:p>
          <a:p>
            <a:pPr marL="600067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49" dirty="0"/>
              <a:t>Original 1989 and 2021 weather years get </a:t>
            </a:r>
            <a:r>
              <a:rPr lang="en-US" sz="949" b="1" dirty="0"/>
              <a:t>½ weight o</a:t>
            </a:r>
            <a:r>
              <a:rPr lang="en-US" sz="949" dirty="0"/>
              <a:t>f a normal weather year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848EB-A342-944E-2C26-8B8BC25B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34D19-8622-5767-E659-6DE2915F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15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D0DD4-CB87-FB61-DCC3-C6AF9B65F8DA}"/>
              </a:ext>
            </a:extLst>
          </p:cNvPr>
          <p:cNvSpPr/>
          <p:nvPr/>
        </p:nvSpPr>
        <p:spPr>
          <a:xfrm>
            <a:off x="7116745" y="2486178"/>
            <a:ext cx="644394" cy="1990772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543A7F-4BE7-261E-2E15-985BB017D07F}"/>
              </a:ext>
            </a:extLst>
          </p:cNvPr>
          <p:cNvCxnSpPr>
            <a:cxnSpLocks/>
          </p:cNvCxnSpPr>
          <p:nvPr/>
        </p:nvCxnSpPr>
        <p:spPr>
          <a:xfrm>
            <a:off x="6928062" y="2513043"/>
            <a:ext cx="701793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F5FF1E-FC74-253F-987E-8DB974608751}"/>
              </a:ext>
            </a:extLst>
          </p:cNvPr>
          <p:cNvCxnSpPr>
            <a:cxnSpLocks/>
          </p:cNvCxnSpPr>
          <p:nvPr/>
        </p:nvCxnSpPr>
        <p:spPr>
          <a:xfrm flipH="1">
            <a:off x="7382926" y="2601797"/>
            <a:ext cx="580249" cy="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181C0D-BFA5-EE48-25BA-8071F4DC2C8C}"/>
              </a:ext>
            </a:extLst>
          </p:cNvPr>
          <p:cNvSpPr txBox="1"/>
          <p:nvPr/>
        </p:nvSpPr>
        <p:spPr>
          <a:xfrm>
            <a:off x="7178024" y="2289880"/>
            <a:ext cx="2609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01BE3-9EE7-36BD-FF96-AC70D52FA106}"/>
              </a:ext>
            </a:extLst>
          </p:cNvPr>
          <p:cNvSpPr txBox="1"/>
          <p:nvPr/>
        </p:nvSpPr>
        <p:spPr>
          <a:xfrm>
            <a:off x="7629855" y="239404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51CFC-E693-078C-6314-5D54188CED22}"/>
              </a:ext>
            </a:extLst>
          </p:cNvPr>
          <p:cNvSpPr txBox="1"/>
          <p:nvPr/>
        </p:nvSpPr>
        <p:spPr>
          <a:xfrm>
            <a:off x="5816227" y="2096593"/>
            <a:ext cx="32111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Daily Winter Peaks across SERVM Weather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D5A1DA-1C06-FA77-468D-71E961944161}"/>
              </a:ext>
            </a:extLst>
          </p:cNvPr>
          <p:cNvSpPr txBox="1"/>
          <p:nvPr/>
        </p:nvSpPr>
        <p:spPr>
          <a:xfrm>
            <a:off x="726142" y="2634585"/>
            <a:ext cx="3029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Weather year shift includes adjusting all weather driven inputs (load, solar, wind, temperature) forward or backward in time for winter season for the weather year under investigation</a:t>
            </a:r>
          </a:p>
          <a:p>
            <a:endParaRPr lang="en-US" sz="1350" dirty="0"/>
          </a:p>
          <a:p>
            <a:r>
              <a:rPr lang="en-US" sz="1350" dirty="0"/>
              <a:t>Summer inputs are held static</a:t>
            </a:r>
          </a:p>
        </p:txBody>
      </p:sp>
    </p:spTree>
    <p:extLst>
      <p:ext uri="{BB962C8B-B14F-4D97-AF65-F5344CB8AC3E}">
        <p14:creationId xmlns:p14="http://schemas.microsoft.com/office/powerpoint/2010/main" val="214814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6968-A74C-A487-0468-953E5AF2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LOLE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B45E-AEDB-CCB9-48F5-CC9FCB6D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2C980-7E6C-5758-1770-91ADEF48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4D55A3-4E15-91A4-7B49-CB7CF2411152}"/>
              </a:ext>
            </a:extLst>
          </p:cNvPr>
          <p:cNvGraphicFramePr>
            <a:graphicFrameLocks noGrp="1"/>
          </p:cNvGraphicFramePr>
          <p:nvPr/>
        </p:nvGraphicFramePr>
        <p:xfrm>
          <a:off x="550599" y="2571750"/>
          <a:ext cx="1514475" cy="1864519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71075226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4067192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61250815"/>
                    </a:ext>
                  </a:extLst>
                </a:gridCol>
              </a:tblGrid>
              <a:tr h="150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Month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Original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+2 Wys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25078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96155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9947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3946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9681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15477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6521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4489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0868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546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1564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7929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0.05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7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0.04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1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5774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5A70E88-208C-B819-501A-3D5C4E5A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823" y="1031219"/>
            <a:ext cx="3704570" cy="3985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5A154C-5A53-3C8C-AF9A-3906309B742B}"/>
              </a:ext>
            </a:extLst>
          </p:cNvPr>
          <p:cNvSpPr txBox="1"/>
          <p:nvPr/>
        </p:nvSpPr>
        <p:spPr>
          <a:xfrm>
            <a:off x="249132" y="1090429"/>
            <a:ext cx="41290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Original and +2 Weather Year study results (0.1 LOLE each season) are provided below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+2 Weather Year monthly results are decomposed into driving weather years, right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50" dirty="0"/>
              <a:t>Confirms expected change in LOLE by WY</a:t>
            </a:r>
          </a:p>
        </p:txBody>
      </p:sp>
    </p:spTree>
    <p:extLst>
      <p:ext uri="{BB962C8B-B14F-4D97-AF65-F5344CB8AC3E}">
        <p14:creationId xmlns:p14="http://schemas.microsoft.com/office/powerpoint/2010/main" val="168514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6C0B1-635F-EDAC-60A3-8A05988B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F11705-912B-B250-FBD7-212935CD7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2448639"/>
            <a:ext cx="4100152" cy="1200329"/>
          </a:xfrm>
        </p:spPr>
        <p:txBody>
          <a:bodyPr/>
          <a:lstStyle/>
          <a:p>
            <a:r>
              <a:rPr lang="en-US" dirty="0"/>
              <a:t>Zonal Reliability Study</a:t>
            </a:r>
          </a:p>
        </p:txBody>
      </p:sp>
    </p:spTree>
    <p:extLst>
      <p:ext uri="{BB962C8B-B14F-4D97-AF65-F5344CB8AC3E}">
        <p14:creationId xmlns:p14="http://schemas.microsoft.com/office/powerpoint/2010/main" val="16140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7038-CE90-2D03-74D4-A320364B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8497-7D7D-1B1C-7942-7015A809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Reliability Study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06397-20B5-05B8-8D0F-F869FD9C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5494B-82AD-0EEC-8909-612D5455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0A337-C88C-39FF-3AEF-098A2060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500" dirty="0"/>
              <a:t>Perform clustering analysis using </a:t>
            </a:r>
            <a:r>
              <a:rPr lang="en-US" sz="1500" dirty="0" err="1"/>
              <a:t>PowerGEM’s</a:t>
            </a:r>
            <a:r>
              <a:rPr lang="en-US" sz="1500" dirty="0"/>
              <a:t> TARA model to identify clusters with similar effects on flow-gates</a:t>
            </a:r>
          </a:p>
          <a:p>
            <a:r>
              <a:rPr lang="en-US" sz="1500" dirty="0"/>
              <a:t>Perform transfer limit analysis using TARA to identify zone-to-zone constraints and simultaneous import and export constraints</a:t>
            </a:r>
          </a:p>
          <a:p>
            <a:r>
              <a:rPr lang="en-US" sz="1500" dirty="0"/>
              <a:t>Run SERVM simulations to analyze the change in reliability for 2026 when moving from single zone representation of ERCOT to the clustered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0742601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8470-3402-4AB9-166D-E2D45021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6612-0748-18B7-914C-DE01101A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F6C08-6E8F-F92D-8938-247C14F7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70D7AF-9E3A-124D-BDB5-F8ED47FF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5" y="1103239"/>
            <a:ext cx="2684984" cy="2609069"/>
          </a:xfrm>
        </p:spPr>
        <p:txBody>
          <a:bodyPr>
            <a:normAutofit/>
          </a:bodyPr>
          <a:lstStyle/>
          <a:p>
            <a:r>
              <a:rPr lang="en-US" sz="1500" dirty="0"/>
              <a:t>13 clusters were initially identified by </a:t>
            </a:r>
            <a:r>
              <a:rPr lang="en-US" sz="1500" dirty="0" err="1"/>
              <a:t>PowerGEM</a:t>
            </a:r>
            <a:endParaRPr lang="en-US" sz="1500" dirty="0"/>
          </a:p>
          <a:p>
            <a:r>
              <a:rPr lang="en-US" sz="1500" dirty="0" err="1"/>
              <a:t>PowerGEM</a:t>
            </a:r>
            <a:r>
              <a:rPr lang="en-US" sz="1500" dirty="0"/>
              <a:t> worked with ERCOT and ultimately consolidated several zones</a:t>
            </a:r>
          </a:p>
          <a:p>
            <a:r>
              <a:rPr lang="en-US" sz="1500" dirty="0"/>
              <a:t>Final clustering includes 8 zones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959041-6DD1-D451-2F23-012D9110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57" y="959012"/>
            <a:ext cx="4024458" cy="41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E100-D32A-4264-B2A1-5A3DE26C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229868"/>
            <a:ext cx="6343650" cy="341632"/>
          </a:xfrm>
        </p:spPr>
        <p:txBody>
          <a:bodyPr/>
          <a:lstStyle/>
          <a:p>
            <a:r>
              <a:rPr lang="en-US" dirty="0"/>
              <a:t>Updated Project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2E79-B904-4747-BDE9-9E404F4B0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1498" y="4898491"/>
            <a:ext cx="342900" cy="159544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5EDEE-9595-E3D9-45A9-6BDCB20C3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085851"/>
            <a:ext cx="6172200" cy="27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88201-5B63-7A5D-9539-51A09CD5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D3F6-3EE2-7F48-BCAD-077AE945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Limit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3C98-3C71-3678-C50C-37E0697C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E582-5971-62AD-DE91-3714E1D4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60DA65-7DFE-5B16-07AB-D68FD7C8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500" dirty="0"/>
              <a:t>Results based on adjusting generation up in the sending zone and down in the receiving zone until an overload occurs.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17A79D-715C-0985-A90F-4BD2AEBD6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23780"/>
              </p:ext>
            </p:extLst>
          </p:nvPr>
        </p:nvGraphicFramePr>
        <p:xfrm>
          <a:off x="1960880" y="1618177"/>
          <a:ext cx="5222239" cy="3263904"/>
        </p:xfrm>
        <a:graphic>
          <a:graphicData uri="http://schemas.openxmlformats.org/drawingml/2006/table">
            <a:tbl>
              <a:tblPr/>
              <a:tblGrid>
                <a:gridCol w="1100055">
                  <a:extLst>
                    <a:ext uri="{9D8B030D-6E8A-4147-A177-3AD203B41FA5}">
                      <a16:colId xmlns:a16="http://schemas.microsoft.com/office/drawing/2014/main" val="1428980589"/>
                    </a:ext>
                  </a:extLst>
                </a:gridCol>
                <a:gridCol w="1027524">
                  <a:extLst>
                    <a:ext uri="{9D8B030D-6E8A-4147-A177-3AD203B41FA5}">
                      <a16:colId xmlns:a16="http://schemas.microsoft.com/office/drawing/2014/main" val="310454748"/>
                    </a:ext>
                  </a:extLst>
                </a:gridCol>
                <a:gridCol w="1498976">
                  <a:extLst>
                    <a:ext uri="{9D8B030D-6E8A-4147-A177-3AD203B41FA5}">
                      <a16:colId xmlns:a16="http://schemas.microsoft.com/office/drawing/2014/main" val="4027935967"/>
                    </a:ext>
                  </a:extLst>
                </a:gridCol>
                <a:gridCol w="1595684">
                  <a:extLst>
                    <a:ext uri="{9D8B030D-6E8A-4147-A177-3AD203B41FA5}">
                      <a16:colId xmlns:a16="http://schemas.microsoft.com/office/drawing/2014/main" val="2388142928"/>
                    </a:ext>
                  </a:extLst>
                </a:gridCol>
              </a:tblGrid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Region A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Region B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Capacity Limit In (B-&gt;A)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Capacity Limit Out (A-&gt;B)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412683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SPP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ENTERGY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5180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5180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199470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SPP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371247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8445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5102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546137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SPP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90659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2842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12395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553211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ERCOT_Cluster_1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1413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1665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2705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7863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455535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ERCOT_Cluster_1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2831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1509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06072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5129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5282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934453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4662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68380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ERCOT_Cluster_6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ERCOT_Cluster_1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4736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042200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ERCOT_Cluster_6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2155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884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88907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ERCOT_Cluster_6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7707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146050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ERCOT_Cluster_9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38807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ERCOT_Cluster_9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ERCOT_Cluster_1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2082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3031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077266"/>
                  </a:ext>
                </a:extLst>
              </a:tr>
              <a:tr h="1813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ERCOT_Cluster_13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ERCOT_Cluster_3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6595</a:t>
                      </a:r>
                    </a:p>
                  </a:txBody>
                  <a:tcPr marL="9066" marR="9066" marT="90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41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833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00A6A-5D41-63EE-8686-E5C786C6C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B464-96FA-04A3-65B2-46D5CE0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Transfer Limit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66A18-2C9E-A68F-337B-272D6906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84CDF-BC21-CCB2-2160-49A41A77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0A4E78-8D40-D4F0-B494-12EEA631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500" dirty="0"/>
              <a:t>For simultaneous imports, generation is decreased in the receiving zone and increased in all other zones. Vice versa for simultaneous exports.</a:t>
            </a:r>
          </a:p>
          <a:p>
            <a:pPr marL="0" indent="0">
              <a:buNone/>
            </a:pPr>
            <a:endParaRPr lang="en-US" sz="1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672177-4B1E-ACE0-3B7F-6BF2965A9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67307"/>
              </p:ext>
            </p:extLst>
          </p:nvPr>
        </p:nvGraphicFramePr>
        <p:xfrm>
          <a:off x="2032000" y="1758583"/>
          <a:ext cx="4867616" cy="2563326"/>
        </p:xfrm>
        <a:graphic>
          <a:graphicData uri="http://schemas.openxmlformats.org/drawingml/2006/table">
            <a:tbl>
              <a:tblPr/>
              <a:tblGrid>
                <a:gridCol w="1779574">
                  <a:extLst>
                    <a:ext uri="{9D8B030D-6E8A-4147-A177-3AD203B41FA5}">
                      <a16:colId xmlns:a16="http://schemas.microsoft.com/office/drawing/2014/main" val="3099792881"/>
                    </a:ext>
                  </a:extLst>
                </a:gridCol>
                <a:gridCol w="1256483">
                  <a:extLst>
                    <a:ext uri="{9D8B030D-6E8A-4147-A177-3AD203B41FA5}">
                      <a16:colId xmlns:a16="http://schemas.microsoft.com/office/drawing/2014/main" val="3076209275"/>
                    </a:ext>
                  </a:extLst>
                </a:gridCol>
                <a:gridCol w="1831559">
                  <a:extLst>
                    <a:ext uri="{9D8B030D-6E8A-4147-A177-3AD203B41FA5}">
                      <a16:colId xmlns:a16="http://schemas.microsoft.com/office/drawing/2014/main" val="2961944090"/>
                    </a:ext>
                  </a:extLst>
                </a:gridCol>
              </a:tblGrid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Aggregated Constraint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Import Limit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i="0" u="none" strike="noStrike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Export Limit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688608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1,758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46620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3,926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02223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4,106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60367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2,756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2,936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219513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7,069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968405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3,715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1,272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544128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2,300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40582"/>
                  </a:ext>
                </a:extLst>
              </a:tr>
              <a:tr h="2848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Cluster_13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104861"/>
                          </a:solidFill>
                          <a:effectLst/>
                          <a:latin typeface="Calibri" panose="020F0502020204030204" pitchFamily="34" charset="0"/>
                        </a:rPr>
                        <a:t>3,601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745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939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8B16-5B70-9DC4-12F1-37B70EDF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C9A8-0AF1-4B40-A74E-B6999320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2AC49-0E31-F5F0-2675-3DB498C2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PowerGEM</a:t>
            </a:r>
            <a:r>
              <a:rPr lang="en-US" dirty="0"/>
              <a:t> |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29CC6-B0D7-424A-556D-A85AFED12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13D1A5-DA0D-572C-7A33-35476F27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500" dirty="0"/>
              <a:t>Calculate zonal reliability for 2026</a:t>
            </a:r>
          </a:p>
          <a:p>
            <a:r>
              <a:rPr lang="en-US" sz="1500" dirty="0"/>
              <a:t>Compare to single ERCOT zone reliability for 2026</a:t>
            </a:r>
          </a:p>
        </p:txBody>
      </p:sp>
    </p:spTree>
    <p:extLst>
      <p:ext uri="{BB962C8B-B14F-4D97-AF65-F5344CB8AC3E}">
        <p14:creationId xmlns:p14="http://schemas.microsoft.com/office/powerpoint/2010/main" val="2278026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7B91F-927E-A159-BD49-BA289FEF9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6EC6FA-0B70-E3AA-6228-F582C7EC7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894642"/>
            <a:ext cx="4100152" cy="1754326"/>
          </a:xfrm>
        </p:spPr>
        <p:txBody>
          <a:bodyPr/>
          <a:lstStyle/>
          <a:p>
            <a:r>
              <a:rPr lang="en-US" dirty="0"/>
              <a:t>Supply Deliverability Study</a:t>
            </a:r>
          </a:p>
        </p:txBody>
      </p:sp>
    </p:spTree>
    <p:extLst>
      <p:ext uri="{BB962C8B-B14F-4D97-AF65-F5344CB8AC3E}">
        <p14:creationId xmlns:p14="http://schemas.microsoft.com/office/powerpoint/2010/main" val="32683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1EB80-41B4-F03D-5AC1-EA5F31CDC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72B65-7980-3370-40C7-97D00EF8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077654"/>
            <a:ext cx="3420622" cy="3804427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</a:pPr>
            <a:r>
              <a:rPr lang="en-US" dirty="0">
                <a:latin typeface="Aptos" panose="020B0004020202020204" pitchFamily="34" charset="0"/>
              </a:rPr>
              <a:t>Heuristic to Identify Hourly Snapshots</a:t>
            </a:r>
          </a:p>
          <a:p>
            <a:pPr marL="0" lvl="1">
              <a:spcAft>
                <a:spcPts val="0"/>
              </a:spcAft>
            </a:pPr>
            <a:r>
              <a:rPr lang="en-US" sz="1800" dirty="0">
                <a:latin typeface="Aptos" panose="020B0004020202020204" pitchFamily="34" charset="0"/>
              </a:rPr>
              <a:t>Sample based on: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Load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Modified Load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Net Load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Renewable Output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Unit Category Output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State of Charge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Forced Outages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Remaining Reserves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Imports</a:t>
            </a:r>
          </a:p>
          <a:p>
            <a:pPr marL="0" lvl="2"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</a:rPr>
              <a:t>EUE</a:t>
            </a:r>
          </a:p>
          <a:p>
            <a:endParaRPr lang="en-US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18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DF098-C613-4007-6257-FB441220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F9156-876B-7185-2886-4BF47CFF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BA2C5F-0BD2-9283-AAC8-1CFC87FC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261419"/>
            <a:ext cx="8658978" cy="535531"/>
          </a:xfrm>
        </p:spPr>
        <p:txBody>
          <a:bodyPr/>
          <a:lstStyle/>
          <a:p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</a:rPr>
              <a:t>SERVM</a:t>
            </a:r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TARA</a:t>
            </a:r>
            <a:endParaRPr lang="en-US" dirty="0">
              <a:solidFill>
                <a:srgbClr val="2B9244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7BA78-9FCF-FF1E-E8A9-86F81E0C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224" y="1007265"/>
            <a:ext cx="2929613" cy="38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2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7B1D-B6C8-9376-D9C2-1DD04A10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089E7-61C3-87B7-5C84-CA68D9CA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3" y="888460"/>
            <a:ext cx="3833847" cy="38044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SERVM generates INCH file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Zonal load</a:t>
            </a:r>
          </a:p>
          <a:p>
            <a:pPr lvl="2"/>
            <a:r>
              <a:rPr lang="en-US" dirty="0">
                <a:latin typeface="Aptos" panose="020B0004020202020204" pitchFamily="34" charset="0"/>
              </a:rPr>
              <a:t>TARA will adjust bus level loads to match SERVM zonal loads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Bus-level renewable generation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Set availability of energy-limited resources according to modeled state of charge in SERVM</a:t>
            </a:r>
          </a:p>
          <a:p>
            <a:r>
              <a:rPr lang="en-US" dirty="0">
                <a:latin typeface="Aptos" panose="020B0004020202020204" pitchFamily="34" charset="0"/>
              </a:rPr>
              <a:t>SERVM generates CON file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User determines number of iterations</a:t>
            </a:r>
          </a:p>
          <a:p>
            <a:endParaRPr lang="en-US" sz="24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98370-5798-6C62-F851-C68D58FA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B9624-D8C8-E620-63C7-EEC2FE30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F15D59-4D93-F5CB-EDD6-AA172FB2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261419"/>
            <a:ext cx="8658978" cy="535531"/>
          </a:xfrm>
        </p:spPr>
        <p:txBody>
          <a:bodyPr/>
          <a:lstStyle/>
          <a:p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</a:rPr>
              <a:t>SERVM</a:t>
            </a:r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TARA</a:t>
            </a:r>
            <a:endParaRPr lang="en-US" dirty="0">
              <a:solidFill>
                <a:srgbClr val="2B9244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DA652-F135-2E7B-BE1B-3788B973EA46}"/>
              </a:ext>
            </a:extLst>
          </p:cNvPr>
          <p:cNvSpPr txBox="1"/>
          <p:nvPr/>
        </p:nvSpPr>
        <p:spPr>
          <a:xfrm>
            <a:off x="4235172" y="2199897"/>
            <a:ext cx="4777932" cy="2492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200" dirty="0"/>
              <a:t>Contingency 1 / Total Units Out: 2 Total Components Out: 2</a:t>
            </a:r>
          </a:p>
          <a:p>
            <a:r>
              <a:rPr lang="en-US" sz="1200" dirty="0"/>
              <a:t>DISCONNECT BRANCH FROM BUS 2775 TO BUS 6911 CKT 1</a:t>
            </a:r>
          </a:p>
          <a:p>
            <a:r>
              <a:rPr lang="en-US" sz="1200" dirty="0"/>
              <a:t>DISCONNECT BRANCH FROM BUS 2944 TO BUS 2945 CKT 1</a:t>
            </a:r>
          </a:p>
          <a:p>
            <a:r>
              <a:rPr lang="en-US" sz="1200" dirty="0"/>
              <a:t>REMOVE UNIT N4 FROM BUS 150084</a:t>
            </a:r>
          </a:p>
          <a:p>
            <a:r>
              <a:rPr lang="en-US" sz="1200" dirty="0"/>
              <a:t>REMOVE UNIT C5 FROM BUS 150205</a:t>
            </a:r>
          </a:p>
          <a:p>
            <a:r>
              <a:rPr lang="en-US" sz="1200" dirty="0"/>
              <a:t>END</a:t>
            </a:r>
          </a:p>
          <a:p>
            <a:r>
              <a:rPr lang="en-US" sz="1200" dirty="0"/>
              <a:t>Contingency 2 / Total Units Out: 5 Total Components Out: 0</a:t>
            </a:r>
          </a:p>
          <a:p>
            <a:r>
              <a:rPr lang="en-US" sz="1200" dirty="0"/>
              <a:t>REMOVE UNIT N3 FROM BUS 150083</a:t>
            </a:r>
          </a:p>
          <a:p>
            <a:r>
              <a:rPr lang="en-US" sz="1200" dirty="0"/>
              <a:t>REMOVE UNIT C4 FROM BUS 150204</a:t>
            </a:r>
          </a:p>
          <a:p>
            <a:r>
              <a:rPr lang="en-US" sz="1200" dirty="0"/>
              <a:t>REMOVE UNIT N2 FROM BUS 150712</a:t>
            </a:r>
          </a:p>
          <a:p>
            <a:r>
              <a:rPr lang="en-US" sz="1200" dirty="0"/>
              <a:t>REMOVE UNIT N2 FROM BUS 150722</a:t>
            </a:r>
          </a:p>
          <a:p>
            <a:r>
              <a:rPr lang="en-US" sz="1200" dirty="0"/>
              <a:t>REMOVE UNIT C1 FROM BUS 150904</a:t>
            </a:r>
          </a:p>
          <a:p>
            <a:r>
              <a:rPr lang="en-US" sz="12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7244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F36200F-848A-07F8-6B08-CE210F71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09" y="1693207"/>
            <a:ext cx="4478964" cy="273419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3CC19-72CC-023C-D0A6-29CAAD4A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AE61E-4DE6-E29E-452E-9E85DDAD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1786A86-D256-D0B1-9A5A-FA2D974E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261419"/>
            <a:ext cx="8658978" cy="480131"/>
          </a:xfrm>
        </p:spPr>
        <p:txBody>
          <a:bodyPr/>
          <a:lstStyle/>
          <a:p>
            <a:r>
              <a:rPr lang="en-US" sz="2800" dirty="0"/>
              <a:t>Composite Reliability Metrics</a:t>
            </a:r>
            <a:endParaRPr lang="en-US" sz="2800" dirty="0">
              <a:latin typeface="Aptos" panose="020B0004020202020204" pitchFamily="34" charset="0"/>
            </a:endParaRPr>
          </a:p>
        </p:txBody>
      </p:sp>
      <p:pic>
        <p:nvPicPr>
          <p:cNvPr id="8" name="Graphic 7" descr="Supply And Demand with solid fill">
            <a:extLst>
              <a:ext uri="{FF2B5EF4-FFF2-40B4-BE49-F238E27FC236}">
                <a16:creationId xmlns:a16="http://schemas.microsoft.com/office/drawing/2014/main" id="{6B4BBB2C-90D5-A238-7A23-846BCD622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819" y="1257234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02E79A-FB5E-E4EF-C987-7F934C91D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53" y="1634785"/>
            <a:ext cx="4156051" cy="290702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F1DBE9-326B-D7D0-D21B-4D16795B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3" y="888460"/>
            <a:ext cx="8087205" cy="38044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Select adequate number of snapshots to produce convergent composite reliability metrics</a:t>
            </a:r>
            <a:endParaRPr lang="en-US" dirty="0">
              <a:latin typeface="Aptos" panose="020B0004020202020204" pitchFamily="34" charset="0"/>
            </a:endParaRPr>
          </a:p>
          <a:p>
            <a:endParaRPr lang="en-US" sz="24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9FAD212-4DD5-1492-4BD4-B38464C620D0}"/>
              </a:ext>
            </a:extLst>
          </p:cNvPr>
          <p:cNvSpPr/>
          <p:nvPr/>
        </p:nvSpPr>
        <p:spPr>
          <a:xfrm>
            <a:off x="871598" y="2349652"/>
            <a:ext cx="116006" cy="142449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CEB20B1-A01C-16C2-FF15-AC36F47153CE}"/>
              </a:ext>
            </a:extLst>
          </p:cNvPr>
          <p:cNvSpPr/>
          <p:nvPr/>
        </p:nvSpPr>
        <p:spPr>
          <a:xfrm>
            <a:off x="1045607" y="2662735"/>
            <a:ext cx="116006" cy="142449"/>
          </a:xfrm>
          <a:prstGeom prst="star5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C38F4F49-32A2-949F-46F4-B9C59758154B}"/>
              </a:ext>
            </a:extLst>
          </p:cNvPr>
          <p:cNvSpPr/>
          <p:nvPr/>
        </p:nvSpPr>
        <p:spPr>
          <a:xfrm>
            <a:off x="1516931" y="2855103"/>
            <a:ext cx="116006" cy="14244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7B248EB-3C6E-BC41-F1B0-0A1E46B6C208}"/>
              </a:ext>
            </a:extLst>
          </p:cNvPr>
          <p:cNvSpPr/>
          <p:nvPr/>
        </p:nvSpPr>
        <p:spPr>
          <a:xfrm>
            <a:off x="8564906" y="2678049"/>
            <a:ext cx="116006" cy="142449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01158FEE-5DE5-7238-2291-D5D0859B53ED}"/>
              </a:ext>
            </a:extLst>
          </p:cNvPr>
          <p:cNvSpPr/>
          <p:nvPr/>
        </p:nvSpPr>
        <p:spPr>
          <a:xfrm>
            <a:off x="6862988" y="3200060"/>
            <a:ext cx="116006" cy="142449"/>
          </a:xfrm>
          <a:prstGeom prst="star5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373EA98-8DCE-B47A-E20D-752BD3B6508E}"/>
              </a:ext>
            </a:extLst>
          </p:cNvPr>
          <p:cNvSpPr/>
          <p:nvPr/>
        </p:nvSpPr>
        <p:spPr>
          <a:xfrm>
            <a:off x="6002863" y="3390682"/>
            <a:ext cx="116006" cy="142449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E82526-48A1-D71D-C94D-DA61BC8ED256}"/>
              </a:ext>
            </a:extLst>
          </p:cNvPr>
          <p:cNvCxnSpPr>
            <a:cxnSpLocks/>
          </p:cNvCxnSpPr>
          <p:nvPr/>
        </p:nvCxnSpPr>
        <p:spPr>
          <a:xfrm>
            <a:off x="1045607" y="2409303"/>
            <a:ext cx="7469743" cy="322415"/>
          </a:xfrm>
          <a:prstGeom prst="straightConnector1">
            <a:avLst/>
          </a:prstGeom>
          <a:ln w="12700">
            <a:solidFill>
              <a:schemeClr val="tx1">
                <a:alpha val="42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EA0B2C-1BBA-C09D-1D33-1DB968D78BAB}"/>
              </a:ext>
            </a:extLst>
          </p:cNvPr>
          <p:cNvCxnSpPr>
            <a:cxnSpLocks/>
          </p:cNvCxnSpPr>
          <p:nvPr/>
        </p:nvCxnSpPr>
        <p:spPr>
          <a:xfrm>
            <a:off x="1174495" y="2749274"/>
            <a:ext cx="5688493" cy="517445"/>
          </a:xfrm>
          <a:prstGeom prst="straightConnector1">
            <a:avLst/>
          </a:prstGeom>
          <a:ln w="12700">
            <a:solidFill>
              <a:schemeClr val="tx1">
                <a:alpha val="42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FA8F50C-2B3E-577B-9E26-74DF7E8702ED}"/>
              </a:ext>
            </a:extLst>
          </p:cNvPr>
          <p:cNvCxnSpPr>
            <a:cxnSpLocks/>
          </p:cNvCxnSpPr>
          <p:nvPr/>
        </p:nvCxnSpPr>
        <p:spPr>
          <a:xfrm>
            <a:off x="1715250" y="2994996"/>
            <a:ext cx="4287613" cy="449806"/>
          </a:xfrm>
          <a:prstGeom prst="straightConnector1">
            <a:avLst/>
          </a:prstGeom>
          <a:ln w="12700">
            <a:solidFill>
              <a:schemeClr val="tx1">
                <a:alpha val="42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67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240F4-661D-6620-950C-32D04F6EE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839D2-361C-9BF0-5764-D70D71C6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419A6-605E-2230-2B31-84B61A59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54360B-3337-F9AC-6D1B-22441F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261419"/>
            <a:ext cx="8658978" cy="480131"/>
          </a:xfrm>
        </p:spPr>
        <p:txBody>
          <a:bodyPr/>
          <a:lstStyle/>
          <a:p>
            <a:r>
              <a:rPr lang="en-US" sz="2800" dirty="0"/>
              <a:t>Composite Reliability Metrics</a:t>
            </a:r>
            <a:endParaRPr lang="en-US" sz="2800" dirty="0">
              <a:latin typeface="Aptos" panose="020B0004020202020204" pitchFamily="34" charset="0"/>
            </a:endParaRPr>
          </a:p>
        </p:txBody>
      </p:sp>
      <p:pic>
        <p:nvPicPr>
          <p:cNvPr id="8" name="Graphic 7" descr="Supply And Demand with solid fill">
            <a:extLst>
              <a:ext uri="{FF2B5EF4-FFF2-40B4-BE49-F238E27FC236}">
                <a16:creationId xmlns:a16="http://schemas.microsoft.com/office/drawing/2014/main" id="{0D09C304-4786-87DC-A62E-462977E9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819" y="1257234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CBAC2-062D-42C5-15BB-566233BED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72" y="1714434"/>
            <a:ext cx="4156051" cy="2907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D8EB5C-FDD5-2797-D30A-CC56B8F7A9B9}"/>
              </a:ext>
            </a:extLst>
          </p:cNvPr>
          <p:cNvSpPr txBox="1"/>
          <p:nvPr/>
        </p:nvSpPr>
        <p:spPr>
          <a:xfrm>
            <a:off x="1288068" y="1072568"/>
            <a:ext cx="224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SERVM Standalone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691CB-3618-D72B-0272-892E43EF8FC3}"/>
              </a:ext>
            </a:extLst>
          </p:cNvPr>
          <p:cNvSpPr txBox="1"/>
          <p:nvPr/>
        </p:nvSpPr>
        <p:spPr>
          <a:xfrm>
            <a:off x="5557224" y="1086805"/>
            <a:ext cx="2913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SERVM/TARA Composite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A6E9D8-F5B1-66DA-299D-71886A8FE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130" y="1708460"/>
            <a:ext cx="4156051" cy="29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D10B-5997-4BDB-06DF-CA25A36DC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3579-20DE-F0B4-7F83-113CD10A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3" y="1119116"/>
            <a:ext cx="7828849" cy="357377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Solve for 0.1 LOLE while respecting all nodal constraints</a:t>
            </a:r>
          </a:p>
          <a:p>
            <a:r>
              <a:rPr lang="en-US" sz="2400" dirty="0">
                <a:latin typeface="Aptos" panose="020B0004020202020204" pitchFamily="34" charset="0"/>
                <a:sym typeface="Wingdings" panose="05000000000000000000" pitchFamily="2" charset="2"/>
              </a:rPr>
              <a:t>Convergent reliability metrics generally require 50,000 or more 8760 simulations </a:t>
            </a:r>
          </a:p>
          <a:p>
            <a:pPr lvl="1"/>
            <a:r>
              <a:rPr lang="en-US" sz="2000" dirty="0">
                <a:latin typeface="Aptos" panose="020B0004020202020204" pitchFamily="34" charset="0"/>
                <a:sym typeface="Wingdings" panose="05000000000000000000" pitchFamily="2" charset="2"/>
              </a:rPr>
              <a:t>Zonal/Nodal linked models provides the ability to determine convergent reliability models that respect all constraints</a:t>
            </a:r>
          </a:p>
          <a:p>
            <a:pPr lvl="1"/>
            <a:endParaRPr lang="en-US" sz="20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CAF13-2DD2-7725-DEAC-C2363A3A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10560-3009-FA0B-DD8C-F70DA754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9C50C9-AF20-DB92-967C-891B074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261419"/>
            <a:ext cx="8658978" cy="535531"/>
          </a:xfrm>
        </p:spPr>
        <p:txBody>
          <a:bodyPr/>
          <a:lstStyle/>
          <a:p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</a:rPr>
              <a:t>SERVM</a:t>
            </a:r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TARA</a:t>
            </a:r>
            <a:endParaRPr lang="en-US" dirty="0">
              <a:solidFill>
                <a:srgbClr val="2B9244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5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B217-F067-013B-2D55-4CE584063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40B397-09CF-7947-94C8-0E9AEB2C4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894642"/>
            <a:ext cx="4100152" cy="1754326"/>
          </a:xfrm>
        </p:spPr>
        <p:txBody>
          <a:bodyPr/>
          <a:lstStyle/>
          <a:p>
            <a:r>
              <a:rPr lang="en-US" dirty="0"/>
              <a:t>NERC Probabilistic Assessment</a:t>
            </a:r>
          </a:p>
        </p:txBody>
      </p:sp>
    </p:spTree>
    <p:extLst>
      <p:ext uri="{BB962C8B-B14F-4D97-AF65-F5344CB8AC3E}">
        <p14:creationId xmlns:p14="http://schemas.microsoft.com/office/powerpoint/2010/main" val="21798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DD3C01-37C9-56EA-DDF6-F3E74A899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894642"/>
            <a:ext cx="4100152" cy="1754326"/>
          </a:xfrm>
        </p:spPr>
        <p:txBody>
          <a:bodyPr/>
          <a:lstStyle/>
          <a:p>
            <a:r>
              <a:rPr lang="en-US" dirty="0"/>
              <a:t>Event Duration Risk Assessment Project</a:t>
            </a:r>
          </a:p>
        </p:txBody>
      </p:sp>
    </p:spTree>
    <p:extLst>
      <p:ext uri="{BB962C8B-B14F-4D97-AF65-F5344CB8AC3E}">
        <p14:creationId xmlns:p14="http://schemas.microsoft.com/office/powerpoint/2010/main" val="17681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E074-D2C0-5570-BFE7-E5F07BC4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9929-CB88-498D-106A-2C43BC8E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Objective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119A9-0AAE-0AAD-FE85-4B94E478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E169B-7C77-EA59-7849-6D07454E0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5BA1D0-A9B5-C809-6A60-AE9AF94B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4" y="1103239"/>
            <a:ext cx="8240237" cy="3575918"/>
          </a:xfrm>
        </p:spPr>
        <p:txBody>
          <a:bodyPr>
            <a:normAutofit/>
          </a:bodyPr>
          <a:lstStyle/>
          <a:p>
            <a:r>
              <a:rPr lang="en-US" sz="1600" dirty="0"/>
              <a:t>Calculate single zone ERCOT EUE and LOLH metrics for 2027 and 2029</a:t>
            </a:r>
          </a:p>
          <a:p>
            <a:r>
              <a:rPr lang="en-US" sz="1600" dirty="0"/>
              <a:t>Study Drivers:</a:t>
            </a:r>
          </a:p>
          <a:p>
            <a:pPr lvl="1"/>
            <a:r>
              <a:rPr lang="en-US" sz="1200" dirty="0"/>
              <a:t>Load Forecast</a:t>
            </a:r>
          </a:p>
          <a:p>
            <a:pPr lvl="1"/>
            <a:r>
              <a:rPr lang="en-US" sz="1200" dirty="0"/>
              <a:t>Behavior of large loads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3523A4-DBAC-0688-EECB-76FD873EB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36" y="1514835"/>
            <a:ext cx="5413864" cy="32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7267-466C-6B5E-37DA-B04D5295F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ECA390-CFA4-0132-1E02-C95CA4B4D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48" y="1340644"/>
            <a:ext cx="4100152" cy="2308324"/>
          </a:xfrm>
        </p:spPr>
        <p:txBody>
          <a:bodyPr/>
          <a:lstStyle/>
          <a:p>
            <a:r>
              <a:rPr lang="en-US" dirty="0"/>
              <a:t>Reliability Standard Assessment Prototyping</a:t>
            </a:r>
          </a:p>
        </p:txBody>
      </p:sp>
    </p:spTree>
    <p:extLst>
      <p:ext uri="{BB962C8B-B14F-4D97-AF65-F5344CB8AC3E}">
        <p14:creationId xmlns:p14="http://schemas.microsoft.com/office/powerpoint/2010/main" val="14288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98DD-DE51-C046-868A-99B5401A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EB1E-1FA6-C027-204C-38AEB974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3" y="1119116"/>
            <a:ext cx="7828849" cy="3573771"/>
          </a:xfrm>
        </p:spPr>
        <p:txBody>
          <a:bodyPr>
            <a:noAutofit/>
          </a:bodyPr>
          <a:lstStyle/>
          <a:p>
            <a:pPr lvl="1"/>
            <a:endParaRPr lang="en-US" sz="20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E7BC2-F832-D3F3-6934-4C5E2FC6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AB08C-BA5E-C9A0-65BB-0B6B3D85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6D6906-F66D-B193-79AA-0188D725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370102"/>
            <a:ext cx="8658978" cy="426848"/>
          </a:xfrm>
        </p:spPr>
        <p:txBody>
          <a:bodyPr/>
          <a:lstStyle/>
          <a:p>
            <a:r>
              <a:rPr lang="en-US" dirty="0">
                <a:solidFill>
                  <a:srgbClr val="2B9244"/>
                </a:solidFill>
                <a:latin typeface="Aptos" panose="020B0004020202020204" pitchFamily="34" charset="0"/>
              </a:rPr>
              <a:t>Study Objectives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E4E889-1DCE-70FD-3EF9-D8B1D17BF2E8}"/>
              </a:ext>
            </a:extLst>
          </p:cNvPr>
          <p:cNvSpPr txBox="1">
            <a:spLocks/>
          </p:cNvSpPr>
          <p:nvPr/>
        </p:nvSpPr>
        <p:spPr>
          <a:xfrm>
            <a:off x="390368" y="1119116"/>
            <a:ext cx="7828849" cy="3573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System Font Regular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Wingdings" pitchFamily="2" charset="2"/>
              <a:buChar char="§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The Reliability Standard assessment will use a probability-based model to determine if the ERCOT region is meeting the Reliability Standard and how likely it is to continue meeting it for the next three years.</a:t>
            </a:r>
          </a:p>
          <a:p>
            <a:r>
              <a:rPr lang="en-US" sz="2400" dirty="0">
                <a:latin typeface="Aptos" panose="020B0004020202020204" pitchFamily="34" charset="0"/>
              </a:rPr>
              <a:t>First study in 2026, but prototyping ongoing in 2025</a:t>
            </a:r>
          </a:p>
          <a:p>
            <a:r>
              <a:rPr lang="en-US" sz="2400" dirty="0">
                <a:latin typeface="Aptos" panose="020B0004020202020204" pitchFamily="34" charset="0"/>
                <a:sym typeface="Wingdings" panose="05000000000000000000" pitchFamily="2" charset="2"/>
              </a:rPr>
              <a:t>Criteria</a:t>
            </a:r>
          </a:p>
          <a:p>
            <a:pPr lvl="1"/>
            <a:r>
              <a:rPr lang="en-US" sz="1600" dirty="0">
                <a:latin typeface="Aptos" panose="020B0004020202020204" pitchFamily="34" charset="0"/>
                <a:sym typeface="Wingdings" panose="05000000000000000000" pitchFamily="2" charset="2"/>
              </a:rPr>
              <a:t>Frequency of load shed: &lt;1 day in 10 years</a:t>
            </a:r>
          </a:p>
          <a:p>
            <a:pPr lvl="1"/>
            <a:r>
              <a:rPr lang="en-US" sz="1600" dirty="0">
                <a:latin typeface="Aptos" panose="020B0004020202020204" pitchFamily="34" charset="0"/>
                <a:sym typeface="Wingdings" panose="05000000000000000000" pitchFamily="2" charset="2"/>
              </a:rPr>
              <a:t>Magnitude: less than can be rotated among consumers during the outage</a:t>
            </a:r>
          </a:p>
          <a:p>
            <a:pPr lvl="1"/>
            <a:r>
              <a:rPr lang="en-US" sz="1600" dirty="0">
                <a:latin typeface="Aptos" panose="020B0004020202020204" pitchFamily="34" charset="0"/>
                <a:sym typeface="Wingdings" panose="05000000000000000000" pitchFamily="2" charset="2"/>
              </a:rPr>
              <a:t>Duration: maximum duration less than 12 hours</a:t>
            </a:r>
          </a:p>
          <a:p>
            <a:pPr lvl="1"/>
            <a:endParaRPr lang="en-US" sz="2000" dirty="0"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4BE5-D38E-099F-8984-38116B4D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54" y="325173"/>
            <a:ext cx="8658978" cy="757130"/>
          </a:xfrm>
        </p:spPr>
        <p:txBody>
          <a:bodyPr/>
          <a:lstStyle/>
          <a:p>
            <a:r>
              <a:rPr lang="en-US" dirty="0"/>
              <a:t>Event Duration Risk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94F7-AF6B-CC1D-8B55-BD26ED80A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begin an assessment of unit level event duration risk, the GADS data for the URI winter event was reviewed for event duration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7076F-F3E8-1AA8-8BE5-6B00D2F3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764B4-C722-3FE2-67B2-02657E4B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E114-68B0-4608-BCE0-B63701E2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– History Alignment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0BCE88-BFB5-4EF1-65B1-5E6B4564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FC487-550F-C181-3932-55B5D9FD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10E48-4C4B-8393-EE2E-BD2CAA08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28956" y="1544293"/>
            <a:ext cx="5680441" cy="3071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8F1E0F-DBED-C9C4-06C2-22F045F9004B}"/>
              </a:ext>
            </a:extLst>
          </p:cNvPr>
          <p:cNvSpPr txBox="1"/>
          <p:nvPr/>
        </p:nvSpPr>
        <p:spPr>
          <a:xfrm>
            <a:off x="347099" y="958855"/>
            <a:ext cx="82673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While SERVM simulations are similar to GADS in magnitude the cold weather outages tend to end early, creating a disconnect from the gradual recovery seen in the historic data </a:t>
            </a:r>
          </a:p>
        </p:txBody>
      </p:sp>
    </p:spTree>
    <p:extLst>
      <p:ext uri="{BB962C8B-B14F-4D97-AF65-F5344CB8AC3E}">
        <p14:creationId xmlns:p14="http://schemas.microsoft.com/office/powerpoint/2010/main" val="225162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4783-15D9-71CC-C5EC-81692B84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A0F3B-27DC-8533-283E-F65DB3B2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B05FA-AF6E-D509-D406-7CBAA90F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A8A9F-0008-34E2-B753-6ABABD308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28956" y="1544293"/>
            <a:ext cx="5680441" cy="3071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B06D4-ADB8-DD9F-6E47-DB6D558E1C80}"/>
              </a:ext>
            </a:extLst>
          </p:cNvPr>
          <p:cNvSpPr txBox="1"/>
          <p:nvPr/>
        </p:nvSpPr>
        <p:spPr>
          <a:xfrm>
            <a:off x="347099" y="958855"/>
            <a:ext cx="82673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Consistent with the GADS data, unit level weather outage distributions can sample Uri event data to incorporate tail events, bringing the calibration closer to historic performance.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0FD6CB-44B0-B52B-6B25-DC342EA598A8}"/>
              </a:ext>
            </a:extLst>
          </p:cNvPr>
          <p:cNvCxnSpPr/>
          <p:nvPr/>
        </p:nvCxnSpPr>
        <p:spPr>
          <a:xfrm>
            <a:off x="3904861" y="2988128"/>
            <a:ext cx="328904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BAA5B9-40FB-2CD2-1C52-47768D20D0AE}"/>
              </a:ext>
            </a:extLst>
          </p:cNvPr>
          <p:cNvCxnSpPr>
            <a:cxnSpLocks/>
          </p:cNvCxnSpPr>
          <p:nvPr/>
        </p:nvCxnSpPr>
        <p:spPr>
          <a:xfrm>
            <a:off x="4802934" y="3531995"/>
            <a:ext cx="683467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7B3997-F5A6-0138-EFCC-E41FB22FB7C3}"/>
              </a:ext>
            </a:extLst>
          </p:cNvPr>
          <p:cNvCxnSpPr>
            <a:cxnSpLocks/>
          </p:cNvCxnSpPr>
          <p:nvPr/>
        </p:nvCxnSpPr>
        <p:spPr>
          <a:xfrm>
            <a:off x="5051629" y="3803301"/>
            <a:ext cx="781439" cy="0"/>
          </a:xfrm>
          <a:prstGeom prst="straightConnector1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1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BC85-3944-DF38-B137-B861F298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 Assigned to Unit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6CF1-A554-6BB6-739C-3177FB8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93" y="1360072"/>
            <a:ext cx="3556821" cy="3226871"/>
          </a:xfrm>
        </p:spPr>
        <p:txBody>
          <a:bodyPr>
            <a:noAutofit/>
          </a:bodyPr>
          <a:lstStyle/>
          <a:p>
            <a:r>
              <a:rPr lang="en-US" dirty="0"/>
              <a:t>Originally, SERVM assumed weather outages were uniformly 10 hours in duration (single point)</a:t>
            </a:r>
          </a:p>
          <a:p>
            <a:r>
              <a:rPr lang="en-US" dirty="0"/>
              <a:t>This distribution was broadened to 7 points, unique to each unit, by subsampling technology specific fits of the underlying GADS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0166E-641C-016F-E03C-8189CED2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F0429-7218-A268-A281-62D0C67C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D56B6-ACD7-B309-6235-8CB29E65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586" y="1069054"/>
            <a:ext cx="4986693" cy="368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C7DA42-1F63-2B56-F650-3F39EECD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55" y="1674344"/>
            <a:ext cx="5303980" cy="3159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73CDB1-38BF-EC05-9652-8BBE903E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4899-C525-A661-6788-D6B4EA507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Outage Rate by Temp may be adjusted to better calibrate using 7 point distributions for TTR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8BAF6-B3B3-B08A-1F18-98925AFF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PowerGEM |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6A48A-2EDE-9BDA-CF91-EE2DF7C1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9AB657-0308-CC15-3976-BADEB2D4BD98}"/>
              </a:ext>
            </a:extLst>
          </p:cNvPr>
          <p:cNvCxnSpPr/>
          <p:nvPr/>
        </p:nvCxnSpPr>
        <p:spPr>
          <a:xfrm>
            <a:off x="2384298" y="2639251"/>
            <a:ext cx="0" cy="614855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ED0599-714D-7DD4-0B6A-2B01183DADA1}"/>
              </a:ext>
            </a:extLst>
          </p:cNvPr>
          <p:cNvCxnSpPr>
            <a:cxnSpLocks/>
          </p:cNvCxnSpPr>
          <p:nvPr/>
        </p:nvCxnSpPr>
        <p:spPr>
          <a:xfrm>
            <a:off x="2941679" y="3192862"/>
            <a:ext cx="0" cy="374930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472236-91CB-5AC6-8CFA-74B692E54FE8}"/>
              </a:ext>
            </a:extLst>
          </p:cNvPr>
          <p:cNvCxnSpPr>
            <a:cxnSpLocks/>
          </p:cNvCxnSpPr>
          <p:nvPr/>
        </p:nvCxnSpPr>
        <p:spPr>
          <a:xfrm>
            <a:off x="3488058" y="3686034"/>
            <a:ext cx="0" cy="215413"/>
          </a:xfrm>
          <a:prstGeom prst="straightConnector1">
            <a:avLst/>
          </a:prstGeom>
          <a:ln w="603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7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9FC4-B552-488F-1AE9-352831EB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Results, Considerations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54644-9590-D039-4EC7-A70251C9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PowerGEM |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C9C1-53D9-21C7-F2F1-0837C074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457DC-07A4-EB43-85A4-81D9D6697F6C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32B74-F093-FD49-44A9-E5D6D02019F4}"/>
              </a:ext>
            </a:extLst>
          </p:cNvPr>
          <p:cNvSpPr txBox="1"/>
          <p:nvPr/>
        </p:nvSpPr>
        <p:spPr>
          <a:xfrm>
            <a:off x="490861" y="1069054"/>
            <a:ext cx="50802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URI event falls generally in the range of iteration level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E1B64-61ED-7D47-394D-BD7B178E8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16" y="1556272"/>
            <a:ext cx="6319651" cy="34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2980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GEM">
  <a:themeElements>
    <a:clrScheme name="PowerGem 1">
      <a:dk1>
        <a:srgbClr val="221D20"/>
      </a:dk1>
      <a:lt1>
        <a:srgbClr val="EAE7E9"/>
      </a:lt1>
      <a:dk2>
        <a:srgbClr val="221D20"/>
      </a:dk2>
      <a:lt2>
        <a:srgbClr val="EAE7E9"/>
      </a:lt2>
      <a:accent1>
        <a:srgbClr val="008A50"/>
      </a:accent1>
      <a:accent2>
        <a:srgbClr val="004A3B"/>
      </a:accent2>
      <a:accent3>
        <a:srgbClr val="003C37"/>
      </a:accent3>
      <a:accent4>
        <a:srgbClr val="031E1D"/>
      </a:accent4>
      <a:accent5>
        <a:srgbClr val="D3E100"/>
      </a:accent5>
      <a:accent6>
        <a:srgbClr val="005C76"/>
      </a:accent6>
      <a:hlink>
        <a:srgbClr val="008A50"/>
      </a:hlink>
      <a:folHlink>
        <a:srgbClr val="004A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rpose xmlns="f813ad53-0089-472f-927a-aaa204104d5a">Presentations</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95ED2FB4FF240AAF22CF071277A55" ma:contentTypeVersion="5" ma:contentTypeDescription="Create a new document." ma:contentTypeScope="" ma:versionID="8056941e03738ff538538b06901f140d">
  <xsd:schema xmlns:xsd="http://www.w3.org/2001/XMLSchema" xmlns:xs="http://www.w3.org/2001/XMLSchema" xmlns:p="http://schemas.microsoft.com/office/2006/metadata/properties" xmlns:ns2="f813ad53-0089-472f-927a-aaa204104d5a" targetNamespace="http://schemas.microsoft.com/office/2006/metadata/properties" ma:root="true" ma:fieldsID="ba62db49e91886e9b513c5fcd2147398" ns2:_="">
    <xsd:import namespace="f813ad53-0089-472f-927a-aaa204104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Purpo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ad53-0089-472f-927a-aaa204104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urpose" ma:index="12" nillable="true" ma:displayName="Purpose" ma:format="Dropdown" ma:internalName="Purpo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00E32-0D20-424D-84FD-2BEBC10F3A82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f813ad53-0089-472f-927a-aaa204104d5a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788E76-9C9D-416B-A5F0-8AB1926CA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71641-B574-44AD-9115-FCEBF4898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3ad53-0089-472f-927a-aaa204104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21109</TotalTime>
  <Words>1408</Words>
  <Application>Microsoft Office PowerPoint</Application>
  <PresentationFormat>On-screen Show (16:9)</PresentationFormat>
  <Paragraphs>349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</vt:lpstr>
      <vt:lpstr>Aptos Narrow</vt:lpstr>
      <vt:lpstr>Arial</vt:lpstr>
      <vt:lpstr>Calibri</vt:lpstr>
      <vt:lpstr>Courier New</vt:lpstr>
      <vt:lpstr>System Font Regular</vt:lpstr>
      <vt:lpstr>Wingdings</vt:lpstr>
      <vt:lpstr>PowerGEM</vt:lpstr>
      <vt:lpstr>Probabilistic Reliability Model (SERVM) Project Status and Study Results</vt:lpstr>
      <vt:lpstr>Updated Project Schedule</vt:lpstr>
      <vt:lpstr>Event Duration Risk Assessment Project</vt:lpstr>
      <vt:lpstr>Event Duration Risk Assessment </vt:lpstr>
      <vt:lpstr>Model – History Alignment</vt:lpstr>
      <vt:lpstr>Proposed Approach</vt:lpstr>
      <vt:lpstr>Distributions Assigned to Unit Level</vt:lpstr>
      <vt:lpstr>Calibration Steps</vt:lpstr>
      <vt:lpstr>Results, Considerations</vt:lpstr>
      <vt:lpstr>Comparison to Base</vt:lpstr>
      <vt:lpstr>Results</vt:lpstr>
      <vt:lpstr>January Reliability Risk Assessment</vt:lpstr>
      <vt:lpstr>Historic Weather Analysis</vt:lpstr>
      <vt:lpstr>Historic Weather Analysis</vt:lpstr>
      <vt:lpstr>January Reliability Risk Analysis</vt:lpstr>
      <vt:lpstr>Monthly LOLE results</vt:lpstr>
      <vt:lpstr>Zonal Reliability Study</vt:lpstr>
      <vt:lpstr>Zonal Reliability Study Objectives</vt:lpstr>
      <vt:lpstr>Clustering Results</vt:lpstr>
      <vt:lpstr>Transfer Limit Results</vt:lpstr>
      <vt:lpstr>Simultaneous Transfer Limit Results</vt:lpstr>
      <vt:lpstr>Next Steps</vt:lpstr>
      <vt:lpstr>Supply Deliverability Study</vt:lpstr>
      <vt:lpstr>SERVMTARA</vt:lpstr>
      <vt:lpstr>SERVMTARA</vt:lpstr>
      <vt:lpstr>Composite Reliability Metrics</vt:lpstr>
      <vt:lpstr>Composite Reliability Metrics</vt:lpstr>
      <vt:lpstr>SERVMTARA</vt:lpstr>
      <vt:lpstr>NERC Probabilistic Assessment</vt:lpstr>
      <vt:lpstr>Study Objective</vt:lpstr>
      <vt:lpstr>Reliability Standard Assessment Prototyping</vt:lpstr>
      <vt:lpstr>Study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Elina Unger</dc:creator>
  <cp:lastModifiedBy>Warnken, Pete</cp:lastModifiedBy>
  <cp:revision>295</cp:revision>
  <dcterms:created xsi:type="dcterms:W3CDTF">2024-04-17T12:54:41Z</dcterms:created>
  <dcterms:modified xsi:type="dcterms:W3CDTF">2025-08-20T13:23:25Z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0x0101001AA95ED2FB4FF240AAF22CF071277A55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2025-08-20T12:42:51Z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d3d3b00a-3639-4ae1-a15f-3ed9d767f814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10, 3, 0, 1</vt:lpwstr>
  </property>
</Properties>
</file>