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6"/>
  </p:notesMasterIdLst>
  <p:handoutMasterIdLst>
    <p:handoutMasterId r:id="rId17"/>
  </p:handoutMasterIdLst>
  <p:sldIdLst>
    <p:sldId id="445" r:id="rId7"/>
    <p:sldId id="549" r:id="rId8"/>
    <p:sldId id="562" r:id="rId9"/>
    <p:sldId id="557" r:id="rId10"/>
    <p:sldId id="556" r:id="rId11"/>
    <p:sldId id="561" r:id="rId12"/>
    <p:sldId id="560" r:id="rId13"/>
    <p:sldId id="550" r:id="rId14"/>
    <p:sldId id="464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303" userDrawn="1">
          <p15:clr>
            <a:srgbClr val="A4A3A4"/>
          </p15:clr>
        </p15:guide>
        <p15:guide id="4" orient="horz" pos="2256" userDrawn="1">
          <p15:clr>
            <a:srgbClr val="A4A3A4"/>
          </p15:clr>
        </p15:guide>
        <p15:guide id="5" pos="6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kerson, Woody" initials="RW" lastIdx="1" clrIdx="0">
    <p:extLst>
      <p:ext uri="{19B8F6BF-5375-455C-9EA6-DF929625EA0E}">
        <p15:presenceInfo xmlns:p15="http://schemas.microsoft.com/office/powerpoint/2012/main" userId="S-1-5-21-639947351-343809578-3807592339-4404" providerId="AD"/>
      </p:ext>
    </p:extLst>
  </p:cmAuthor>
  <p:cmAuthor id="2" name="Teixeira, Jay" initials="TJ" lastIdx="4" clrIdx="1">
    <p:extLst>
      <p:ext uri="{19B8F6BF-5375-455C-9EA6-DF929625EA0E}">
        <p15:presenceInfo xmlns:p15="http://schemas.microsoft.com/office/powerpoint/2012/main" userId="S-1-5-21-639947351-343809578-3807592339-4441" providerId="AD"/>
      </p:ext>
    </p:extLst>
  </p:cmAuthor>
  <p:cmAuthor id="3" name="Jay Teixeira" initials="JT" lastIdx="2" clrIdx="2">
    <p:extLst>
      <p:ext uri="{19B8F6BF-5375-455C-9EA6-DF929625EA0E}">
        <p15:presenceInfo xmlns:p15="http://schemas.microsoft.com/office/powerpoint/2012/main" userId="e3c21acb6147413a" providerId="Windows Live"/>
      </p:ext>
    </p:extLst>
  </p:cmAuthor>
  <p:cmAuthor id="4" name="Teixeira, Jay" initials="TJ [2]" lastIdx="1" clrIdx="3">
    <p:extLst>
      <p:ext uri="{19B8F6BF-5375-455C-9EA6-DF929625EA0E}">
        <p15:presenceInfo xmlns:p15="http://schemas.microsoft.com/office/powerpoint/2012/main" userId="Teixeira, Ja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731B1D-DEBB-4BA3-93B8-6E0B623D835C}" v="6" dt="2025-08-11T17:54:47.5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0485" autoAdjust="0"/>
  </p:normalViewPr>
  <p:slideViewPr>
    <p:cSldViewPr showGuides="1">
      <p:cViewPr varScale="1">
        <p:scale>
          <a:sx n="102" d="100"/>
          <a:sy n="102" d="100"/>
        </p:scale>
        <p:origin x="960" y="318"/>
      </p:cViewPr>
      <p:guideLst>
        <p:guide orient="horz" pos="2160"/>
        <p:guide pos="3840"/>
        <p:guide pos="6303"/>
        <p:guide orient="horz" pos="2256"/>
        <p:guide pos="64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5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6/11/relationships/changesInfo" Target="changesInfos/changesInfo1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sser, Sheri" userId="dff897e8-0b43-42c9-8071-04ed778bee95" providerId="ADAL" clId="{98731B1D-DEBB-4BA3-93B8-6E0B623D835C}"/>
    <pc:docChg chg="undo custSel modSld">
      <pc:chgData name="Messer, Sheri" userId="dff897e8-0b43-42c9-8071-04ed778bee95" providerId="ADAL" clId="{98731B1D-DEBB-4BA3-93B8-6E0B623D835C}" dt="2025-08-11T16:37:01.637" v="193" actId="20577"/>
      <pc:docMkLst>
        <pc:docMk/>
      </pc:docMkLst>
      <pc:sldChg chg="modSp mod">
        <pc:chgData name="Messer, Sheri" userId="dff897e8-0b43-42c9-8071-04ed778bee95" providerId="ADAL" clId="{98731B1D-DEBB-4BA3-93B8-6E0B623D835C}" dt="2025-08-11T16:37:01.637" v="193" actId="20577"/>
        <pc:sldMkLst>
          <pc:docMk/>
          <pc:sldMk cId="3872258217" sldId="445"/>
        </pc:sldMkLst>
        <pc:spChg chg="mod">
          <ac:chgData name="Messer, Sheri" userId="dff897e8-0b43-42c9-8071-04ed778bee95" providerId="ADAL" clId="{98731B1D-DEBB-4BA3-93B8-6E0B623D835C}" dt="2025-08-11T16:37:01.637" v="193" actId="20577"/>
          <ac:spMkLst>
            <pc:docMk/>
            <pc:sldMk cId="3872258217" sldId="445"/>
            <ac:spMk id="7" creationId="{00000000-0000-0000-0000-000000000000}"/>
          </ac:spMkLst>
        </pc:spChg>
      </pc:sldChg>
      <pc:sldChg chg="modSp mod">
        <pc:chgData name="Messer, Sheri" userId="dff897e8-0b43-42c9-8071-04ed778bee95" providerId="ADAL" clId="{98731B1D-DEBB-4BA3-93B8-6E0B623D835C}" dt="2025-08-08T16:11:28.285" v="13" actId="1076"/>
        <pc:sldMkLst>
          <pc:docMk/>
          <pc:sldMk cId="1554608848" sldId="550"/>
        </pc:sldMkLst>
        <pc:grpChg chg="mod">
          <ac:chgData name="Messer, Sheri" userId="dff897e8-0b43-42c9-8071-04ed778bee95" providerId="ADAL" clId="{98731B1D-DEBB-4BA3-93B8-6E0B623D835C}" dt="2025-08-08T16:11:28.285" v="13" actId="1076"/>
          <ac:grpSpMkLst>
            <pc:docMk/>
            <pc:sldMk cId="1554608848" sldId="550"/>
            <ac:grpSpMk id="15" creationId="{BE08AC13-1C84-FC26-19BA-BE6DA9AA71AC}"/>
          </ac:grpSpMkLst>
        </pc:grpChg>
        <pc:picChg chg="mod">
          <ac:chgData name="Messer, Sheri" userId="dff897e8-0b43-42c9-8071-04ed778bee95" providerId="ADAL" clId="{98731B1D-DEBB-4BA3-93B8-6E0B623D835C}" dt="2025-08-08T16:11:24.390" v="12" actId="1076"/>
          <ac:picMkLst>
            <pc:docMk/>
            <pc:sldMk cId="1554608848" sldId="550"/>
            <ac:picMk id="14" creationId="{44E77F4A-0388-2E58-6908-3927B0C3E67E}"/>
          </ac:picMkLst>
        </pc:picChg>
      </pc:sldChg>
      <pc:sldChg chg="modSp mod">
        <pc:chgData name="Messer, Sheri" userId="dff897e8-0b43-42c9-8071-04ed778bee95" providerId="ADAL" clId="{98731B1D-DEBB-4BA3-93B8-6E0B623D835C}" dt="2025-08-08T23:20:31.909" v="179" actId="21"/>
        <pc:sldMkLst>
          <pc:docMk/>
          <pc:sldMk cId="2850752181" sldId="560"/>
        </pc:sldMkLst>
        <pc:spChg chg="mod">
          <ac:chgData name="Messer, Sheri" userId="dff897e8-0b43-42c9-8071-04ed778bee95" providerId="ADAL" clId="{98731B1D-DEBB-4BA3-93B8-6E0B623D835C}" dt="2025-08-08T23:20:31.909" v="179" actId="21"/>
          <ac:spMkLst>
            <pc:docMk/>
            <pc:sldMk cId="2850752181" sldId="560"/>
            <ac:spMk id="3" creationId="{CD8ADCB1-02AB-4704-7BCE-2C0FBE69477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1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4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05761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7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713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gridinfo/resiliency/summerready" TargetMode="External"/><Relationship Id="rId7" Type="http://schemas.openxmlformats.org/officeDocument/2006/relationships/hyperlink" Target="https://www.ercot.com/files/docs/2024/04/19/Weatherization-Inspection-Market-Participant-Portal-User-Guide.pdf" TargetMode="External"/><Relationship Id="rId2" Type="http://schemas.openxmlformats.org/officeDocument/2006/relationships/hyperlink" Target="https://texas-sos.appianportalsgov.com/rules-and-meetings?$locale=en_US&amp;interface=VIEW_TAC_SUMMARY&amp;queryAsDate=03%2F28%2F2025&amp;recordId=210413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ercot.com/files/docs/2025/01/03/Part-3-Commissioning-Process-for-Submitting-Declarations-of-Weatherization-Preparedness_Aug-2025.pdf" TargetMode="External"/><Relationship Id="rId5" Type="http://schemas.openxmlformats.org/officeDocument/2006/relationships/hyperlink" Target="https://www.ercot.com/files/docs/2025/01/03/Part-3-Commissioning-Process-for-Submitting-Declarations-of-Weatherization-Preparedness-Updated.pdf" TargetMode="External"/><Relationship Id="rId4" Type="http://schemas.openxmlformats.org/officeDocument/2006/relationships/hyperlink" Target="https://www.ercot.com/gridinfo/resiliency/winterread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is.ercot.com/secure/applications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ercot.com/files/docs/2024/04/19/Weatherization-Inspection-Market-Participant-Portal-User-Guide.pdf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76800" y="1524000"/>
            <a:ext cx="580729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Instructions for a Resource Entity Submitting a  Declaration of Weather Preparedness for a New Resource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August 2025</a:t>
            </a:r>
          </a:p>
        </p:txBody>
      </p:sp>
    </p:spTree>
    <p:extLst>
      <p:ext uri="{BB962C8B-B14F-4D97-AF65-F5344CB8AC3E}">
        <p14:creationId xmlns:p14="http://schemas.microsoft.com/office/powerpoint/2010/main" val="387225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FC7074B-7932-3B0C-10E7-8954B1CC901E}"/>
              </a:ext>
            </a:extLst>
          </p:cNvPr>
          <p:cNvSpPr/>
          <p:nvPr/>
        </p:nvSpPr>
        <p:spPr>
          <a:xfrm>
            <a:off x="304800" y="1295400"/>
            <a:ext cx="11582400" cy="2286000"/>
          </a:xfrm>
          <a:prstGeom prst="rect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D18B1D-4E28-E155-6F79-7CE1E97A6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Is a Resource Entity required to submit a Declaration of Weather Preparedness (DoWP) for a Resource that is not fully commissioned?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9E90E-A991-A460-9BFF-4B6B01B39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447800"/>
            <a:ext cx="11379200" cy="516651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The </a:t>
            </a:r>
            <a:r>
              <a:rPr lang="en-US" sz="2000" dirty="0">
                <a:solidFill>
                  <a:schemeClr val="accent1">
                    <a:lumMod val="20000"/>
                    <a:lumOff val="8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 Utility Commission of Texas (PUCT) Weather Emergency Preparedness Rule, 16 Texas Administrative Code (TAC) §25.55</a:t>
            </a:r>
            <a:r>
              <a:rPr lang="en-US" sz="2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states that a Resource Entity (RE) seeking part 3 commissioning approval for a new resource during the summer or winter season,</a:t>
            </a:r>
          </a:p>
          <a:p>
            <a:pPr marL="400050" lvl="1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“</a:t>
            </a:r>
            <a:r>
              <a:rPr lang="en-US" sz="2000" b="1" dirty="0">
                <a:solidFill>
                  <a:schemeClr val="bg1"/>
                </a:solidFill>
              </a:rPr>
              <a:t>must submit the appropriate declaration of preparedness </a:t>
            </a:r>
            <a:r>
              <a:rPr lang="en-US" sz="2000" b="1" u="sng" dirty="0">
                <a:solidFill>
                  <a:schemeClr val="bg1"/>
                </a:solidFill>
              </a:rPr>
              <a:t>prior</a:t>
            </a:r>
            <a:r>
              <a:rPr lang="en-US" sz="2000" b="1" dirty="0">
                <a:solidFill>
                  <a:schemeClr val="bg1"/>
                </a:solidFill>
              </a:rPr>
              <a:t> to the resource commissioning date established in the ERCOT interconnection process for resources</a:t>
            </a:r>
            <a:r>
              <a:rPr lang="en-US" sz="2000" dirty="0">
                <a:solidFill>
                  <a:schemeClr val="bg1"/>
                </a:solidFill>
              </a:rPr>
              <a:t>” (16 TAC §25.55(c)(3)(C)).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600" dirty="0"/>
              <a:t>Weatherization and Inspection Recommendation:</a:t>
            </a:r>
          </a:p>
          <a:p>
            <a:r>
              <a:rPr lang="en-US" sz="1600" dirty="0"/>
              <a:t>Begin developing a plan for meeting the weatherization requirements during </a:t>
            </a:r>
            <a:r>
              <a:rPr lang="en-US" sz="1600" u="sng" dirty="0"/>
              <a:t>part 2</a:t>
            </a:r>
            <a:r>
              <a:rPr lang="en-US" sz="1600" dirty="0"/>
              <a:t> of the ERCOT resource interconnection process.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600" dirty="0"/>
              <a:t>Resources for submitting a DoWP:</a:t>
            </a:r>
          </a:p>
          <a:p>
            <a:r>
              <a:rPr lang="en-US" sz="1600" dirty="0">
                <a:hlinkClick r:id="rId3"/>
              </a:rPr>
              <a:t>Weatherization and Inspection Summer Weather Readiness Webpage</a:t>
            </a:r>
            <a:endParaRPr lang="en-US" sz="1600" dirty="0"/>
          </a:p>
          <a:p>
            <a:r>
              <a:rPr lang="en-US" sz="1600" dirty="0">
                <a:hlinkClick r:id="rId4"/>
              </a:rPr>
              <a:t>Weatherization and Inspection Winter Weather Readiness Webpage</a:t>
            </a:r>
            <a:endParaRPr lang="en-US" sz="1600" dirty="0">
              <a:hlinkClick r:id="rId5"/>
            </a:endParaRPr>
          </a:p>
          <a:p>
            <a:r>
              <a:rPr lang="en-US" sz="1600" dirty="0">
                <a:hlinkClick r:id="rId6"/>
              </a:rPr>
              <a:t>Instructions for New Resources Submitting a Declaration of Weather Preparedness for Part 3 of the ERCOT Commissioning Process</a:t>
            </a:r>
            <a:endParaRPr lang="en-US" sz="1600" dirty="0"/>
          </a:p>
          <a:p>
            <a:r>
              <a:rPr lang="en-US" sz="1600" dirty="0">
                <a:hlinkClick r:id="rId7"/>
              </a:rPr>
              <a:t>Weatherization &amp; Inspection Market Participant Portal User Guide</a:t>
            </a:r>
            <a:endParaRPr lang="en-US" sz="16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2FFDD-B138-7BDC-865A-DAB5B1E30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86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CDEBD-60D7-0573-04DA-02D658BD26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A957A-B5ED-87A6-D7E6-A7C95A750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When does a Resource Entity submit a DoWP for a Resource that is not fully commissioned?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CEFB3-7AB5-854C-91D8-C132C1BD3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177638"/>
            <a:ext cx="11379200" cy="438636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An RE seeking part 3 commissioning for a resource that is not fully commissioned: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C733B-FD53-185B-BDE1-1DE73FB9C1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9347A61-1CEB-7752-01E0-8B247AF3803B}"/>
              </a:ext>
            </a:extLst>
          </p:cNvPr>
          <p:cNvGrpSpPr/>
          <p:nvPr/>
        </p:nvGrpSpPr>
        <p:grpSpPr>
          <a:xfrm>
            <a:off x="406400" y="1645391"/>
            <a:ext cx="5765800" cy="4374409"/>
            <a:chOff x="355713" y="1405220"/>
            <a:chExt cx="5765800" cy="4374409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24FA0790-A3A2-8AF2-0933-B942D33F7548}"/>
                </a:ext>
              </a:extLst>
            </p:cNvPr>
            <p:cNvSpPr/>
            <p:nvPr/>
          </p:nvSpPr>
          <p:spPr>
            <a:xfrm>
              <a:off x="355713" y="1405220"/>
              <a:ext cx="4368687" cy="156657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indent="0" algn="ctr">
                <a:buNone/>
              </a:pPr>
              <a:r>
                <a:rPr lang="en-US" sz="1800" b="1" u="sng" dirty="0">
                  <a:solidFill>
                    <a:schemeClr val="tx1"/>
                  </a:solidFill>
                </a:rPr>
                <a:t>Between</a:t>
              </a:r>
              <a:r>
                <a:rPr lang="en-US" sz="1800" b="1" dirty="0">
                  <a:solidFill>
                    <a:schemeClr val="tx1"/>
                  </a:solidFill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</a:rPr>
                <a:t>the</a:t>
              </a:r>
              <a:r>
                <a:rPr lang="en-US" sz="1800" b="1" dirty="0">
                  <a:solidFill>
                    <a:schemeClr val="tx1"/>
                  </a:solidFill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</a:rPr>
                <a:t>winter and summer inspection season</a:t>
              </a:r>
              <a:r>
                <a:rPr lang="en-US" sz="1800" strike="sngStrike" dirty="0">
                  <a:solidFill>
                    <a:schemeClr val="tx1"/>
                  </a:solidFill>
                </a:rPr>
                <a:t> </a:t>
              </a:r>
            </a:p>
            <a:p>
              <a:pPr marL="0" indent="0" algn="ctr">
                <a:buNone/>
              </a:pPr>
              <a:br>
                <a:rPr lang="en-US" b="0" dirty="0">
                  <a:solidFill>
                    <a:schemeClr val="tx1"/>
                  </a:solidFill>
                </a:rPr>
              </a:br>
              <a:r>
                <a:rPr lang="en-US" sz="1400" b="0" dirty="0">
                  <a:solidFill>
                    <a:schemeClr val="tx1"/>
                  </a:solidFill>
                </a:rPr>
                <a:t>During the months of March, April, and October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66B3F4DB-02D6-4E4D-828A-493BDB5CDF86}"/>
                </a:ext>
              </a:extLst>
            </p:cNvPr>
            <p:cNvSpPr/>
            <p:nvPr/>
          </p:nvSpPr>
          <p:spPr>
            <a:xfrm>
              <a:off x="355713" y="3638000"/>
              <a:ext cx="4368687" cy="214162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u="sng" dirty="0">
                  <a:solidFill>
                    <a:schemeClr val="tx1"/>
                  </a:solidFill>
                </a:rPr>
                <a:t>During</a:t>
              </a:r>
              <a:r>
                <a:rPr lang="en-US" b="1" dirty="0">
                  <a:solidFill>
                    <a:schemeClr val="tx1"/>
                  </a:solidFill>
                </a:rPr>
                <a:t> </a:t>
              </a:r>
              <a:r>
                <a:rPr lang="en-US" dirty="0">
                  <a:solidFill>
                    <a:schemeClr val="tx1"/>
                  </a:solidFill>
                </a:rPr>
                <a:t>the</a:t>
              </a:r>
              <a:r>
                <a:rPr lang="en-US" b="1" dirty="0">
                  <a:solidFill>
                    <a:schemeClr val="tx1"/>
                  </a:solidFill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</a:rPr>
                <a:t>DoWP submission period </a:t>
              </a:r>
            </a:p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dirty="0">
                  <a:solidFill>
                    <a:schemeClr val="tx1"/>
                  </a:solidFill>
                </a:rPr>
                <a:t>and</a:t>
              </a:r>
              <a:r>
                <a:rPr lang="en-US" sz="1800" dirty="0">
                  <a:solidFill>
                    <a:schemeClr val="tx1"/>
                  </a:solidFill>
                </a:rPr>
                <a:t> inspection season</a:t>
              </a:r>
            </a:p>
            <a:p>
              <a:pPr marL="0" indent="0" algn="ctr">
                <a:buFont typeface="Arial" panose="020B0604020202020204" pitchFamily="34" charset="0"/>
                <a:buNone/>
              </a:pPr>
              <a:br>
                <a:rPr lang="en-US" sz="1400" dirty="0">
                  <a:solidFill>
                    <a:schemeClr val="tx1"/>
                  </a:solidFill>
                </a:rPr>
              </a:br>
              <a:r>
                <a:rPr lang="en-US" sz="1400" b="0" dirty="0">
                  <a:solidFill>
                    <a:schemeClr val="tx1"/>
                  </a:solidFill>
                </a:rPr>
                <a:t>Winter submission period: Nov 1-Dec 1; </a:t>
              </a:r>
              <a:br>
                <a:rPr lang="en-US" sz="1400" b="0" dirty="0">
                  <a:solidFill>
                    <a:schemeClr val="tx1"/>
                  </a:solidFill>
                </a:rPr>
              </a:br>
              <a:r>
                <a:rPr lang="en-US" sz="1400" b="0" dirty="0">
                  <a:solidFill>
                    <a:schemeClr val="tx1"/>
                  </a:solidFill>
                </a:rPr>
                <a:t>Winter inspection season: Dec 2-Feb 28 </a:t>
              </a:r>
            </a:p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sz="1400" b="0" dirty="0">
                  <a:solidFill>
                    <a:schemeClr val="tx1"/>
                  </a:solidFill>
                </a:rPr>
                <a:t>Summer submission period: May 1-June 1; </a:t>
              </a:r>
              <a:br>
                <a:rPr lang="en-US" sz="1400" b="0" dirty="0">
                  <a:solidFill>
                    <a:schemeClr val="tx1"/>
                  </a:solidFill>
                </a:rPr>
              </a:br>
              <a:r>
                <a:rPr lang="en-US" sz="1400" b="0" dirty="0">
                  <a:solidFill>
                    <a:schemeClr val="tx1"/>
                  </a:solidFill>
                </a:rPr>
                <a:t>Summer inspection season: June 2-September 30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B247A9C7-D1A4-5D3E-368C-04E1C7D03AB7}"/>
                </a:ext>
              </a:extLst>
            </p:cNvPr>
            <p:cNvCxnSpPr>
              <a:cxnSpLocks/>
              <a:stCxn id="9" idx="3"/>
            </p:cNvCxnSpPr>
            <p:nvPr/>
          </p:nvCxnSpPr>
          <p:spPr>
            <a:xfrm flipV="1">
              <a:off x="4724400" y="3638000"/>
              <a:ext cx="1397113" cy="1070815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58A30657-9343-247A-E2E1-A337AF7503FA}"/>
                </a:ext>
              </a:extLst>
            </p:cNvPr>
            <p:cNvCxnSpPr>
              <a:cxnSpLocks/>
            </p:cNvCxnSpPr>
            <p:nvPr/>
          </p:nvCxnSpPr>
          <p:spPr>
            <a:xfrm>
              <a:off x="4753394" y="4712829"/>
              <a:ext cx="1368119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0E8BE05-F3B6-0140-F6BB-D9D9DF8D2A38}"/>
                </a:ext>
              </a:extLst>
            </p:cNvPr>
            <p:cNvCxnSpPr>
              <a:cxnSpLocks/>
              <a:stCxn id="9" idx="3"/>
            </p:cNvCxnSpPr>
            <p:nvPr/>
          </p:nvCxnSpPr>
          <p:spPr>
            <a:xfrm>
              <a:off x="4724400" y="4708815"/>
              <a:ext cx="1397113" cy="99440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5B7D3F1B-9D73-E11C-6668-3AAC29BB859B}"/>
                </a:ext>
              </a:extLst>
            </p:cNvPr>
            <p:cNvCxnSpPr>
              <a:cxnSpLocks/>
            </p:cNvCxnSpPr>
            <p:nvPr/>
          </p:nvCxnSpPr>
          <p:spPr>
            <a:xfrm>
              <a:off x="4724400" y="2060810"/>
              <a:ext cx="1371713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6C22EBC3-E952-C51E-063B-79B5FC16254A}"/>
              </a:ext>
            </a:extLst>
          </p:cNvPr>
          <p:cNvSpPr txBox="1"/>
          <p:nvPr/>
        </p:nvSpPr>
        <p:spPr>
          <a:xfrm>
            <a:off x="6309867" y="1928336"/>
            <a:ext cx="55773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DoWPs are </a:t>
            </a:r>
            <a:r>
              <a:rPr lang="en-US" sz="1400" b="1" dirty="0"/>
              <a:t>not</a:t>
            </a:r>
            <a:r>
              <a:rPr lang="en-US" sz="1400" dirty="0"/>
              <a:t> accepted.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The DoWP section of the portal is closed for all Resource Entity submissions.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2DF66B-6CF3-6C50-E5A1-32A5F8E150A1}"/>
              </a:ext>
            </a:extLst>
          </p:cNvPr>
          <p:cNvSpPr txBox="1"/>
          <p:nvPr/>
        </p:nvSpPr>
        <p:spPr>
          <a:xfrm>
            <a:off x="6351818" y="3401705"/>
            <a:ext cx="572429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An RE with at least one fully commissioned resource </a:t>
            </a:r>
            <a:r>
              <a:rPr lang="en-US" sz="1400" u="sng" dirty="0"/>
              <a:t>must</a:t>
            </a:r>
            <a:r>
              <a:rPr lang="en-US" sz="1400" dirty="0"/>
              <a:t> submit a DoWP during the submission period that declares the fully commissioned resource but is </a:t>
            </a:r>
            <a:r>
              <a:rPr lang="en-US" sz="1400" u="sng" dirty="0"/>
              <a:t>not required</a:t>
            </a:r>
            <a:r>
              <a:rPr lang="en-US" sz="1400" dirty="0"/>
              <a:t> to declare a resource that is </a:t>
            </a:r>
            <a:r>
              <a:rPr lang="en-US" sz="1400" u="sng" dirty="0"/>
              <a:t>not fully commissioned until part 3</a:t>
            </a:r>
            <a:r>
              <a:rPr lang="en-US" sz="1400" dirty="0"/>
              <a:t> of the commissioning process.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9926AB-257A-2468-E4F1-43C76DBB8364}"/>
              </a:ext>
            </a:extLst>
          </p:cNvPr>
          <p:cNvSpPr txBox="1"/>
          <p:nvPr/>
        </p:nvSpPr>
        <p:spPr>
          <a:xfrm>
            <a:off x="6351819" y="4495800"/>
            <a:ext cx="565353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400" dirty="0"/>
              <a:t>An RE without any fully commissioned resources </a:t>
            </a:r>
            <a:r>
              <a:rPr lang="en-US" sz="1400" u="sng" dirty="0"/>
              <a:t>must</a:t>
            </a:r>
            <a:r>
              <a:rPr lang="en-US" sz="1400" dirty="0"/>
              <a:t> submit a DoWP during the submission period or inspection season if the resource is approaching the end of part 3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/>
              <a:t>of the commissioning process provided all weatherization requirements have been met.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4DD4A1-E8E3-A1D0-2B57-29957FF7464F}"/>
              </a:ext>
            </a:extLst>
          </p:cNvPr>
          <p:cNvSpPr txBox="1"/>
          <p:nvPr/>
        </p:nvSpPr>
        <p:spPr>
          <a:xfrm>
            <a:off x="6309867" y="5562600"/>
            <a:ext cx="565353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/>
              <a:t>An RE </a:t>
            </a:r>
            <a:r>
              <a:rPr lang="en-US" sz="1400" u="sng" dirty="0"/>
              <a:t>may</a:t>
            </a:r>
            <a:r>
              <a:rPr lang="en-US" sz="1400" dirty="0"/>
              <a:t> submit a DoWP during the submission period or inspection season for a not-yet-fully-commissioned resource that has not reached part 3 of the commissioning process provided all weatherization requirements have been met.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A642B3E-53A7-37A3-543A-2AAA112368EB}"/>
              </a:ext>
            </a:extLst>
          </p:cNvPr>
          <p:cNvSpPr/>
          <p:nvPr/>
        </p:nvSpPr>
        <p:spPr>
          <a:xfrm>
            <a:off x="6248401" y="1828800"/>
            <a:ext cx="5715000" cy="93064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E0339F6-1062-91FB-8062-EE591F075DCD}"/>
              </a:ext>
            </a:extLst>
          </p:cNvPr>
          <p:cNvSpPr/>
          <p:nvPr/>
        </p:nvSpPr>
        <p:spPr>
          <a:xfrm>
            <a:off x="6248400" y="4495800"/>
            <a:ext cx="5747510" cy="954105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682CDA5-B823-A9CD-4E8E-3E38CC10C8A7}"/>
              </a:ext>
            </a:extLst>
          </p:cNvPr>
          <p:cNvSpPr/>
          <p:nvPr/>
        </p:nvSpPr>
        <p:spPr>
          <a:xfrm>
            <a:off x="6248401" y="5562600"/>
            <a:ext cx="5747510" cy="994401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00555DB-EAF1-D109-9CD9-4A8232AA05C5}"/>
              </a:ext>
            </a:extLst>
          </p:cNvPr>
          <p:cNvSpPr/>
          <p:nvPr/>
        </p:nvSpPr>
        <p:spPr>
          <a:xfrm>
            <a:off x="6248400" y="3325505"/>
            <a:ext cx="5724295" cy="1059424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15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E5B497-CEF2-B084-DD41-D9BD7B1247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891D5-4ACA-794F-E88C-5AB1E9DCE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process for submitting a DoWP?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DD579-1157-D5CA-0D42-6BC7AFB4A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Secure a digital certificate from the Market Participant User Security Administrator (USA) with the appropriate manager role, </a:t>
            </a:r>
            <a:r>
              <a:rPr lang="pt-BR" sz="2000" dirty="0"/>
              <a:t>S N _ M _ W _ M G R _ E C E I I.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Log into the Weatherization &amp; Inspection Market Participant Portal through the ERCOT MIS. </a:t>
            </a:r>
            <a:r>
              <a:rPr lang="en-US" sz="2000" dirty="0">
                <a:hlinkClick r:id="rId2"/>
              </a:rPr>
              <a:t>https://mis.ercot.com/secure/applications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Navigate to “Submissions and Requests.”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3EDF7-A0CA-C514-30AF-50915BE03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C50447-1DED-6F73-0E73-CEAB7E0D284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515"/>
          <a:stretch/>
        </p:blipFill>
        <p:spPr>
          <a:xfrm>
            <a:off x="2819400" y="2959028"/>
            <a:ext cx="6219232" cy="35688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8071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1107D-4DFB-4F4F-63E9-F8475512E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process for submitting a DoWP?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8C1DE-6A6D-5380-500B-CE41BEE5A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08" y="1066801"/>
            <a:ext cx="11663392" cy="5247780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sz="2000" dirty="0"/>
              <a:t>Navigate </a:t>
            </a:r>
            <a:r>
              <a:rPr lang="en-US" sz="2000"/>
              <a:t>to ‘Categories’ </a:t>
            </a:r>
            <a:r>
              <a:rPr lang="en-US" sz="2000" dirty="0"/>
              <a:t>and select the DoWP for the relevant inspection season.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000" dirty="0"/>
              <a:t>Select Appendix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E0814-287B-138F-9CAB-8E30ACF6D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E256E1-4C80-786E-260A-0B4A611E5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850" y="2076430"/>
            <a:ext cx="4775595" cy="22551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00EA9E5-09DE-39BF-F9A6-E491D1243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3915121"/>
            <a:ext cx="5669554" cy="21363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73D16AF8-293A-4BAD-28ED-0983EB5F14C6}"/>
              </a:ext>
            </a:extLst>
          </p:cNvPr>
          <p:cNvSpPr/>
          <p:nvPr/>
        </p:nvSpPr>
        <p:spPr>
          <a:xfrm>
            <a:off x="5029201" y="5618360"/>
            <a:ext cx="1805076" cy="995957"/>
          </a:xfrm>
          <a:prstGeom prst="wedgeRoundRectCallout">
            <a:avLst>
              <a:gd name="adj1" fmla="val 51687"/>
              <a:gd name="adj2" fmla="val -107208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Step 1: Appendix A</a:t>
            </a:r>
          </a:p>
        </p:txBody>
      </p:sp>
    </p:spTree>
    <p:extLst>
      <p:ext uri="{BB962C8B-B14F-4D97-AF65-F5344CB8AC3E}">
        <p14:creationId xmlns:p14="http://schemas.microsoft.com/office/powerpoint/2010/main" val="1839257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A2B438-F289-DAC5-EAF4-52AFE45699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FA6B5-4AA0-38C0-3384-1F1903445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3"/>
            <a:ext cx="11455400" cy="570951"/>
          </a:xfrm>
        </p:spPr>
        <p:txBody>
          <a:bodyPr/>
          <a:lstStyle/>
          <a:p>
            <a:r>
              <a:rPr lang="en-US" sz="2400" dirty="0"/>
              <a:t>What is the correct way to declare a resource that is not fully commissioned?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F1AE7-A271-16E1-F890-6320F2602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08" y="990600"/>
            <a:ext cx="11663392" cy="5323981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n-US" sz="2000" dirty="0"/>
              <a:t>Correctly declaring a resource that is not fully commissioned on the Appendix A depends on whether all weatherization requirements have been met.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0C771E-9655-260F-1B5B-DE4F42D50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3FB4CAB8-99BA-CB0F-D3C8-3D585DDC17A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8912"/>
          <a:stretch/>
        </p:blipFill>
        <p:spPr>
          <a:xfrm>
            <a:off x="761999" y="2854666"/>
            <a:ext cx="4640615" cy="36223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9A60325-64CB-2B7B-E8EF-C0CEC7AAB5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060" y="2826849"/>
            <a:ext cx="5418290" cy="3787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9693590-AEB8-176C-011D-D619010E13F3}"/>
              </a:ext>
            </a:extLst>
          </p:cNvPr>
          <p:cNvSpPr txBox="1"/>
          <p:nvPr/>
        </p:nvSpPr>
        <p:spPr>
          <a:xfrm>
            <a:off x="761999" y="1912203"/>
            <a:ext cx="4800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All weatherization requirements </a:t>
            </a:r>
            <a:r>
              <a:rPr lang="en-US" sz="1600" b="1" u="sng" dirty="0"/>
              <a:t>are met</a:t>
            </a:r>
            <a:r>
              <a:rPr lang="en-US" sz="16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leave the field, ‘Resource not covered by this declaration,’ </a:t>
            </a:r>
            <a:r>
              <a:rPr lang="en-US" sz="1600" b="1" u="sng" dirty="0"/>
              <a:t>blank</a:t>
            </a:r>
            <a:r>
              <a:rPr lang="en-US" sz="1600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32DEB8-421E-3AF8-187A-74999E8B3F21}"/>
              </a:ext>
            </a:extLst>
          </p:cNvPr>
          <p:cNvSpPr txBox="1"/>
          <p:nvPr/>
        </p:nvSpPr>
        <p:spPr>
          <a:xfrm>
            <a:off x="6234472" y="1912203"/>
            <a:ext cx="5571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All weatherization requirements </a:t>
            </a:r>
            <a:r>
              <a:rPr lang="en-US" sz="1600" b="1" u="sng" dirty="0"/>
              <a:t>are not met</a:t>
            </a:r>
            <a:r>
              <a:rPr lang="en-US" sz="1600" u="sng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choose from the drop-down list, “Resource not fully commissioned as of June 1 or December 1.”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74D969-71F0-BD2E-67A4-2EEEC163459D}"/>
              </a:ext>
            </a:extLst>
          </p:cNvPr>
          <p:cNvSpPr/>
          <p:nvPr/>
        </p:nvSpPr>
        <p:spPr>
          <a:xfrm>
            <a:off x="508000" y="1752600"/>
            <a:ext cx="5418290" cy="4953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D16FB8-3370-6D78-BD01-6AB87DB8A043}"/>
              </a:ext>
            </a:extLst>
          </p:cNvPr>
          <p:cNvSpPr/>
          <p:nvPr/>
        </p:nvSpPr>
        <p:spPr>
          <a:xfrm>
            <a:off x="6096000" y="1739130"/>
            <a:ext cx="5677140" cy="4953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65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2E5464-21A8-BC3E-7328-CE57A28A5A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4559-4CC5-181F-2CC1-13BC00661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process for submitting a DoWP?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ADCB1-02AB-4704-7BCE-2C0FBE694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208" y="1066801"/>
            <a:ext cx="11663392" cy="5247780"/>
          </a:xfrm>
        </p:spPr>
        <p:txBody>
          <a:bodyPr/>
          <a:lstStyle/>
          <a:p>
            <a:pPr marL="457200" indent="-457200">
              <a:buFont typeface="+mj-lt"/>
              <a:buAutoNum type="arabicPeriod" startAt="7"/>
            </a:pPr>
            <a:r>
              <a:rPr lang="en-US" sz="2000" dirty="0"/>
              <a:t>Complete the Notarized Attestation document and upload the entire document to the portal.</a:t>
            </a:r>
          </a:p>
          <a:p>
            <a:pPr marL="857250" lvl="1" indent="-457200"/>
            <a:r>
              <a:rPr lang="en-US" sz="1600" dirty="0"/>
              <a:t>Must be signed by the highest-ranking representative, official, or officer </a:t>
            </a:r>
            <a:r>
              <a:rPr lang="en-US" sz="1600" i="1" dirty="0"/>
              <a:t>with binding authority</a:t>
            </a:r>
            <a:r>
              <a:rPr lang="en-US" sz="1600" dirty="0"/>
              <a:t> over the referenced Generation Entity and notarized.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000" dirty="0"/>
              <a:t>Attach optional supplemental documents (e.g., procedures followed, checklists completed, etc.) using the paperclip icon located below the upload button.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000" dirty="0"/>
              <a:t>Submit the complete declaration package by pressing the submit button.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000" dirty="0"/>
              <a:t>For detailed instructions, refer to the </a:t>
            </a:r>
            <a:r>
              <a:rPr lang="en-US" sz="2000" dirty="0">
                <a:hlinkClick r:id="rId2"/>
              </a:rPr>
              <a:t>Weatherization &amp; Inspection Market Participant Portal User Guide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32EA40-9E7B-A218-CD22-12240A05C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03972A-3328-E855-2F0E-ECB632D08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951" y="3690691"/>
            <a:ext cx="5486875" cy="25910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97DFD06-AEDD-B251-CB2C-E0E4C2717F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9764" y="4388091"/>
            <a:ext cx="5307644" cy="238370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9C021E08-194B-67DF-EED9-37DABA056475}"/>
              </a:ext>
            </a:extLst>
          </p:cNvPr>
          <p:cNvSpPr/>
          <p:nvPr/>
        </p:nvSpPr>
        <p:spPr>
          <a:xfrm>
            <a:off x="6559437" y="6020294"/>
            <a:ext cx="1252745" cy="582521"/>
          </a:xfrm>
          <a:prstGeom prst="wedgeRoundRectCallout">
            <a:avLst>
              <a:gd name="adj1" fmla="val 50253"/>
              <a:gd name="adj2" fmla="val -151381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Step 1: Appendix A</a:t>
            </a:r>
          </a:p>
        </p:txBody>
      </p:sp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E756B7D5-5837-0016-D90B-18B7AB2D78CD}"/>
              </a:ext>
            </a:extLst>
          </p:cNvPr>
          <p:cNvSpPr/>
          <p:nvPr/>
        </p:nvSpPr>
        <p:spPr>
          <a:xfrm>
            <a:off x="9793874" y="6223038"/>
            <a:ext cx="1965373" cy="523166"/>
          </a:xfrm>
          <a:prstGeom prst="wedgeRoundRectCallout">
            <a:avLst>
              <a:gd name="adj1" fmla="val -40738"/>
              <a:gd name="adj2" fmla="val -196421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Step 2: </a:t>
            </a:r>
          </a:p>
          <a:p>
            <a:pPr algn="ctr"/>
            <a:r>
              <a:rPr lang="en-US" sz="1400" dirty="0"/>
              <a:t>Notarized Attestation</a:t>
            </a:r>
          </a:p>
        </p:txBody>
      </p:sp>
    </p:spTree>
    <p:extLst>
      <p:ext uri="{BB962C8B-B14F-4D97-AF65-F5344CB8AC3E}">
        <p14:creationId xmlns:p14="http://schemas.microsoft.com/office/powerpoint/2010/main" val="2850752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18B1D-4E28-E155-6F79-7CE1E97A6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3"/>
            <a:ext cx="11455400" cy="570951"/>
          </a:xfrm>
        </p:spPr>
        <p:txBody>
          <a:bodyPr/>
          <a:lstStyle/>
          <a:p>
            <a:r>
              <a:rPr lang="en-US" sz="2400" dirty="0"/>
              <a:t>Who do I contact if I have a question or need technical assistance?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2FFDD-B138-7BDC-865A-DAB5B1E30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4EB6CDB-082E-597C-5B7B-34A1A4402334}"/>
              </a:ext>
            </a:extLst>
          </p:cNvPr>
          <p:cNvSpPr txBox="1">
            <a:spLocks/>
          </p:cNvSpPr>
          <p:nvPr/>
        </p:nvSpPr>
        <p:spPr>
          <a:xfrm>
            <a:off x="542413" y="971277"/>
            <a:ext cx="11328400" cy="108612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Submit a weatherization support request (wSUP) through the Weatherization &amp; Inspection Market Participant Portal. 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C0A5F6C-F92C-8ECB-8472-B5B252104D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15" b="38507"/>
          <a:stretch/>
        </p:blipFill>
        <p:spPr>
          <a:xfrm>
            <a:off x="575494" y="1745520"/>
            <a:ext cx="5867400" cy="20505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4E77F4A-0388-2E58-6908-3927B0C3E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2325613"/>
            <a:ext cx="4641173" cy="21947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BE08AC13-1C84-FC26-19BA-BE6DA9AA71AC}"/>
              </a:ext>
            </a:extLst>
          </p:cNvPr>
          <p:cNvGrpSpPr/>
          <p:nvPr/>
        </p:nvGrpSpPr>
        <p:grpSpPr>
          <a:xfrm>
            <a:off x="2946613" y="4570270"/>
            <a:ext cx="5079574" cy="2118517"/>
            <a:chOff x="5084139" y="1416876"/>
            <a:chExt cx="6367362" cy="2921086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0F36AB11-0088-434D-6FB8-82C97BA880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84139" y="1416876"/>
              <a:ext cx="6367362" cy="2921086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DA288F0-43E0-1CF9-2D99-285E89DF3310}"/>
                </a:ext>
              </a:extLst>
            </p:cNvPr>
            <p:cNvSpPr/>
            <p:nvPr/>
          </p:nvSpPr>
          <p:spPr>
            <a:xfrm>
              <a:off x="5433396" y="2337746"/>
              <a:ext cx="559565" cy="142190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8851FD5-B310-096F-EB9C-C066AAD0DA59}"/>
                </a:ext>
              </a:extLst>
            </p:cNvPr>
            <p:cNvSpPr/>
            <p:nvPr/>
          </p:nvSpPr>
          <p:spPr>
            <a:xfrm>
              <a:off x="5496696" y="2711004"/>
              <a:ext cx="1424603" cy="142190"/>
            </a:xfrm>
            <a:prstGeom prst="rect">
              <a:avLst/>
            </a:prstGeom>
            <a:solidFill>
              <a:schemeClr val="bg2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B2A9D14-CEC1-6B77-D052-AAFA1D2623D6}"/>
                </a:ext>
              </a:extLst>
            </p:cNvPr>
            <p:cNvSpPr txBox="1"/>
            <p:nvPr/>
          </p:nvSpPr>
          <p:spPr>
            <a:xfrm>
              <a:off x="5522831" y="2631107"/>
              <a:ext cx="213712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Your Resource Entity Will Be Here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F640A0D-9826-D055-A5B6-7B4DB6C2EC17}"/>
                </a:ext>
              </a:extLst>
            </p:cNvPr>
            <p:cNvSpPr txBox="1"/>
            <p:nvPr/>
          </p:nvSpPr>
          <p:spPr>
            <a:xfrm>
              <a:off x="5487404" y="2285729"/>
              <a:ext cx="15776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Your Name Will Be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4608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938274"/>
            <a:ext cx="5517497" cy="46243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C16982-95AD-F8C6-7F34-86EBAD0D063D}"/>
              </a:ext>
            </a:extLst>
          </p:cNvPr>
          <p:cNvSpPr txBox="1"/>
          <p:nvPr/>
        </p:nvSpPr>
        <p:spPr>
          <a:xfrm>
            <a:off x="4380781" y="947938"/>
            <a:ext cx="3124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9948612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933135-FA74-4199-91D5-29F71F2AA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95254</TotalTime>
  <Words>783</Words>
  <Application>Microsoft Office PowerPoint</Application>
  <PresentationFormat>Widescreen</PresentationFormat>
  <Paragraphs>67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Inside pages</vt:lpstr>
      <vt:lpstr>2_Custom Design</vt:lpstr>
      <vt:lpstr>PowerPoint Presentation</vt:lpstr>
      <vt:lpstr>Is a Resource Entity required to submit a Declaration of Weather Preparedness (DoWP) for a Resource that is not fully commissioned?</vt:lpstr>
      <vt:lpstr>When does a Resource Entity submit a DoWP for a Resource that is not fully commissioned?</vt:lpstr>
      <vt:lpstr>What is the process for submitting a DoWP?</vt:lpstr>
      <vt:lpstr>What is the process for submitting a DoWP?</vt:lpstr>
      <vt:lpstr>What is the correct way to declare a resource that is not fully commissioned?</vt:lpstr>
      <vt:lpstr>What is the process for submitting a DoWP?</vt:lpstr>
      <vt:lpstr>Who do I contact if I have a question or need technical assistance?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Messer, Sheri</cp:lastModifiedBy>
  <cp:revision>789</cp:revision>
  <cp:lastPrinted>2018-07-25T14:31:19Z</cp:lastPrinted>
  <dcterms:created xsi:type="dcterms:W3CDTF">2016-01-21T15:20:31Z</dcterms:created>
  <dcterms:modified xsi:type="dcterms:W3CDTF">2025-08-11T17:54:58Z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2023-08-17T18:39:49Z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0942f964-1bf9-4ff5-a10d-74a7b62a81cf</vt:lpwstr>
  </property>
  <property fmtid="{D5CDD505-2E9C-101B-9397-08002B2CF9AE}" pid="9" name="MSIP_Label_7084cbda-52b8-46fb-a7b7-cb5bd465ed85_ContentBits">
    <vt:lpwstr>0</vt:lpwstr>
  </property>
</Properties>
</file>