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21"/>
  </p:notesMasterIdLst>
  <p:handoutMasterIdLst>
    <p:handoutMasterId r:id="rId22"/>
  </p:handoutMasterIdLst>
  <p:sldIdLst>
    <p:sldId id="445" r:id="rId7"/>
    <p:sldId id="463" r:id="rId8"/>
    <p:sldId id="491" r:id="rId9"/>
    <p:sldId id="608" r:id="rId10"/>
    <p:sldId id="609" r:id="rId11"/>
    <p:sldId id="610" r:id="rId12"/>
    <p:sldId id="565" r:id="rId13"/>
    <p:sldId id="592" r:id="rId14"/>
    <p:sldId id="598" r:id="rId15"/>
    <p:sldId id="454" r:id="rId16"/>
    <p:sldId id="464" r:id="rId17"/>
    <p:sldId id="534" r:id="rId18"/>
    <p:sldId id="546" r:id="rId19"/>
    <p:sldId id="54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0485" autoAdjust="0"/>
  </p:normalViewPr>
  <p:slideViewPr>
    <p:cSldViewPr showGuides="1">
      <p:cViewPr varScale="1">
        <p:scale>
          <a:sx n="102" d="100"/>
          <a:sy n="102" d="100"/>
        </p:scale>
        <p:origin x="702" y="318"/>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FERNANDES\Downloads\RPT.00015933.0000000000000000.20250801.153438807.GIS_Report_July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a:solidFill>
                  <a:srgbClr val="000000"/>
                </a:solidFill>
                <a:latin typeface="Arial"/>
                <a:ea typeface="Arial"/>
                <a:cs typeface="Arial"/>
              </a:defRPr>
            </a:pPr>
            <a:r>
              <a:rPr lang="en-US" dirty="0"/>
              <a:t>Monthly Capacity by Fuel Type plus Project Count, 13-Month Rolling Basis</a:t>
            </a:r>
          </a:p>
        </c:rich>
      </c:tx>
      <c:layout>
        <c:manualLayout>
          <c:xMode val="edge"/>
          <c:yMode val="edge"/>
          <c:x val="0.23156809220503488"/>
          <c:y val="9.5465393794749408E-3"/>
        </c:manualLayout>
      </c:layout>
      <c:overlay val="0"/>
    </c:title>
    <c:autoTitleDeleted val="0"/>
    <c:plotArea>
      <c:layout/>
      <c:barChart>
        <c:barDir val="col"/>
        <c:grouping val="stacked"/>
        <c:varyColors val="0"/>
        <c:ser>
          <c:idx val="0"/>
          <c:order val="0"/>
          <c:tx>
            <c:strRef>
              <c:f>'data_GIM Trends_2'!$B$1</c:f>
              <c:strCache>
                <c:ptCount val="1"/>
                <c:pt idx="0">
                  <c:v>Natural Gas</c:v>
                </c:pt>
              </c:strCache>
            </c:strRef>
          </c:tx>
          <c:spPr>
            <a:solidFill>
              <a:srgbClr val="00AEC7"/>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Trends_2'!$B$2:$B$14</c:f>
              <c:numCache>
                <c:formatCode>General</c:formatCode>
                <c:ptCount val="13"/>
                <c:pt idx="0">
                  <c:v>22.159929999999999</c:v>
                </c:pt>
                <c:pt idx="1">
                  <c:v>25.32799</c:v>
                </c:pt>
                <c:pt idx="2">
                  <c:v>25.966989999999999</c:v>
                </c:pt>
                <c:pt idx="3">
                  <c:v>25.95373</c:v>
                </c:pt>
                <c:pt idx="4">
                  <c:v>27.15953</c:v>
                </c:pt>
                <c:pt idx="5">
                  <c:v>27.57752</c:v>
                </c:pt>
                <c:pt idx="6">
                  <c:v>28.773879999999998</c:v>
                </c:pt>
                <c:pt idx="7">
                  <c:v>32.190190000000001</c:v>
                </c:pt>
                <c:pt idx="8">
                  <c:v>33.578490000000002</c:v>
                </c:pt>
                <c:pt idx="9">
                  <c:v>33.58305</c:v>
                </c:pt>
                <c:pt idx="10">
                  <c:v>32.489820000000002</c:v>
                </c:pt>
                <c:pt idx="11">
                  <c:v>35.260069999999999</c:v>
                </c:pt>
                <c:pt idx="12">
                  <c:v>39.557679999999998</c:v>
                </c:pt>
              </c:numCache>
            </c:numRef>
          </c:val>
          <c:extLst>
            <c:ext xmlns:c16="http://schemas.microsoft.com/office/drawing/2014/chart" uri="{C3380CC4-5D6E-409C-BE32-E72D297353CC}">
              <c16:uniqueId val="{00000000-6EA3-4A0B-B482-D9ADE272DC5E}"/>
            </c:ext>
          </c:extLst>
        </c:ser>
        <c:ser>
          <c:idx val="1"/>
          <c:order val="1"/>
          <c:tx>
            <c:strRef>
              <c:f>'data_GIM Trends_2'!$C$1</c:f>
              <c:strCache>
                <c:ptCount val="1"/>
                <c:pt idx="0">
                  <c:v>Nuclear</c:v>
                </c:pt>
              </c:strCache>
            </c:strRef>
          </c:tx>
          <c:spPr>
            <a:pattFill prst="wdUpDiag">
              <a:fgClr>
                <a:srgbClr val="000080"/>
              </a:fgClr>
              <a:bgClr>
                <a:srgbClr val="FFFFFF"/>
              </a:bgClr>
            </a:patt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Trends_2'!$C$2:$C$14</c:f>
              <c:numCache>
                <c:formatCode>General</c:formatCode>
                <c:ptCount val="13"/>
                <c:pt idx="0">
                  <c:v>0</c:v>
                </c:pt>
                <c:pt idx="1">
                  <c:v>0</c:v>
                </c:pt>
                <c:pt idx="2">
                  <c:v>0</c:v>
                </c:pt>
                <c:pt idx="3">
                  <c:v>0</c:v>
                </c:pt>
                <c:pt idx="4">
                  <c:v>0</c:v>
                </c:pt>
                <c:pt idx="5">
                  <c:v>0</c:v>
                </c:pt>
                <c:pt idx="6">
                  <c:v>0</c:v>
                </c:pt>
                <c:pt idx="7">
                  <c:v>0</c:v>
                </c:pt>
                <c:pt idx="8">
                  <c:v>0.6</c:v>
                </c:pt>
                <c:pt idx="9">
                  <c:v>0.6</c:v>
                </c:pt>
                <c:pt idx="10">
                  <c:v>0.6</c:v>
                </c:pt>
                <c:pt idx="11">
                  <c:v>0.6</c:v>
                </c:pt>
                <c:pt idx="12">
                  <c:v>0.6</c:v>
                </c:pt>
              </c:numCache>
            </c:numRef>
          </c:val>
          <c:extLst>
            <c:ext xmlns:c16="http://schemas.microsoft.com/office/drawing/2014/chart" uri="{C3380CC4-5D6E-409C-BE32-E72D297353CC}">
              <c16:uniqueId val="{00000001-6EA3-4A0B-B482-D9ADE272DC5E}"/>
            </c:ext>
          </c:extLst>
        </c:ser>
        <c:ser>
          <c:idx val="2"/>
          <c:order val="2"/>
          <c:tx>
            <c:strRef>
              <c:f>'data_GIM Trends_2'!$D$1</c:f>
              <c:strCache>
                <c:ptCount val="1"/>
                <c:pt idx="0">
                  <c:v>Coal</c:v>
                </c:pt>
              </c:strCache>
            </c:strRef>
          </c:tx>
          <c:spPr>
            <a:solidFill>
              <a:srgbClr val="5B6770"/>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Trends_2'!$D$2:$D$14</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2-6EA3-4A0B-B482-D9ADE272DC5E}"/>
            </c:ext>
          </c:extLst>
        </c:ser>
        <c:ser>
          <c:idx val="3"/>
          <c:order val="3"/>
          <c:tx>
            <c:strRef>
              <c:f>'data_GIM Trends_2'!$E$1</c:f>
              <c:strCache>
                <c:ptCount val="1"/>
                <c:pt idx="0">
                  <c:v>Wind</c:v>
                </c:pt>
              </c:strCache>
            </c:strRef>
          </c:tx>
          <c:spPr>
            <a:solidFill>
              <a:srgbClr val="26D07C"/>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Trends_2'!$E$2:$E$14</c:f>
              <c:numCache>
                <c:formatCode>General</c:formatCode>
                <c:ptCount val="13"/>
                <c:pt idx="0">
                  <c:v>33.731450000000002</c:v>
                </c:pt>
                <c:pt idx="1">
                  <c:v>33.853450000000002</c:v>
                </c:pt>
                <c:pt idx="2">
                  <c:v>34.838549999999998</c:v>
                </c:pt>
                <c:pt idx="3">
                  <c:v>33.467140000000001</c:v>
                </c:pt>
                <c:pt idx="4">
                  <c:v>35.30735</c:v>
                </c:pt>
                <c:pt idx="5">
                  <c:v>34.449550000000002</c:v>
                </c:pt>
                <c:pt idx="6">
                  <c:v>38.223030000000001</c:v>
                </c:pt>
                <c:pt idx="7">
                  <c:v>39.892870000000002</c:v>
                </c:pt>
                <c:pt idx="8">
                  <c:v>39.795140000000004</c:v>
                </c:pt>
                <c:pt idx="9">
                  <c:v>42.483350000000002</c:v>
                </c:pt>
                <c:pt idx="10">
                  <c:v>40.885469999999998</c:v>
                </c:pt>
                <c:pt idx="11">
                  <c:v>41.414070000000002</c:v>
                </c:pt>
                <c:pt idx="12">
                  <c:v>45.04833</c:v>
                </c:pt>
              </c:numCache>
            </c:numRef>
          </c:val>
          <c:extLst>
            <c:ext xmlns:c16="http://schemas.microsoft.com/office/drawing/2014/chart" uri="{C3380CC4-5D6E-409C-BE32-E72D297353CC}">
              <c16:uniqueId val="{00000003-6EA3-4A0B-B482-D9ADE272DC5E}"/>
            </c:ext>
          </c:extLst>
        </c:ser>
        <c:ser>
          <c:idx val="4"/>
          <c:order val="4"/>
          <c:tx>
            <c:strRef>
              <c:f>'data_GIM Trends_2'!$F$1</c:f>
              <c:strCache>
                <c:ptCount val="1"/>
                <c:pt idx="0">
                  <c:v>Solar</c:v>
                </c:pt>
              </c:strCache>
            </c:strRef>
          </c:tx>
          <c:spPr>
            <a:solidFill>
              <a:srgbClr val="FEDD00"/>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Trends_2'!$F$2:$F$14</c:f>
              <c:numCache>
                <c:formatCode>General</c:formatCode>
                <c:ptCount val="13"/>
                <c:pt idx="0">
                  <c:v>154.40717000000001</c:v>
                </c:pt>
                <c:pt idx="1">
                  <c:v>154.77045000000001</c:v>
                </c:pt>
                <c:pt idx="2">
                  <c:v>153.65825000000001</c:v>
                </c:pt>
                <c:pt idx="3">
                  <c:v>154.86041</c:v>
                </c:pt>
                <c:pt idx="4">
                  <c:v>155.67570000000001</c:v>
                </c:pt>
                <c:pt idx="5">
                  <c:v>154.48712</c:v>
                </c:pt>
                <c:pt idx="6">
                  <c:v>153.6071</c:v>
                </c:pt>
                <c:pt idx="7">
                  <c:v>155.98952</c:v>
                </c:pt>
                <c:pt idx="8">
                  <c:v>156.68543</c:v>
                </c:pt>
                <c:pt idx="9">
                  <c:v>159.42581000000001</c:v>
                </c:pt>
                <c:pt idx="10">
                  <c:v>158.49036000000001</c:v>
                </c:pt>
                <c:pt idx="11">
                  <c:v>161.67674</c:v>
                </c:pt>
                <c:pt idx="12">
                  <c:v>162.70267000000001</c:v>
                </c:pt>
              </c:numCache>
            </c:numRef>
          </c:val>
          <c:extLst>
            <c:ext xmlns:c16="http://schemas.microsoft.com/office/drawing/2014/chart" uri="{C3380CC4-5D6E-409C-BE32-E72D297353CC}">
              <c16:uniqueId val="{00000004-6EA3-4A0B-B482-D9ADE272DC5E}"/>
            </c:ext>
          </c:extLst>
        </c:ser>
        <c:ser>
          <c:idx val="5"/>
          <c:order val="5"/>
          <c:tx>
            <c:strRef>
              <c:f>'data_GIM Trends_2'!$G$1</c:f>
              <c:strCache>
                <c:ptCount val="1"/>
                <c:pt idx="0">
                  <c:v>Biomass</c:v>
                </c:pt>
              </c:strCache>
            </c:strRef>
          </c:tx>
          <c:spPr>
            <a:solidFill>
              <a:srgbClr val="890C58"/>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Trends_2'!$G$2:$G$14</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5-6EA3-4A0B-B482-D9ADE272DC5E}"/>
            </c:ext>
          </c:extLst>
        </c:ser>
        <c:ser>
          <c:idx val="6"/>
          <c:order val="6"/>
          <c:tx>
            <c:strRef>
              <c:f>'data_GIM Trends_2'!$H$1</c:f>
              <c:strCache>
                <c:ptCount val="1"/>
                <c:pt idx="0">
                  <c:v>Battery</c:v>
                </c:pt>
              </c:strCache>
            </c:strRef>
          </c:tx>
          <c:spPr>
            <a:solidFill>
              <a:srgbClr val="685BC7"/>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Trends_2'!$H$2:$H$14</c:f>
              <c:numCache>
                <c:formatCode>General</c:formatCode>
                <c:ptCount val="13"/>
                <c:pt idx="0">
                  <c:v>151.81097</c:v>
                </c:pt>
                <c:pt idx="1">
                  <c:v>154.79902000000001</c:v>
                </c:pt>
                <c:pt idx="2">
                  <c:v>154.26430999999999</c:v>
                </c:pt>
                <c:pt idx="3">
                  <c:v>152.57989000000001</c:v>
                </c:pt>
                <c:pt idx="4">
                  <c:v>156.52981</c:v>
                </c:pt>
                <c:pt idx="5">
                  <c:v>160.04338000000001</c:v>
                </c:pt>
                <c:pt idx="6">
                  <c:v>165.93270999999999</c:v>
                </c:pt>
                <c:pt idx="7">
                  <c:v>168.83600000000001</c:v>
                </c:pt>
                <c:pt idx="8">
                  <c:v>171.59200999999999</c:v>
                </c:pt>
                <c:pt idx="9">
                  <c:v>172.48562000000001</c:v>
                </c:pt>
                <c:pt idx="10">
                  <c:v>173.99686</c:v>
                </c:pt>
                <c:pt idx="11">
                  <c:v>177.92859999999999</c:v>
                </c:pt>
                <c:pt idx="12">
                  <c:v>181.39376999999999</c:v>
                </c:pt>
              </c:numCache>
            </c:numRef>
          </c:val>
          <c:extLst>
            <c:ext xmlns:c16="http://schemas.microsoft.com/office/drawing/2014/chart" uri="{C3380CC4-5D6E-409C-BE32-E72D297353CC}">
              <c16:uniqueId val="{00000006-6EA3-4A0B-B482-D9ADE272DC5E}"/>
            </c:ext>
          </c:extLst>
        </c:ser>
        <c:ser>
          <c:idx val="7"/>
          <c:order val="7"/>
          <c:tx>
            <c:strRef>
              <c:f>'data_GIM Trends_2'!$I$1</c:f>
              <c:strCache>
                <c:ptCount val="1"/>
                <c:pt idx="0">
                  <c:v>Other</c:v>
                </c:pt>
              </c:strCache>
            </c:strRef>
          </c:tx>
          <c:spPr>
            <a:solidFill>
              <a:srgbClr val="FF820A"/>
            </a:solidFill>
            <a:ln>
              <a:noFill/>
            </a:ln>
          </c:spPr>
          <c:invertIfNegative val="0"/>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Trends_2'!$I$2:$I$14</c:f>
              <c:numCache>
                <c:formatCode>General</c:formatCode>
                <c:ptCount val="13"/>
                <c:pt idx="0">
                  <c:v>2.5618500000000002</c:v>
                </c:pt>
                <c:pt idx="1">
                  <c:v>2.5618500000000002</c:v>
                </c:pt>
                <c:pt idx="2">
                  <c:v>2.9608500000000002</c:v>
                </c:pt>
                <c:pt idx="3">
                  <c:v>3.71285</c:v>
                </c:pt>
                <c:pt idx="4">
                  <c:v>3.1131500000000001</c:v>
                </c:pt>
                <c:pt idx="5">
                  <c:v>2.9128500000000002</c:v>
                </c:pt>
                <c:pt idx="6">
                  <c:v>2.78085</c:v>
                </c:pt>
                <c:pt idx="7">
                  <c:v>2.78085</c:v>
                </c:pt>
                <c:pt idx="8">
                  <c:v>2.9128500000000002</c:v>
                </c:pt>
                <c:pt idx="9">
                  <c:v>3.0628500000000001</c:v>
                </c:pt>
                <c:pt idx="10">
                  <c:v>3.2084000000000001</c:v>
                </c:pt>
                <c:pt idx="11">
                  <c:v>3.50135</c:v>
                </c:pt>
                <c:pt idx="12">
                  <c:v>3.50135</c:v>
                </c:pt>
              </c:numCache>
            </c:numRef>
          </c:val>
          <c:extLst>
            <c:ext xmlns:c16="http://schemas.microsoft.com/office/drawing/2014/chart" uri="{C3380CC4-5D6E-409C-BE32-E72D297353CC}">
              <c16:uniqueId val="{00000007-6EA3-4A0B-B482-D9ADE272DC5E}"/>
            </c:ext>
          </c:extLst>
        </c:ser>
        <c:dLbls>
          <c:showLegendKey val="0"/>
          <c:showVal val="0"/>
          <c:showCatName val="0"/>
          <c:showSerName val="0"/>
          <c:showPercent val="0"/>
          <c:showBubbleSize val="0"/>
        </c:dLbls>
        <c:gapWidth val="150"/>
        <c:overlap val="100"/>
        <c:axId val="1"/>
        <c:axId val="3"/>
      </c:barChart>
      <c:lineChart>
        <c:grouping val="standard"/>
        <c:varyColors val="0"/>
        <c:ser>
          <c:idx val="8"/>
          <c:order val="8"/>
          <c:tx>
            <c:strRef>
              <c:f>'data_GIM Trends_2'!$J$1</c:f>
              <c:strCache>
                <c:ptCount val="1"/>
                <c:pt idx="0">
                  <c:v>Total Project Count</c:v>
                </c:pt>
              </c:strCache>
            </c:strRef>
          </c:tx>
          <c:spPr>
            <a:ln w="0">
              <a:solidFill>
                <a:srgbClr val="000000"/>
              </a:solidFill>
              <a:prstDash val="solid"/>
            </a:ln>
          </c:spPr>
          <c:marker>
            <c:symbol val="circle"/>
            <c:size val="6"/>
            <c:spPr>
              <a:solidFill>
                <a:srgbClr val="000000"/>
              </a:solidFill>
              <a:ln>
                <a:noFill/>
              </a:ln>
            </c:spPr>
          </c:marker>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Trends_2'!$J$2:$J$14</c:f>
              <c:numCache>
                <c:formatCode>General</c:formatCode>
                <c:ptCount val="13"/>
                <c:pt idx="0">
                  <c:v>1858</c:v>
                </c:pt>
                <c:pt idx="1">
                  <c:v>1886</c:v>
                </c:pt>
                <c:pt idx="2">
                  <c:v>1881</c:v>
                </c:pt>
                <c:pt idx="3">
                  <c:v>1872</c:v>
                </c:pt>
                <c:pt idx="4">
                  <c:v>1903</c:v>
                </c:pt>
                <c:pt idx="5">
                  <c:v>1917</c:v>
                </c:pt>
                <c:pt idx="6">
                  <c:v>1952</c:v>
                </c:pt>
                <c:pt idx="7">
                  <c:v>1987</c:v>
                </c:pt>
                <c:pt idx="8">
                  <c:v>2018</c:v>
                </c:pt>
                <c:pt idx="9">
                  <c:v>2037</c:v>
                </c:pt>
                <c:pt idx="10">
                  <c:v>2031</c:v>
                </c:pt>
                <c:pt idx="11">
                  <c:v>2054</c:v>
                </c:pt>
                <c:pt idx="12">
                  <c:v>2066</c:v>
                </c:pt>
              </c:numCache>
            </c:numRef>
          </c:val>
          <c:smooth val="0"/>
          <c:extLst>
            <c:ext xmlns:c16="http://schemas.microsoft.com/office/drawing/2014/chart" uri="{C3380CC4-5D6E-409C-BE32-E72D297353CC}">
              <c16:uniqueId val="{00000008-6EA3-4A0B-B482-D9ADE272DC5E}"/>
            </c:ext>
          </c:extLst>
        </c:ser>
        <c:dLbls>
          <c:showLegendKey val="0"/>
          <c:showVal val="0"/>
          <c:showCatName val="0"/>
          <c:showSerName val="0"/>
          <c:showPercent val="0"/>
          <c:showBubbleSize val="0"/>
        </c:dLbls>
        <c:marker val="1"/>
        <c:smooth val="0"/>
        <c:axId val="1449690096"/>
        <c:axId val="2"/>
      </c:lineChart>
      <c:lineChart>
        <c:grouping val="standard"/>
        <c:varyColors val="0"/>
        <c:ser>
          <c:idx val="9"/>
          <c:order val="9"/>
          <c:tx>
            <c:strRef>
              <c:f>'data_GIM Trends_2'!$K$1</c:f>
              <c:strCache>
                <c:ptCount val="1"/>
                <c:pt idx="0">
                  <c:v>Cancelled Project Count</c:v>
                </c:pt>
              </c:strCache>
            </c:strRef>
          </c:tx>
          <c:spPr>
            <a:ln w="0">
              <a:solidFill>
                <a:srgbClr val="000080"/>
              </a:solidFill>
              <a:prstDash val="solid"/>
            </a:ln>
          </c:spPr>
          <c:marker>
            <c:symbol val="circle"/>
            <c:size val="6"/>
            <c:spPr>
              <a:solidFill>
                <a:srgbClr val="000080"/>
              </a:solidFill>
              <a:ln>
                <a:noFill/>
              </a:ln>
            </c:spPr>
          </c:marker>
          <c:cat>
            <c:strRef>
              <c:f>'data_GIM Trends_2'!$A$2:$A$14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Trends_2'!$K$2:$K$14</c:f>
              <c:numCache>
                <c:formatCode>General</c:formatCode>
                <c:ptCount val="13"/>
                <c:pt idx="0">
                  <c:v>5</c:v>
                </c:pt>
                <c:pt idx="1">
                  <c:v>8</c:v>
                </c:pt>
                <c:pt idx="2">
                  <c:v>19</c:v>
                </c:pt>
                <c:pt idx="3">
                  <c:v>29</c:v>
                </c:pt>
                <c:pt idx="4">
                  <c:v>11</c:v>
                </c:pt>
                <c:pt idx="5">
                  <c:v>14</c:v>
                </c:pt>
                <c:pt idx="6">
                  <c:v>17</c:v>
                </c:pt>
                <c:pt idx="7">
                  <c:v>16</c:v>
                </c:pt>
                <c:pt idx="8">
                  <c:v>18</c:v>
                </c:pt>
                <c:pt idx="9">
                  <c:v>38</c:v>
                </c:pt>
                <c:pt idx="10">
                  <c:v>26</c:v>
                </c:pt>
                <c:pt idx="11">
                  <c:v>17</c:v>
                </c:pt>
                <c:pt idx="12">
                  <c:v>21</c:v>
                </c:pt>
              </c:numCache>
            </c:numRef>
          </c:val>
          <c:smooth val="0"/>
          <c:extLst>
            <c:ext xmlns:c16="http://schemas.microsoft.com/office/drawing/2014/chart" uri="{C3380CC4-5D6E-409C-BE32-E72D297353CC}">
              <c16:uniqueId val="{00000009-6EA3-4A0B-B482-D9ADE272DC5E}"/>
            </c:ext>
          </c:extLst>
        </c:ser>
        <c:dLbls>
          <c:showLegendKey val="0"/>
          <c:showVal val="0"/>
          <c:showCatName val="0"/>
          <c:showSerName val="0"/>
          <c:showPercent val="0"/>
          <c:showBubbleSize val="0"/>
        </c:dLbls>
        <c:marker val="1"/>
        <c:smooth val="0"/>
        <c:axId val="1449690096"/>
        <c:axId val="2"/>
      </c:lineChart>
      <c:catAx>
        <c:axId val="1449690096"/>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449690096"/>
        <c:crosses val="autoZero"/>
        <c:crossBetween val="between"/>
        <c:majorUnit val="162"/>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majorGridlines>
          <c:spPr>
            <a:ln w="0">
              <a:solidFill>
                <a:srgbClr val="99CCFF"/>
              </a:solidFill>
              <a:prstDash val="dash"/>
            </a:ln>
          </c:spPr>
        </c:majorGridlines>
        <c:title>
          <c:tx>
            <c:rich>
              <a:bodyPr rot="5400000" vert="horz"/>
              <a:lstStyle/>
              <a:p>
                <a:pPr>
                  <a:defRPr sz="800" b="1" i="0" u="none" strike="noStrike">
                    <a:solidFill>
                      <a:srgbClr val="0066CC"/>
                    </a:solidFill>
                    <a:latin typeface="Arial"/>
                    <a:ea typeface="Arial"/>
                    <a:cs typeface="Arial"/>
                  </a:defRPr>
                </a:pPr>
                <a:r>
                  <a:rPr lang="en-US"/>
                  <a:t>GW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majorUnit val="33"/>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Small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Trends_3'!$B$1</c:f>
              <c:strCache>
                <c:ptCount val="1"/>
                <c:pt idx="0">
                  <c:v># Not Model Ready</c:v>
                </c:pt>
              </c:strCache>
            </c:strRef>
          </c:tx>
          <c:spPr>
            <a:pattFill prst="wdUpDiag">
              <a:fgClr>
                <a:srgbClr val="26D07C"/>
              </a:fgClr>
              <a:bgClr>
                <a:srgbClr val="26D07C"/>
              </a:bgClr>
            </a:pattFill>
            <a:ln>
              <a:noFill/>
            </a:ln>
          </c:spPr>
          <c:invertIfNegative val="0"/>
          <c:cat>
            <c:strRef>
              <c:f>'data_GIM Trends_3'!$A$2:$A$14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Trends_3'!$B$2:$B$14</c:f>
              <c:numCache>
                <c:formatCode>General</c:formatCode>
                <c:ptCount val="13"/>
                <c:pt idx="0">
                  <c:v>31</c:v>
                </c:pt>
                <c:pt idx="1">
                  <c:v>27</c:v>
                </c:pt>
                <c:pt idx="2">
                  <c:v>29</c:v>
                </c:pt>
                <c:pt idx="3">
                  <c:v>35</c:v>
                </c:pt>
                <c:pt idx="4">
                  <c:v>33</c:v>
                </c:pt>
                <c:pt idx="5">
                  <c:v>32</c:v>
                </c:pt>
                <c:pt idx="6">
                  <c:v>30</c:v>
                </c:pt>
                <c:pt idx="7">
                  <c:v>24</c:v>
                </c:pt>
                <c:pt idx="8">
                  <c:v>26</c:v>
                </c:pt>
                <c:pt idx="9">
                  <c:v>32</c:v>
                </c:pt>
                <c:pt idx="10">
                  <c:v>31</c:v>
                </c:pt>
                <c:pt idx="11">
                  <c:v>28</c:v>
                </c:pt>
                <c:pt idx="12">
                  <c:v>23</c:v>
                </c:pt>
              </c:numCache>
            </c:numRef>
          </c:val>
          <c:extLst>
            <c:ext xmlns:c16="http://schemas.microsoft.com/office/drawing/2014/chart" uri="{C3380CC4-5D6E-409C-BE32-E72D297353CC}">
              <c16:uniqueId val="{00000000-545E-41E9-99E1-6AD36AF606E1}"/>
            </c:ext>
          </c:extLst>
        </c:ser>
        <c:ser>
          <c:idx val="1"/>
          <c:order val="1"/>
          <c:tx>
            <c:strRef>
              <c:f>'data_GIM Trends_3'!$C$1</c:f>
              <c:strCache>
                <c:ptCount val="1"/>
                <c:pt idx="0">
                  <c:v># Model Ready</c:v>
                </c:pt>
              </c:strCache>
            </c:strRef>
          </c:tx>
          <c:spPr>
            <a:solidFill>
              <a:srgbClr val="003865"/>
            </a:solidFill>
            <a:ln>
              <a:noFill/>
            </a:ln>
          </c:spPr>
          <c:invertIfNegative val="0"/>
          <c:cat>
            <c:strRef>
              <c:f>'data_GIM Trends_3'!$A$2:$A$14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Trends_3'!$C$2:$C$14</c:f>
              <c:numCache>
                <c:formatCode>General</c:formatCode>
                <c:ptCount val="13"/>
                <c:pt idx="0">
                  <c:v>46</c:v>
                </c:pt>
                <c:pt idx="1">
                  <c:v>49</c:v>
                </c:pt>
                <c:pt idx="2">
                  <c:v>48</c:v>
                </c:pt>
                <c:pt idx="3">
                  <c:v>44</c:v>
                </c:pt>
                <c:pt idx="4">
                  <c:v>48</c:v>
                </c:pt>
                <c:pt idx="5">
                  <c:v>46</c:v>
                </c:pt>
                <c:pt idx="6">
                  <c:v>46</c:v>
                </c:pt>
                <c:pt idx="7">
                  <c:v>50</c:v>
                </c:pt>
                <c:pt idx="8">
                  <c:v>50</c:v>
                </c:pt>
                <c:pt idx="9">
                  <c:v>50</c:v>
                </c:pt>
                <c:pt idx="10">
                  <c:v>50</c:v>
                </c:pt>
                <c:pt idx="11">
                  <c:v>50</c:v>
                </c:pt>
                <c:pt idx="12">
                  <c:v>52</c:v>
                </c:pt>
              </c:numCache>
            </c:numRef>
          </c:val>
          <c:extLst>
            <c:ext xmlns:c16="http://schemas.microsoft.com/office/drawing/2014/chart" uri="{C3380CC4-5D6E-409C-BE32-E72D297353CC}">
              <c16:uniqueId val="{00000001-545E-41E9-99E1-6AD36AF606E1}"/>
            </c:ext>
          </c:extLst>
        </c:ser>
        <c:dLbls>
          <c:showLegendKey val="0"/>
          <c:showVal val="0"/>
          <c:showCatName val="0"/>
          <c:showSerName val="0"/>
          <c:showPercent val="0"/>
          <c:showBubbleSize val="0"/>
        </c:dLbls>
        <c:gapWidth val="150"/>
        <c:overlap val="100"/>
        <c:axId val="1449701616"/>
        <c:axId val="2"/>
      </c:barChart>
      <c:lineChart>
        <c:grouping val="stacked"/>
        <c:varyColors val="0"/>
        <c:ser>
          <c:idx val="2"/>
          <c:order val="2"/>
          <c:tx>
            <c:strRef>
              <c:f>'data_GIM Trends_3'!$D$1</c:f>
              <c:strCache>
                <c:ptCount val="1"/>
                <c:pt idx="0">
                  <c:v>MW Capacity</c:v>
                </c:pt>
              </c:strCache>
            </c:strRef>
          </c:tx>
          <c:spPr>
            <a:ln w="0">
              <a:solidFill>
                <a:srgbClr val="5B6770"/>
              </a:solidFill>
              <a:prstDash val="solid"/>
            </a:ln>
          </c:spPr>
          <c:marker>
            <c:symbol val="circle"/>
            <c:size val="6"/>
            <c:spPr>
              <a:solidFill>
                <a:srgbClr val="5B6770"/>
              </a:solidFill>
              <a:ln>
                <a:noFill/>
              </a:ln>
            </c:spPr>
          </c:marker>
          <c:cat>
            <c:strRef>
              <c:f>'data_GIM Trends_3'!$A$2:$A$14</c:f>
              <c:strCache>
                <c:ptCount val="13"/>
                <c:pt idx="0">
                  <c:v>Jul-24</c:v>
                </c:pt>
                <c:pt idx="1">
                  <c:v>Aug-24</c:v>
                </c:pt>
                <c:pt idx="2">
                  <c:v>Sep-24</c:v>
                </c:pt>
                <c:pt idx="3">
                  <c:v>Oct-24</c:v>
                </c:pt>
                <c:pt idx="4">
                  <c:v>Nov-24</c:v>
                </c:pt>
                <c:pt idx="5">
                  <c:v>Dec-24</c:v>
                </c:pt>
                <c:pt idx="6">
                  <c:v>Jan-25</c:v>
                </c:pt>
                <c:pt idx="7">
                  <c:v>Feb-25</c:v>
                </c:pt>
                <c:pt idx="8">
                  <c:v>Mar-25</c:v>
                </c:pt>
                <c:pt idx="9">
                  <c:v>Apr-25</c:v>
                </c:pt>
                <c:pt idx="10">
                  <c:v>May-25</c:v>
                </c:pt>
                <c:pt idx="11">
                  <c:v>Jun-25</c:v>
                </c:pt>
                <c:pt idx="12">
                  <c:v>Jul-25</c:v>
                </c:pt>
              </c:strCache>
            </c:strRef>
          </c:cat>
          <c:val>
            <c:numRef>
              <c:f>'data_GIM Trends_3'!$D$2:$D$14</c:f>
              <c:numCache>
                <c:formatCode>General</c:formatCode>
                <c:ptCount val="13"/>
                <c:pt idx="0">
                  <c:v>715.94</c:v>
                </c:pt>
                <c:pt idx="1">
                  <c:v>708.34</c:v>
                </c:pt>
                <c:pt idx="2">
                  <c:v>725.62</c:v>
                </c:pt>
                <c:pt idx="3">
                  <c:v>745.8</c:v>
                </c:pt>
                <c:pt idx="4">
                  <c:v>755.62</c:v>
                </c:pt>
                <c:pt idx="5">
                  <c:v>726.03</c:v>
                </c:pt>
                <c:pt idx="6">
                  <c:v>701.78</c:v>
                </c:pt>
                <c:pt idx="7">
                  <c:v>682.08</c:v>
                </c:pt>
                <c:pt idx="8">
                  <c:v>706.9</c:v>
                </c:pt>
                <c:pt idx="9">
                  <c:v>767.07</c:v>
                </c:pt>
                <c:pt idx="10">
                  <c:v>762.84</c:v>
                </c:pt>
                <c:pt idx="11">
                  <c:v>733.06</c:v>
                </c:pt>
                <c:pt idx="12">
                  <c:v>703.44</c:v>
                </c:pt>
              </c:numCache>
            </c:numRef>
          </c:val>
          <c:smooth val="0"/>
          <c:extLst>
            <c:ext xmlns:c16="http://schemas.microsoft.com/office/drawing/2014/chart" uri="{C3380CC4-5D6E-409C-BE32-E72D297353CC}">
              <c16:uniqueId val="{00000002-545E-41E9-99E1-6AD36AF606E1}"/>
            </c:ext>
          </c:extLst>
        </c:ser>
        <c:dLbls>
          <c:showLegendKey val="0"/>
          <c:showVal val="0"/>
          <c:showCatName val="0"/>
          <c:showSerName val="0"/>
          <c:showPercent val="0"/>
          <c:showBubbleSize val="0"/>
        </c:dLbls>
        <c:marker val="1"/>
        <c:smooth val="0"/>
        <c:axId val="1"/>
        <c:axId val="3"/>
      </c:lineChart>
      <c:catAx>
        <c:axId val="1449701616"/>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449701616"/>
        <c:crosses val="autoZero"/>
        <c:crossBetween val="between"/>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majorGridlines>
          <c:spPr>
            <a:ln w="0">
              <a:solidFill>
                <a:srgbClr val="99CCFF"/>
              </a:solidFill>
              <a:prstDash val="dash"/>
            </a:ln>
          </c:spPr>
        </c:majorGridlines>
        <c:title>
          <c:tx>
            <c:rich>
              <a:bodyPr rot="5400000" vert="horz"/>
              <a:lstStyle/>
              <a:p>
                <a:pPr>
                  <a:defRPr sz="800" b="1" i="0" u="none" strike="noStrike">
                    <a:solidFill>
                      <a:srgbClr val="0066CC"/>
                    </a:solidFill>
                    <a:latin typeface="Arial"/>
                    <a:ea typeface="Arial"/>
                    <a:cs typeface="Arial"/>
                  </a:defRPr>
                </a:pPr>
                <a:r>
                  <a:rPr lang="en-US"/>
                  <a:t>MW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8/19/2025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6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34914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ercot.com/files/docs/2023/06/01/23Q-050124_Nodal.doc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Jenifer Fernandes</a:t>
            </a:r>
          </a:p>
          <a:p>
            <a:endParaRPr lang="en-US" dirty="0"/>
          </a:p>
          <a:p>
            <a:r>
              <a:rPr lang="en-US" dirty="0"/>
              <a:t>ERCOT</a:t>
            </a:r>
          </a:p>
          <a:p>
            <a:r>
              <a:rPr lang="en-US" dirty="0"/>
              <a:t>Resource Integration Working Group</a:t>
            </a:r>
            <a:r>
              <a:rPr lang="en-US" b="1" dirty="0"/>
              <a:t> </a:t>
            </a:r>
          </a:p>
          <a:p>
            <a:r>
              <a:rPr lang="en-US" dirty="0"/>
              <a:t>August 20</a:t>
            </a:r>
            <a:r>
              <a:rPr lang="en-US" baseline="30000" dirty="0"/>
              <a:t>th</a:t>
            </a:r>
            <a:r>
              <a:rPr lang="en-US" dirty="0"/>
              <a:t> , 2025</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30401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5.3.5</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374475" y="3429000"/>
            <a:ext cx="83532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5.3.5,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Unit Model Validation and Template is required.  PSCAD template is required starting August 1</a:t>
            </a:r>
            <a:r>
              <a:rPr lang="en-US" sz="2800" baseline="30000" dirty="0"/>
              <a:t>st</a:t>
            </a:r>
            <a:r>
              <a:rPr lang="en-US" sz="2800" dirty="0"/>
              <a:t> QSA.</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24F2-639C-D321-08FA-FAF44E780B03}"/>
              </a:ext>
            </a:extLst>
          </p:cNvPr>
          <p:cNvSpPr>
            <a:spLocks noGrp="1"/>
          </p:cNvSpPr>
          <p:nvPr>
            <p:ph type="title"/>
          </p:nvPr>
        </p:nvSpPr>
        <p:spPr/>
        <p:txBody>
          <a:bodyPr/>
          <a:lstStyle/>
          <a:p>
            <a:r>
              <a:rPr lang="en-US" dirty="0"/>
              <a:t>QSA 45 day deadline</a:t>
            </a:r>
          </a:p>
        </p:txBody>
      </p:sp>
      <p:sp>
        <p:nvSpPr>
          <p:cNvPr id="3" name="Content Placeholder 2">
            <a:extLst>
              <a:ext uri="{FF2B5EF4-FFF2-40B4-BE49-F238E27FC236}">
                <a16:creationId xmlns:a16="http://schemas.microsoft.com/office/drawing/2014/main" id="{6740530A-8CBC-C0F3-D9E7-A09544535355}"/>
              </a:ext>
            </a:extLst>
          </p:cNvPr>
          <p:cNvSpPr>
            <a:spLocks noGrp="1"/>
          </p:cNvSpPr>
          <p:nvPr>
            <p:ph idx="1"/>
          </p:nvPr>
        </p:nvSpPr>
        <p:spPr>
          <a:xfrm>
            <a:off x="406400" y="1066801"/>
            <a:ext cx="11379200" cy="5461083"/>
          </a:xfrm>
        </p:spPr>
        <p:txBody>
          <a:bodyPr/>
          <a:lstStyle/>
          <a:p>
            <a:r>
              <a:rPr lang="en-US" dirty="0"/>
              <a:t>FIS studies finalized and posted in RIOO-IS 45 days prior to quarterly stability assessment deadline. </a:t>
            </a:r>
          </a:p>
          <a:p>
            <a:r>
              <a:rPr lang="en-US" dirty="0"/>
              <a:t>Dynamic models (PSEE, PSCAD, TSAT (UDM)) and MQT report submitted in RIOO-IS. </a:t>
            </a:r>
          </a:p>
          <a:p>
            <a:pPr marL="0" indent="0">
              <a:buNone/>
            </a:pPr>
            <a:endParaRPr lang="en-US" dirty="0"/>
          </a:p>
        </p:txBody>
      </p:sp>
      <p:sp>
        <p:nvSpPr>
          <p:cNvPr id="4" name="Slide Number Placeholder 3">
            <a:extLst>
              <a:ext uri="{FF2B5EF4-FFF2-40B4-BE49-F238E27FC236}">
                <a16:creationId xmlns:a16="http://schemas.microsoft.com/office/drawing/2014/main" id="{59E24EC1-B720-3CBC-6410-364B47545E58}"/>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5" name="Table 4">
            <a:extLst>
              <a:ext uri="{FF2B5EF4-FFF2-40B4-BE49-F238E27FC236}">
                <a16:creationId xmlns:a16="http://schemas.microsoft.com/office/drawing/2014/main" id="{D8571B13-0535-1E0B-FD2A-2E5A7090B31F}"/>
              </a:ext>
            </a:extLst>
          </p:cNvPr>
          <p:cNvGraphicFramePr>
            <a:graphicFrameLocks noGrp="1"/>
          </p:cNvGraphicFramePr>
          <p:nvPr>
            <p:extLst>
              <p:ext uri="{D42A27DB-BD31-4B8C-83A1-F6EECF244321}">
                <p14:modId xmlns:p14="http://schemas.microsoft.com/office/powerpoint/2010/main" val="1320130895"/>
              </p:ext>
            </p:extLst>
          </p:nvPr>
        </p:nvGraphicFramePr>
        <p:xfrm>
          <a:off x="1905000" y="3276600"/>
          <a:ext cx="7239000" cy="2743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4255820306"/>
                    </a:ext>
                  </a:extLst>
                </a:gridCol>
                <a:gridCol w="3657600">
                  <a:extLst>
                    <a:ext uri="{9D8B030D-6E8A-4147-A177-3AD203B41FA5}">
                      <a16:colId xmlns:a16="http://schemas.microsoft.com/office/drawing/2014/main" val="3720379108"/>
                    </a:ext>
                  </a:extLst>
                </a:gridCol>
              </a:tblGrid>
              <a:tr h="548640">
                <a:tc>
                  <a:txBody>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From Planning guide Section 5.3.5 (2):</a:t>
                      </a:r>
                    </a:p>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Last Day for an IE to meet prerequisites as listed in paragraph (4) below</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200" dirty="0"/>
                        <a:t>45 day deadline</a:t>
                      </a:r>
                    </a:p>
                  </a:txBody>
                  <a:tcPr/>
                </a:tc>
                <a:extLst>
                  <a:ext uri="{0D108BD9-81ED-4DB2-BD59-A6C34878D82A}">
                    <a16:rowId xmlns:a16="http://schemas.microsoft.com/office/drawing/2014/main" val="1438125707"/>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August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June 17</a:t>
                      </a:r>
                    </a:p>
                  </a:txBody>
                  <a:tcPr/>
                </a:tc>
                <a:extLst>
                  <a:ext uri="{0D108BD9-81ED-4DB2-BD59-A6C34878D82A}">
                    <a16:rowId xmlns:a16="http://schemas.microsoft.com/office/drawing/2014/main" val="3802481515"/>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November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September 17</a:t>
                      </a:r>
                    </a:p>
                  </a:txBody>
                  <a:tcPr/>
                </a:tc>
                <a:extLst>
                  <a:ext uri="{0D108BD9-81ED-4DB2-BD59-A6C34878D82A}">
                    <a16:rowId xmlns:a16="http://schemas.microsoft.com/office/drawing/2014/main" val="2178404089"/>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February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December 18</a:t>
                      </a:r>
                    </a:p>
                  </a:txBody>
                  <a:tcPr/>
                </a:tc>
                <a:extLst>
                  <a:ext uri="{0D108BD9-81ED-4DB2-BD59-A6C34878D82A}">
                    <a16:rowId xmlns:a16="http://schemas.microsoft.com/office/drawing/2014/main" val="1314124461"/>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May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March 17</a:t>
                      </a:r>
                    </a:p>
                  </a:txBody>
                  <a:tcPr/>
                </a:tc>
                <a:extLst>
                  <a:ext uri="{0D108BD9-81ED-4DB2-BD59-A6C34878D82A}">
                    <a16:rowId xmlns:a16="http://schemas.microsoft.com/office/drawing/2014/main" val="2842136401"/>
                  </a:ext>
                </a:extLst>
              </a:tr>
            </a:tbl>
          </a:graphicData>
        </a:graphic>
      </p:graphicFrame>
      <p:sp>
        <p:nvSpPr>
          <p:cNvPr id="6" name="Right Arrow 5">
            <a:extLst>
              <a:ext uri="{FF2B5EF4-FFF2-40B4-BE49-F238E27FC236}">
                <a16:creationId xmlns:a16="http://schemas.microsoft.com/office/drawing/2014/main" id="{74790EC0-F213-CFAD-1FE3-94A99C99B491}"/>
              </a:ext>
            </a:extLst>
          </p:cNvPr>
          <p:cNvSpPr/>
          <p:nvPr/>
        </p:nvSpPr>
        <p:spPr>
          <a:xfrm>
            <a:off x="1054747" y="4423194"/>
            <a:ext cx="826008" cy="450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4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DBEA-48BA-E9DC-EA5F-27630BBC50A2}"/>
              </a:ext>
            </a:extLst>
          </p:cNvPr>
          <p:cNvSpPr>
            <a:spLocks noGrp="1"/>
          </p:cNvSpPr>
          <p:nvPr>
            <p:ph type="title"/>
          </p:nvPr>
        </p:nvSpPr>
        <p:spPr/>
        <p:txBody>
          <a:bodyPr/>
          <a:lstStyle/>
          <a:p>
            <a:r>
              <a:rPr lang="en-US" dirty="0"/>
              <a:t>Registering as a Resource Entity</a:t>
            </a:r>
          </a:p>
        </p:txBody>
      </p:sp>
      <p:sp>
        <p:nvSpPr>
          <p:cNvPr id="3" name="Content Placeholder 2">
            <a:extLst>
              <a:ext uri="{FF2B5EF4-FFF2-40B4-BE49-F238E27FC236}">
                <a16:creationId xmlns:a16="http://schemas.microsoft.com/office/drawing/2014/main" id="{8CB7C3BA-0CC8-87C8-7EF7-29E9F102954A}"/>
              </a:ext>
            </a:extLst>
          </p:cNvPr>
          <p:cNvSpPr>
            <a:spLocks noGrp="1"/>
          </p:cNvSpPr>
          <p:nvPr>
            <p:ph idx="1"/>
          </p:nvPr>
        </p:nvSpPr>
        <p:spPr>
          <a:xfrm>
            <a:off x="406400" y="814634"/>
            <a:ext cx="11379200" cy="5713249"/>
          </a:xfrm>
        </p:spPr>
        <p:txBody>
          <a:bodyPr/>
          <a:lstStyle/>
          <a:p>
            <a:pPr marL="0" indent="0">
              <a:buNone/>
            </a:pPr>
            <a:r>
              <a:rPr lang="en-US" sz="2400" dirty="0"/>
              <a:t>1. Applicants planning to register with ERCOT as a Resource Entity are strongly encouraged to submit their application at least 60 days in advance to allow sufficient time for review and processing. Processing times can vary depending on volume and application-specific factors. </a:t>
            </a:r>
          </a:p>
          <a:p>
            <a:pPr marL="0" indent="0">
              <a:buNone/>
            </a:pPr>
            <a:r>
              <a:rPr lang="en-US" sz="2400" dirty="0"/>
              <a:t>2. Submissions for RE registration should include:</a:t>
            </a:r>
          </a:p>
          <a:p>
            <a:pPr lvl="1"/>
            <a:r>
              <a:rPr lang="en-US" sz="2400" dirty="0"/>
              <a:t>Standard Form Market Participant Agreement</a:t>
            </a:r>
          </a:p>
          <a:p>
            <a:pPr lvl="1"/>
            <a:r>
              <a:rPr lang="en-US" sz="2400" dirty="0"/>
              <a:t>Resource Entity (RE) Application for Registration</a:t>
            </a:r>
          </a:p>
          <a:p>
            <a:pPr lvl="1"/>
            <a:r>
              <a:rPr lang="en-US" sz="2400" dirty="0"/>
              <a:t>Managed Capacity Declaration Form</a:t>
            </a:r>
          </a:p>
          <a:p>
            <a:pPr lvl="1"/>
            <a:r>
              <a:rPr lang="en-US" sz="2400" u="sng" dirty="0">
                <a:hlinkClick r:id="rId2" tooltip="Section 23 Form Q: Attestation Regarding Market Participant Citizenship, Ownership, or Headquarters"/>
              </a:rPr>
              <a:t>Attestation Regarding Market Participant Citizenship, Ownership, or Headquarters</a:t>
            </a:r>
            <a:endParaRPr lang="en-US" sz="2400" dirty="0"/>
          </a:p>
          <a:p>
            <a:pPr lvl="1"/>
            <a:r>
              <a:rPr lang="en-US" sz="2400" dirty="0"/>
              <a:t>Reporting and Attestation Regarding Purchase of Critical Electric Grid Equipment (CEGE) and Critical Electric Grid Services (CEGS) from a Lone Star Infrastructure Protection Act (LSIPA) Designated Company or LSIPA Designated Country</a:t>
            </a:r>
          </a:p>
          <a:p>
            <a:pPr marL="0" indent="0">
              <a:buNone/>
            </a:pPr>
            <a:endParaRPr lang="en-US" dirty="0"/>
          </a:p>
        </p:txBody>
      </p:sp>
      <p:sp>
        <p:nvSpPr>
          <p:cNvPr id="4" name="Slide Number Placeholder 3">
            <a:extLst>
              <a:ext uri="{FF2B5EF4-FFF2-40B4-BE49-F238E27FC236}">
                <a16:creationId xmlns:a16="http://schemas.microsoft.com/office/drawing/2014/main" id="{F97E3A23-018C-1C7F-2B85-51A4A713AD0E}"/>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59872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4AA3-45E6-55A2-BC3A-2F0E00AABE45}"/>
              </a:ext>
            </a:extLst>
          </p:cNvPr>
          <p:cNvSpPr>
            <a:spLocks noGrp="1"/>
          </p:cNvSpPr>
          <p:nvPr>
            <p:ph type="title"/>
          </p:nvPr>
        </p:nvSpPr>
        <p:spPr/>
        <p:txBody>
          <a:bodyPr/>
          <a:lstStyle/>
          <a:p>
            <a:r>
              <a:rPr lang="en-US" dirty="0"/>
              <a:t>Registering as a Resource Entity- Timeline</a:t>
            </a:r>
          </a:p>
        </p:txBody>
      </p:sp>
      <p:sp>
        <p:nvSpPr>
          <p:cNvPr id="4" name="Slide Number Placeholder 3">
            <a:extLst>
              <a:ext uri="{FF2B5EF4-FFF2-40B4-BE49-F238E27FC236}">
                <a16:creationId xmlns:a16="http://schemas.microsoft.com/office/drawing/2014/main" id="{ACFAAC96-A6F7-CCB5-52FF-96A1011D28B2}"/>
              </a:ext>
            </a:extLst>
          </p:cNvPr>
          <p:cNvSpPr>
            <a:spLocks noGrp="1"/>
          </p:cNvSpPr>
          <p:nvPr>
            <p:ph type="sldNum" sz="quarter" idx="4"/>
          </p:nvPr>
        </p:nvSpPr>
        <p:spPr/>
        <p:txBody>
          <a:bodyPr/>
          <a:lstStyle/>
          <a:p>
            <a:fld id="{1D93BD3E-1E9A-4970-A6F7-E7AC52762E0C}" type="slidenum">
              <a:rPr lang="en-US" smtClean="0"/>
              <a:pPr/>
              <a:t>6</a:t>
            </a:fld>
            <a:endParaRPr lang="en-US" dirty="0"/>
          </a:p>
        </p:txBody>
      </p:sp>
      <p:cxnSp>
        <p:nvCxnSpPr>
          <p:cNvPr id="8" name="Straight Arrow Connector 7">
            <a:extLst>
              <a:ext uri="{FF2B5EF4-FFF2-40B4-BE49-F238E27FC236}">
                <a16:creationId xmlns:a16="http://schemas.microsoft.com/office/drawing/2014/main" id="{B156F928-A364-4C24-07DA-431060F664FA}"/>
              </a:ext>
            </a:extLst>
          </p:cNvPr>
          <p:cNvCxnSpPr>
            <a:cxnSpLocks/>
          </p:cNvCxnSpPr>
          <p:nvPr/>
        </p:nvCxnSpPr>
        <p:spPr>
          <a:xfrm>
            <a:off x="1028704" y="3704400"/>
            <a:ext cx="99060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F1B7AD-AAF6-1D88-F060-B1DCFACEFD0E}"/>
              </a:ext>
            </a:extLst>
          </p:cNvPr>
          <p:cNvCxnSpPr>
            <a:cxnSpLocks/>
          </p:cNvCxnSpPr>
          <p:nvPr/>
        </p:nvCxnSpPr>
        <p:spPr>
          <a:xfrm>
            <a:off x="9258304" y="3216027"/>
            <a:ext cx="0" cy="12331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D34A3-C072-2939-9F9B-B75D5D3019EC}"/>
              </a:ext>
            </a:extLst>
          </p:cNvPr>
          <p:cNvCxnSpPr>
            <a:cxnSpLocks/>
          </p:cNvCxnSpPr>
          <p:nvPr/>
        </p:nvCxnSpPr>
        <p:spPr>
          <a:xfrm>
            <a:off x="3924304" y="3216027"/>
            <a:ext cx="0" cy="1143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024E2D-505D-3D31-6A89-D93818FE9B6F}"/>
              </a:ext>
            </a:extLst>
          </p:cNvPr>
          <p:cNvSpPr txBox="1"/>
          <p:nvPr/>
        </p:nvSpPr>
        <p:spPr>
          <a:xfrm>
            <a:off x="3048000" y="1905000"/>
            <a:ext cx="2286000" cy="1169551"/>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120 day RE must submit initial Registration Data per Nodal Protocol 3.10.1 (4).</a:t>
            </a:r>
          </a:p>
          <a:p>
            <a:r>
              <a:rPr lang="en-US" sz="1400" b="1" i="1" dirty="0">
                <a:latin typeface="Calibri" panose="020F0502020204030204" pitchFamily="34" charset="0"/>
                <a:ea typeface="Calibri" panose="020F0502020204030204" pitchFamily="34" charset="0"/>
                <a:cs typeface="Calibri" panose="020F0502020204030204" pitchFamily="34" charset="0"/>
              </a:rPr>
              <a:t>Must be a Qualified Resource Entity.</a:t>
            </a:r>
          </a:p>
        </p:txBody>
      </p:sp>
      <p:cxnSp>
        <p:nvCxnSpPr>
          <p:cNvPr id="19" name="Straight Connector 18">
            <a:extLst>
              <a:ext uri="{FF2B5EF4-FFF2-40B4-BE49-F238E27FC236}">
                <a16:creationId xmlns:a16="http://schemas.microsoft.com/office/drawing/2014/main" id="{07408062-D2F2-7F6E-39AD-B413CF104635}"/>
              </a:ext>
            </a:extLst>
          </p:cNvPr>
          <p:cNvCxnSpPr>
            <a:cxnSpLocks/>
          </p:cNvCxnSpPr>
          <p:nvPr/>
        </p:nvCxnSpPr>
        <p:spPr>
          <a:xfrm>
            <a:off x="6184904" y="3216027"/>
            <a:ext cx="0" cy="1143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C95D9C-F020-8050-7FAB-907CBD48447B}"/>
              </a:ext>
            </a:extLst>
          </p:cNvPr>
          <p:cNvSpPr txBox="1"/>
          <p:nvPr/>
        </p:nvSpPr>
        <p:spPr>
          <a:xfrm>
            <a:off x="3543304" y="4449175"/>
            <a:ext cx="1295392" cy="276999"/>
          </a:xfrm>
          <a:prstGeom prst="rect">
            <a:avLst/>
          </a:prstGeom>
          <a:noFill/>
        </p:spPr>
        <p:txBody>
          <a:bodyPr wrap="square" rtlCol="0">
            <a:spAutoFit/>
          </a:bodyPr>
          <a:lstStyle/>
          <a:p>
            <a:r>
              <a:rPr lang="en-US" sz="1200" b="1" dirty="0"/>
              <a:t>10/01/2025</a:t>
            </a:r>
          </a:p>
        </p:txBody>
      </p:sp>
      <p:sp>
        <p:nvSpPr>
          <p:cNvPr id="22" name="TextBox 21">
            <a:extLst>
              <a:ext uri="{FF2B5EF4-FFF2-40B4-BE49-F238E27FC236}">
                <a16:creationId xmlns:a16="http://schemas.microsoft.com/office/drawing/2014/main" id="{8D85E6B9-5592-5345-0A3C-AEAA0A021108}"/>
              </a:ext>
            </a:extLst>
          </p:cNvPr>
          <p:cNvSpPr txBox="1"/>
          <p:nvPr/>
        </p:nvSpPr>
        <p:spPr>
          <a:xfrm>
            <a:off x="5732321" y="4449174"/>
            <a:ext cx="1295392" cy="276999"/>
          </a:xfrm>
          <a:prstGeom prst="rect">
            <a:avLst/>
          </a:prstGeom>
          <a:noFill/>
        </p:spPr>
        <p:txBody>
          <a:bodyPr wrap="square" rtlCol="0">
            <a:spAutoFit/>
          </a:bodyPr>
          <a:lstStyle/>
          <a:p>
            <a:r>
              <a:rPr lang="en-US" sz="1200" b="1" dirty="0"/>
              <a:t>11/01/2025</a:t>
            </a:r>
          </a:p>
        </p:txBody>
      </p:sp>
      <p:sp>
        <p:nvSpPr>
          <p:cNvPr id="23" name="TextBox 22">
            <a:extLst>
              <a:ext uri="{FF2B5EF4-FFF2-40B4-BE49-F238E27FC236}">
                <a16:creationId xmlns:a16="http://schemas.microsoft.com/office/drawing/2014/main" id="{CEEB836C-2ADE-4262-2E9B-E3FDDD3A2680}"/>
              </a:ext>
            </a:extLst>
          </p:cNvPr>
          <p:cNvSpPr txBox="1"/>
          <p:nvPr/>
        </p:nvSpPr>
        <p:spPr>
          <a:xfrm>
            <a:off x="8801104" y="4449174"/>
            <a:ext cx="1295392" cy="276999"/>
          </a:xfrm>
          <a:prstGeom prst="rect">
            <a:avLst/>
          </a:prstGeom>
          <a:noFill/>
        </p:spPr>
        <p:txBody>
          <a:bodyPr wrap="square" rtlCol="0">
            <a:spAutoFit/>
          </a:bodyPr>
          <a:lstStyle/>
          <a:p>
            <a:r>
              <a:rPr lang="en-US" sz="1200" b="1" dirty="0"/>
              <a:t>02/04/2026</a:t>
            </a:r>
          </a:p>
        </p:txBody>
      </p:sp>
      <p:sp>
        <p:nvSpPr>
          <p:cNvPr id="24" name="TextBox 23">
            <a:extLst>
              <a:ext uri="{FF2B5EF4-FFF2-40B4-BE49-F238E27FC236}">
                <a16:creationId xmlns:a16="http://schemas.microsoft.com/office/drawing/2014/main" id="{F3138F77-16D8-59A7-D65F-052E7D23F009}"/>
              </a:ext>
            </a:extLst>
          </p:cNvPr>
          <p:cNvSpPr txBox="1"/>
          <p:nvPr/>
        </p:nvSpPr>
        <p:spPr>
          <a:xfrm>
            <a:off x="1281549" y="3786771"/>
            <a:ext cx="2286000" cy="2246769"/>
          </a:xfrm>
          <a:prstGeom prst="rect">
            <a:avLst/>
          </a:prstGeom>
          <a:noFill/>
        </p:spPr>
        <p:txBody>
          <a:bodyPr wrap="square" rtlCol="0">
            <a:spAutoFit/>
          </a:bodyPr>
          <a:lstStyle/>
          <a:p>
            <a:r>
              <a:rPr lang="en-US" sz="1400" dirty="0"/>
              <a:t>Applications are generally estimated to take up to two months for completion. LSIPA-related applications may take longer depending on complexity. To account for this, please plan to submit your applications 60 days in advance.</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8024A18-A46B-9DF1-7EAA-8716A6CD87F8}"/>
              </a:ext>
            </a:extLst>
          </p:cNvPr>
          <p:cNvSpPr txBox="1"/>
          <p:nvPr/>
        </p:nvSpPr>
        <p:spPr>
          <a:xfrm>
            <a:off x="8305800" y="2828923"/>
            <a:ext cx="2286000"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Production Load Date</a:t>
            </a:r>
          </a:p>
        </p:txBody>
      </p:sp>
      <p:sp>
        <p:nvSpPr>
          <p:cNvPr id="35" name="TextBox 34">
            <a:extLst>
              <a:ext uri="{FF2B5EF4-FFF2-40B4-BE49-F238E27FC236}">
                <a16:creationId xmlns:a16="http://schemas.microsoft.com/office/drawing/2014/main" id="{D6470408-421E-73D2-2209-E7963B48CE68}"/>
              </a:ext>
            </a:extLst>
          </p:cNvPr>
          <p:cNvSpPr txBox="1"/>
          <p:nvPr/>
        </p:nvSpPr>
        <p:spPr>
          <a:xfrm>
            <a:off x="5676904" y="4816320"/>
            <a:ext cx="2286000" cy="738664"/>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Final full registration data submitted before the deadline. </a:t>
            </a:r>
          </a:p>
        </p:txBody>
      </p:sp>
      <p:sp>
        <p:nvSpPr>
          <p:cNvPr id="3" name="Content Placeholder 2">
            <a:extLst>
              <a:ext uri="{FF2B5EF4-FFF2-40B4-BE49-F238E27FC236}">
                <a16:creationId xmlns:a16="http://schemas.microsoft.com/office/drawing/2014/main" id="{A65A9509-228A-3B0C-48F0-2CB7AE423D75}"/>
              </a:ext>
            </a:extLst>
          </p:cNvPr>
          <p:cNvSpPr>
            <a:spLocks noGrp="1"/>
          </p:cNvSpPr>
          <p:nvPr>
            <p:ph idx="1"/>
          </p:nvPr>
        </p:nvSpPr>
        <p:spPr>
          <a:xfrm>
            <a:off x="407186" y="926750"/>
            <a:ext cx="11379200" cy="651654"/>
          </a:xfrm>
        </p:spPr>
        <p:txBody>
          <a:bodyPr/>
          <a:lstStyle/>
          <a:p>
            <a:pPr marL="0" indent="0">
              <a:buNone/>
            </a:pPr>
            <a:r>
              <a:rPr lang="en-US" sz="2800" dirty="0"/>
              <a:t>The example below is for February 4</a:t>
            </a:r>
            <a:r>
              <a:rPr lang="en-US" sz="2800" baseline="30000" dirty="0"/>
              <a:t>th</a:t>
            </a:r>
            <a:r>
              <a:rPr lang="en-US" sz="2800" dirty="0"/>
              <a:t>, 2026, Production Load Date</a:t>
            </a:r>
          </a:p>
        </p:txBody>
      </p:sp>
    </p:spTree>
    <p:extLst>
      <p:ext uri="{BB962C8B-B14F-4D97-AF65-F5344CB8AC3E}">
        <p14:creationId xmlns:p14="http://schemas.microsoft.com/office/powerpoint/2010/main" val="227898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0" y="990601"/>
            <a:ext cx="10833979" cy="5181600"/>
          </a:xfrm>
        </p:spPr>
        <p:txBody>
          <a:bodyPr/>
          <a:lstStyle/>
          <a:p>
            <a:r>
              <a:rPr lang="en-US" sz="2400" dirty="0"/>
              <a:t>NPRR1272: Voltage Support at Private Use Networks</a:t>
            </a:r>
          </a:p>
          <a:p>
            <a:r>
              <a:rPr lang="en-US" sz="2400" dirty="0"/>
              <a:t>PGRR120:SSO Risk Reduction for Generator Interconnection</a:t>
            </a:r>
          </a:p>
          <a:p>
            <a:r>
              <a:rPr lang="en-US" sz="2400" dirty="0"/>
              <a:t>NOGRR272: Advanced Grid Support Requirements for Inverter-Based ESRs</a:t>
            </a:r>
          </a:p>
          <a:p>
            <a:r>
              <a:rPr lang="en-US" sz="2400" dirty="0"/>
              <a:t>PGRR124: ESR Maintenance Exception to Modifications</a:t>
            </a:r>
          </a:p>
          <a:p>
            <a:pPr marL="0" indent="0">
              <a:buNone/>
            </a:pPr>
            <a:endParaRPr lang="en-US" sz="24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725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A32C-E3AA-3988-2EE1-41E106A4B366}"/>
              </a:ext>
            </a:extLst>
          </p:cNvPr>
          <p:cNvSpPr>
            <a:spLocks noGrp="1"/>
          </p:cNvSpPr>
          <p:nvPr>
            <p:ph type="title"/>
          </p:nvPr>
        </p:nvSpPr>
        <p:spPr/>
        <p:txBody>
          <a:bodyPr/>
          <a:lstStyle/>
          <a:p>
            <a:r>
              <a:rPr lang="en-US" dirty="0"/>
              <a:t>Generation Interconnection Requests</a:t>
            </a:r>
          </a:p>
        </p:txBody>
      </p:sp>
      <p:sp>
        <p:nvSpPr>
          <p:cNvPr id="4" name="Slide Number Placeholder 3">
            <a:extLst>
              <a:ext uri="{FF2B5EF4-FFF2-40B4-BE49-F238E27FC236}">
                <a16:creationId xmlns:a16="http://schemas.microsoft.com/office/drawing/2014/main" id="{378FD480-C22C-3D19-9804-10A56035B2EE}"/>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5B5CFE88-D136-6A23-6BF2-65584D6957EA}"/>
              </a:ext>
            </a:extLst>
          </p:cNvPr>
          <p:cNvSpPr txBox="1"/>
          <p:nvPr/>
        </p:nvSpPr>
        <p:spPr>
          <a:xfrm>
            <a:off x="685800" y="814159"/>
            <a:ext cx="10287000" cy="1200329"/>
          </a:xfrm>
          <a:prstGeom prst="rect">
            <a:avLst/>
          </a:prstGeom>
          <a:noFill/>
        </p:spPr>
        <p:txBody>
          <a:bodyPr wrap="square">
            <a:spAutoFit/>
          </a:bodyPr>
          <a:lstStyle/>
          <a:p>
            <a:pPr algn="ctr"/>
            <a:r>
              <a:rPr lang="en-US" dirty="0">
                <a:solidFill>
                  <a:schemeClr val="tx2"/>
                </a:solidFill>
              </a:rPr>
              <a:t>2,066 active generation interconnection requests totaling 433 GW as of July 31</a:t>
            </a:r>
            <a:r>
              <a:rPr lang="en-US" baseline="30000" dirty="0">
                <a:solidFill>
                  <a:schemeClr val="tx2"/>
                </a:solidFill>
              </a:rPr>
              <a:t>st</a:t>
            </a:r>
            <a:r>
              <a:rPr lang="en-US" dirty="0">
                <a:solidFill>
                  <a:schemeClr val="tx2"/>
                </a:solidFill>
              </a:rPr>
              <a:t>, 2025</a:t>
            </a:r>
            <a:br>
              <a:rPr lang="en-US" dirty="0">
                <a:solidFill>
                  <a:schemeClr val="tx2"/>
                </a:solidFill>
              </a:rPr>
            </a:br>
            <a:r>
              <a:rPr lang="en-US" dirty="0">
                <a:solidFill>
                  <a:schemeClr val="tx2"/>
                </a:solidFill>
              </a:rPr>
              <a:t>	(Solar 163 GW, Wind 45 GW, Gas 40 GW, Battery 181 GW, and Other 4 GW)</a:t>
            </a:r>
            <a:br>
              <a:rPr lang="en-US" dirty="0">
                <a:solidFill>
                  <a:schemeClr val="tx2"/>
                </a:solidFill>
              </a:rPr>
            </a:br>
            <a:r>
              <a:rPr lang="en-US" sz="1800" dirty="0">
                <a:solidFill>
                  <a:schemeClr val="tx2"/>
                </a:solidFill>
              </a:rPr>
              <a:t>	</a:t>
            </a:r>
            <a:r>
              <a:rPr lang="en-US" sz="1050" b="0" dirty="0">
                <a:solidFill>
                  <a:schemeClr val="bg1">
                    <a:lumMod val="50000"/>
                  </a:schemeClr>
                </a:solidFill>
              </a:rPr>
              <a:t>(Excludes capacity associated with projects designated as Inactive per Planning Guide Section 5.7.6)</a:t>
            </a:r>
            <a:br>
              <a:rPr lang="en-US" sz="1050" dirty="0">
                <a:solidFill>
                  <a:schemeClr val="tx2"/>
                </a:solidFill>
              </a:rPr>
            </a:br>
            <a:endParaRPr lang="en-US" dirty="0"/>
          </a:p>
        </p:txBody>
      </p:sp>
      <p:pic>
        <p:nvPicPr>
          <p:cNvPr id="6" name="Picture 5">
            <a:extLst>
              <a:ext uri="{FF2B5EF4-FFF2-40B4-BE49-F238E27FC236}">
                <a16:creationId xmlns:a16="http://schemas.microsoft.com/office/drawing/2014/main" id="{7214D7D1-8478-FC3D-D43C-38E963227426}"/>
              </a:ext>
            </a:extLst>
          </p:cNvPr>
          <p:cNvPicPr>
            <a:picLocks noChangeAspect="1"/>
          </p:cNvPicPr>
          <p:nvPr/>
        </p:nvPicPr>
        <p:blipFill>
          <a:blip r:embed="rId2"/>
          <a:stretch>
            <a:fillRect/>
          </a:stretch>
        </p:blipFill>
        <p:spPr>
          <a:xfrm>
            <a:off x="2118015" y="5638800"/>
            <a:ext cx="7955970" cy="579170"/>
          </a:xfrm>
          <a:prstGeom prst="rect">
            <a:avLst/>
          </a:prstGeom>
        </p:spPr>
      </p:pic>
      <p:graphicFrame>
        <p:nvGraphicFramePr>
          <p:cNvPr id="3" name="Table 2">
            <a:extLst>
              <a:ext uri="{FF2B5EF4-FFF2-40B4-BE49-F238E27FC236}">
                <a16:creationId xmlns:a16="http://schemas.microsoft.com/office/drawing/2014/main" id="{DB33C9F9-83E6-9ACD-D2C0-C8620CC8F732}"/>
              </a:ext>
            </a:extLst>
          </p:cNvPr>
          <p:cNvGraphicFramePr>
            <a:graphicFrameLocks noGrp="1"/>
          </p:cNvGraphicFramePr>
          <p:nvPr>
            <p:extLst>
              <p:ext uri="{D42A27DB-BD31-4B8C-83A1-F6EECF244321}">
                <p14:modId xmlns:p14="http://schemas.microsoft.com/office/powerpoint/2010/main" val="4059019376"/>
              </p:ext>
            </p:extLst>
          </p:nvPr>
        </p:nvGraphicFramePr>
        <p:xfrm>
          <a:off x="572146" y="-5019676"/>
          <a:ext cx="10515600" cy="14160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800958018"/>
                    </a:ext>
                  </a:extLst>
                </a:gridCol>
              </a:tblGrid>
              <a:tr h="14160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4047535529"/>
                  </a:ext>
                </a:extLst>
              </a:tr>
            </a:tbl>
          </a:graphicData>
        </a:graphic>
      </p:graphicFrame>
      <p:graphicFrame>
        <p:nvGraphicFramePr>
          <p:cNvPr id="8" name="chart2.xml">
            <a:extLst>
              <a:ext uri="{FF2B5EF4-FFF2-40B4-BE49-F238E27FC236}">
                <a16:creationId xmlns:a16="http://schemas.microsoft.com/office/drawing/2014/main" id="{CD32934B-1DA5-BF4B-CD14-3D04D485C111}"/>
              </a:ext>
            </a:extLst>
          </p:cNvPr>
          <p:cNvGraphicFramePr>
            <a:graphicFrameLocks/>
          </p:cNvGraphicFramePr>
          <p:nvPr>
            <p:extLst>
              <p:ext uri="{D42A27DB-BD31-4B8C-83A1-F6EECF244321}">
                <p14:modId xmlns:p14="http://schemas.microsoft.com/office/powerpoint/2010/main" val="3435186757"/>
              </p:ext>
            </p:extLst>
          </p:nvPr>
        </p:nvGraphicFramePr>
        <p:xfrm>
          <a:off x="837885" y="1675534"/>
          <a:ext cx="10467975" cy="3990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74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6989-5705-B1B0-CDB1-E51A58893DF4}"/>
              </a:ext>
            </a:extLst>
          </p:cNvPr>
          <p:cNvSpPr>
            <a:spLocks noGrp="1"/>
          </p:cNvSpPr>
          <p:nvPr>
            <p:ph type="title"/>
          </p:nvPr>
        </p:nvSpPr>
        <p:spPr/>
        <p:txBody>
          <a:bodyPr/>
          <a:lstStyle/>
          <a:p>
            <a:r>
              <a:rPr lang="en-US" dirty="0"/>
              <a:t>Generation Interconnection Requests</a:t>
            </a:r>
          </a:p>
        </p:txBody>
      </p:sp>
      <p:sp>
        <p:nvSpPr>
          <p:cNvPr id="3" name="Content Placeholder 2">
            <a:extLst>
              <a:ext uri="{FF2B5EF4-FFF2-40B4-BE49-F238E27FC236}">
                <a16:creationId xmlns:a16="http://schemas.microsoft.com/office/drawing/2014/main" id="{B0247CEF-1B0A-244E-5316-F70F4C9E84D2}"/>
              </a:ext>
            </a:extLst>
          </p:cNvPr>
          <p:cNvSpPr>
            <a:spLocks noGrp="1"/>
          </p:cNvSpPr>
          <p:nvPr>
            <p:ph idx="1"/>
          </p:nvPr>
        </p:nvSpPr>
        <p:spPr>
          <a:xfrm>
            <a:off x="879959" y="951439"/>
            <a:ext cx="10134600" cy="599879"/>
          </a:xfrm>
        </p:spPr>
        <p:txBody>
          <a:bodyPr/>
          <a:lstStyle/>
          <a:p>
            <a:pPr marL="0" indent="0">
              <a:buNone/>
            </a:pPr>
            <a:r>
              <a:rPr lang="en-US" sz="2000" dirty="0"/>
              <a:t>Small Gen- 23 projects Not Model Ready, 52 projects Model Ready</a:t>
            </a:r>
          </a:p>
        </p:txBody>
      </p:sp>
      <p:sp>
        <p:nvSpPr>
          <p:cNvPr id="4" name="Slide Number Placeholder 3">
            <a:extLst>
              <a:ext uri="{FF2B5EF4-FFF2-40B4-BE49-F238E27FC236}">
                <a16:creationId xmlns:a16="http://schemas.microsoft.com/office/drawing/2014/main" id="{C9BF3201-9DFA-3984-5439-E2CAD1173F15}"/>
              </a:ext>
            </a:extLst>
          </p:cNvPr>
          <p:cNvSpPr>
            <a:spLocks noGrp="1"/>
          </p:cNvSpPr>
          <p:nvPr>
            <p:ph type="sldNum" sz="quarter" idx="4"/>
          </p:nvPr>
        </p:nvSpPr>
        <p:spPr/>
        <p:txBody>
          <a:bodyPr/>
          <a:lstStyle/>
          <a:p>
            <a:fld id="{1D93BD3E-1E9A-4970-A6F7-E7AC52762E0C}" type="slidenum">
              <a:rPr lang="en-US" smtClean="0"/>
              <a:pPr/>
              <a:t>9</a:t>
            </a:fld>
            <a:endParaRPr lang="en-US" dirty="0"/>
          </a:p>
        </p:txBody>
      </p:sp>
      <p:pic>
        <p:nvPicPr>
          <p:cNvPr id="6" name="Picture 5">
            <a:extLst>
              <a:ext uri="{FF2B5EF4-FFF2-40B4-BE49-F238E27FC236}">
                <a16:creationId xmlns:a16="http://schemas.microsoft.com/office/drawing/2014/main" id="{AE80AD4B-6B81-F928-5E33-3F48D69C78C2}"/>
              </a:ext>
            </a:extLst>
          </p:cNvPr>
          <p:cNvPicPr>
            <a:picLocks noChangeAspect="1"/>
          </p:cNvPicPr>
          <p:nvPr/>
        </p:nvPicPr>
        <p:blipFill>
          <a:blip r:embed="rId2"/>
          <a:stretch>
            <a:fillRect/>
          </a:stretch>
        </p:blipFill>
        <p:spPr>
          <a:xfrm>
            <a:off x="2057400" y="5791198"/>
            <a:ext cx="7955970" cy="579170"/>
          </a:xfrm>
          <a:prstGeom prst="rect">
            <a:avLst/>
          </a:prstGeom>
        </p:spPr>
      </p:pic>
      <p:graphicFrame>
        <p:nvGraphicFramePr>
          <p:cNvPr id="5" name="Table 4">
            <a:extLst>
              <a:ext uri="{FF2B5EF4-FFF2-40B4-BE49-F238E27FC236}">
                <a16:creationId xmlns:a16="http://schemas.microsoft.com/office/drawing/2014/main" id="{0AA6D940-02D6-2D36-4DF1-DEBC85A84DBD}"/>
              </a:ext>
            </a:extLst>
          </p:cNvPr>
          <p:cNvGraphicFramePr>
            <a:graphicFrameLocks noGrp="1"/>
          </p:cNvGraphicFramePr>
          <p:nvPr>
            <p:extLst>
              <p:ext uri="{D42A27DB-BD31-4B8C-83A1-F6EECF244321}">
                <p14:modId xmlns:p14="http://schemas.microsoft.com/office/powerpoint/2010/main" val="3536622719"/>
              </p:ext>
            </p:extLst>
          </p:nvPr>
        </p:nvGraphicFramePr>
        <p:xfrm>
          <a:off x="498959" y="-8905876"/>
          <a:ext cx="10515600" cy="13806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62771302"/>
                    </a:ext>
                  </a:extLst>
                </a:gridCol>
              </a:tblGrid>
              <a:tr h="13806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740997624"/>
                  </a:ext>
                </a:extLst>
              </a:tr>
            </a:tbl>
          </a:graphicData>
        </a:graphic>
      </p:graphicFrame>
      <p:graphicFrame>
        <p:nvGraphicFramePr>
          <p:cNvPr id="9" name="chart3.xml">
            <a:extLst>
              <a:ext uri="{FF2B5EF4-FFF2-40B4-BE49-F238E27FC236}">
                <a16:creationId xmlns:a16="http://schemas.microsoft.com/office/drawing/2014/main" id="{00000000-0008-0000-0600-000005000000}"/>
              </a:ext>
            </a:extLst>
          </p:cNvPr>
          <p:cNvGraphicFramePr/>
          <p:nvPr>
            <p:extLst>
              <p:ext uri="{D42A27DB-BD31-4B8C-83A1-F6EECF244321}">
                <p14:modId xmlns:p14="http://schemas.microsoft.com/office/powerpoint/2010/main" val="528072844"/>
              </p:ext>
            </p:extLst>
          </p:nvPr>
        </p:nvGraphicFramePr>
        <p:xfrm>
          <a:off x="546584" y="1688124"/>
          <a:ext cx="10578616" cy="4103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558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2.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95582</TotalTime>
  <Words>727</Words>
  <Application>Microsoft Office PowerPoint</Application>
  <PresentationFormat>Widescreen</PresentationFormat>
  <Paragraphs>117</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Tahoma</vt:lpstr>
      <vt:lpstr>Times New Roman</vt:lpstr>
      <vt:lpstr>1_Custom Design</vt:lpstr>
      <vt:lpstr>Inside pages</vt:lpstr>
      <vt:lpstr>2_Custom Design</vt:lpstr>
      <vt:lpstr>PowerPoint Presentation</vt:lpstr>
      <vt:lpstr>Quarterly Stability Assessment (QSA)  </vt:lpstr>
      <vt:lpstr>Quarterly Stability Assessment (QSA)  </vt:lpstr>
      <vt:lpstr>QSA 45 day deadline</vt:lpstr>
      <vt:lpstr>Registering as a Resource Entity</vt:lpstr>
      <vt:lpstr>Registering as a Resource Entity- Timeline</vt:lpstr>
      <vt:lpstr>Active RR’s</vt:lpstr>
      <vt:lpstr>Generation Interconnection Requests</vt:lpstr>
      <vt:lpstr>Generation Interconnection Requests</vt:lpstr>
      <vt:lpstr>Other contact information</vt:lpstr>
      <vt:lpstr>Questions?</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Fernandes, Jenifer</cp:lastModifiedBy>
  <cp:revision>815</cp:revision>
  <cp:lastPrinted>2018-07-25T14:31:19Z</cp:lastPrinted>
  <dcterms:created xsi:type="dcterms:W3CDTF">2016-01-21T15:20:31Z</dcterms:created>
  <dcterms:modified xsi:type="dcterms:W3CDTF">2025-08-19T19:49:07Z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