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0"/>
  </p:notesMasterIdLst>
  <p:handoutMasterIdLst>
    <p:handoutMasterId r:id="rId11"/>
  </p:handoutMasterIdLst>
  <p:sldIdLst>
    <p:sldId id="445" r:id="rId7"/>
    <p:sldId id="465" r:id="rId8"/>
    <p:sldId id="464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303" userDrawn="1">
          <p15:clr>
            <a:srgbClr val="A4A3A4"/>
          </p15:clr>
        </p15:guide>
        <p15:guide id="4" orient="horz" pos="2256" userDrawn="1">
          <p15:clr>
            <a:srgbClr val="A4A3A4"/>
          </p15:clr>
        </p15:guide>
        <p15:guide id="5" pos="64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485" autoAdjust="0"/>
  </p:normalViewPr>
  <p:slideViewPr>
    <p:cSldViewPr showGuides="1">
      <p:cViewPr varScale="1">
        <p:scale>
          <a:sx n="102" d="100"/>
          <a:sy n="102" d="100"/>
        </p:scale>
        <p:origin x="954" y="318"/>
      </p:cViewPr>
      <p:guideLst>
        <p:guide orient="horz" pos="2160"/>
        <p:guide pos="3840"/>
        <p:guide pos="6303"/>
        <p:guide orient="horz" pos="2256"/>
        <p:guide pos="64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Phasor Measurement Units (PMU) Template</a:t>
            </a:r>
          </a:p>
          <a:p>
            <a:endParaRPr lang="en-US" dirty="0"/>
          </a:p>
          <a:p>
            <a:r>
              <a:rPr lang="en-US" dirty="0"/>
              <a:t>Jonathan Avilez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August 20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914F3-BA14-BDB4-5E15-59DBE399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PMU submissions vs. PMU Data Template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58044-0039-7999-FD11-4104F447A3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3327E73-366B-9361-DE38-9265DB6DB1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150881"/>
              </p:ext>
            </p:extLst>
          </p:nvPr>
        </p:nvGraphicFramePr>
        <p:xfrm>
          <a:off x="388566" y="2030556"/>
          <a:ext cx="11379200" cy="3866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9600">
                  <a:extLst>
                    <a:ext uri="{9D8B030D-6E8A-4147-A177-3AD203B41FA5}">
                      <a16:colId xmlns:a16="http://schemas.microsoft.com/office/drawing/2014/main" val="2837188749"/>
                    </a:ext>
                  </a:extLst>
                </a:gridCol>
                <a:gridCol w="5689600">
                  <a:extLst>
                    <a:ext uri="{9D8B030D-6E8A-4147-A177-3AD203B41FA5}">
                      <a16:colId xmlns:a16="http://schemas.microsoft.com/office/drawing/2014/main" val="1295819104"/>
                    </a:ext>
                  </a:extLst>
                </a:gridCol>
              </a:tblGrid>
              <a:tr h="452937">
                <a:tc>
                  <a:txBody>
                    <a:bodyPr/>
                    <a:lstStyle/>
                    <a:p>
                      <a:r>
                        <a:rPr lang="en-US" dirty="0"/>
                        <a:t>Old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PMU Data Template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2198857"/>
                  </a:ext>
                </a:extLst>
              </a:tr>
              <a:tr h="1601828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timestamp was not always labeled as UTC and does not account for local daylight savings, which the production model does.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template designates the timestamp column as UTC and includes an integrated conversion from UTC to </a:t>
                      </a: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(CDT or CST), facilitating ERCOT reviewers in comparing the PMU MW/MVAR flows with the power flows on the production model efficiently.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968522"/>
                  </a:ext>
                </a:extLst>
              </a:tr>
              <a:tr h="905875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data lacked labels to indicate whether it was measured on the high or low side of the MPT.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template includes a tab for high side MPT data and another tab for low side MPT data, if available.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252466"/>
                  </a:ext>
                </a:extLst>
              </a:tr>
              <a:tr h="905875">
                <a:tc>
                  <a:txBody>
                    <a:bodyPr/>
                    <a:lstStyle/>
                    <a:p>
                      <a:r>
                        <a:rPr lang="en-US" dirty="0"/>
                        <a:t>Expectations were communicated via 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template clearly outlines the expectations for PMU data at the beginning.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7624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C4ED3ECF-831F-4453-371E-6D3FDBC8AB09}"/>
              </a:ext>
            </a:extLst>
          </p:cNvPr>
          <p:cNvSpPr txBox="1"/>
          <p:nvPr/>
        </p:nvSpPr>
        <p:spPr>
          <a:xfrm>
            <a:off x="388566" y="960930"/>
            <a:ext cx="11574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Transmission connected Resources must meet PMU requirements per Nodal Operating Guide Section 6.1.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ERCOT's template provides a standardized format for submitting sample PMU data during commissioning.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34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96771</TotalTime>
  <Words>194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Inside pages</vt:lpstr>
      <vt:lpstr>2_Custom Design</vt:lpstr>
      <vt:lpstr>PowerPoint Presentation</vt:lpstr>
      <vt:lpstr>Previous PMU submissions vs. PMU Data Template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Fernandes, Jenifer</cp:lastModifiedBy>
  <cp:revision>819</cp:revision>
  <cp:lastPrinted>2018-07-25T14:31:19Z</cp:lastPrinted>
  <dcterms:created xsi:type="dcterms:W3CDTF">2016-01-21T15:20:31Z</dcterms:created>
  <dcterms:modified xsi:type="dcterms:W3CDTF">2025-08-19T19:27:45Z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2023-08-17T18:39:49Z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0942f964-1bf9-4ff5-a10d-74a7b62a81cf</vt:lpwstr>
  </property>
  <property fmtid="{D5CDD505-2E9C-101B-9397-08002B2CF9AE}" pid="9" name="MSIP_Label_7084cbda-52b8-46fb-a7b7-cb5bd465ed85_ContentBits">
    <vt:lpwstr>0</vt:lpwstr>
  </property>
</Properties>
</file>