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3" r:id="rId6"/>
    <p:sldMasterId id="2147483665" r:id="rId7"/>
  </p:sldMasterIdLst>
  <p:notesMasterIdLst>
    <p:notesMasterId r:id="rId40"/>
  </p:notesMasterIdLst>
  <p:handoutMasterIdLst>
    <p:handoutMasterId r:id="rId41"/>
  </p:handoutMasterIdLst>
  <p:sldIdLst>
    <p:sldId id="260" r:id="rId8"/>
    <p:sldId id="2688" r:id="rId9"/>
    <p:sldId id="2711" r:id="rId10"/>
    <p:sldId id="2726" r:id="rId11"/>
    <p:sldId id="2709" r:id="rId12"/>
    <p:sldId id="2727" r:id="rId13"/>
    <p:sldId id="2731" r:id="rId14"/>
    <p:sldId id="2732" r:id="rId15"/>
    <p:sldId id="2729" r:id="rId16"/>
    <p:sldId id="2720" r:id="rId17"/>
    <p:sldId id="2736" r:id="rId18"/>
    <p:sldId id="2728" r:id="rId19"/>
    <p:sldId id="725" r:id="rId20"/>
    <p:sldId id="699" r:id="rId21"/>
    <p:sldId id="2708" r:id="rId22"/>
    <p:sldId id="2710" r:id="rId23"/>
    <p:sldId id="2713" r:id="rId24"/>
    <p:sldId id="2724" r:id="rId25"/>
    <p:sldId id="2725" r:id="rId26"/>
    <p:sldId id="704" r:id="rId27"/>
    <p:sldId id="705" r:id="rId28"/>
    <p:sldId id="706" r:id="rId29"/>
    <p:sldId id="707" r:id="rId30"/>
    <p:sldId id="726" r:id="rId31"/>
    <p:sldId id="703" r:id="rId32"/>
    <p:sldId id="2733" r:id="rId33"/>
    <p:sldId id="270" r:id="rId34"/>
    <p:sldId id="267" r:id="rId35"/>
    <p:sldId id="2734" r:id="rId36"/>
    <p:sldId id="2737" r:id="rId37"/>
    <p:sldId id="2738" r:id="rId38"/>
    <p:sldId id="2699"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3204" y="34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8/19/2025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8/19/2025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2901793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288934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415343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88934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139889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48356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9608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386731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118468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339128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31939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658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5133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182880" rIns="274320" bIns="182880"/>
          <a:lstStyle>
            <a:lvl1pPr>
              <a:defRPr sz="2000" b="0">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06175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1745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7315200" y="0"/>
            <a:ext cx="4876800" cy="6464808"/>
          </a:xfrm>
          <a:prstGeom prst="rect">
            <a:avLst/>
          </a:prstGeom>
          <a:solidFill>
            <a:srgbClr val="E6EBF0"/>
          </a:solidFill>
        </p:spPr>
        <p:txBody>
          <a:bodyPr lIns="274320" tIns="1051560" rIns="274320" bIns="7315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0228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2514600"/>
          </a:xfrm>
          <a:prstGeom prst="rect">
            <a:avLst/>
          </a:prstGeom>
        </p:spPr>
        <p:txBody>
          <a:bodyPr lIns="274320" tIns="274320" rIns="274320" bIns="36576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3429000"/>
            <a:ext cx="113792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82944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406400" y="762000"/>
            <a:ext cx="11379200" cy="40386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800600"/>
            <a:ext cx="11379200" cy="1295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4351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406400" y="762000"/>
            <a:ext cx="11379200" cy="31242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053684"/>
            <a:ext cx="11379200" cy="2042317"/>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66474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2" name="Content Placeholder 2">
            <a:extLst>
              <a:ext uri="{FF2B5EF4-FFF2-40B4-BE49-F238E27FC236}">
                <a16:creationId xmlns:a16="http://schemas.microsoft.com/office/drawing/2014/main" id="{8650E65A-77F2-BD31-7884-036E0E1C7699}"/>
              </a:ext>
            </a:extLst>
          </p:cNvPr>
          <p:cNvSpPr>
            <a:spLocks noGrp="1"/>
          </p:cNvSpPr>
          <p:nvPr>
            <p:ph idx="10"/>
          </p:nvPr>
        </p:nvSpPr>
        <p:spPr>
          <a:xfrm>
            <a:off x="406400" y="4038601"/>
            <a:ext cx="11120581" cy="2057399"/>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307E5F9A-4C8E-B655-9F97-B41B055E27A3}"/>
              </a:ext>
            </a:extLst>
          </p:cNvPr>
          <p:cNvSpPr>
            <a:spLocks noGrp="1"/>
          </p:cNvSpPr>
          <p:nvPr>
            <p:ph idx="12"/>
          </p:nvPr>
        </p:nvSpPr>
        <p:spPr>
          <a:xfrm>
            <a:off x="406400" y="1219202"/>
            <a:ext cx="11074400" cy="2042317"/>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69631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914400"/>
            <a:ext cx="39624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1143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BA04B7-EE99-D736-11AC-D183C0DF7ACD}"/>
              </a:ext>
            </a:extLst>
          </p:cNvPr>
          <p:cNvSpPr>
            <a:spLocks noGrp="1"/>
          </p:cNvSpPr>
          <p:nvPr>
            <p:ph idx="1"/>
          </p:nvPr>
        </p:nvSpPr>
        <p:spPr>
          <a:xfrm>
            <a:off x="406400" y="762000"/>
            <a:ext cx="7213600" cy="5334000"/>
          </a:xfrm>
          <a:prstGeom prst="rect">
            <a:avLst/>
          </a:prstGeom>
        </p:spPr>
        <p:txBody>
          <a:bodyPr lIns="274320" tIns="274320" rIns="274320" bIns="274320"/>
          <a:lstStyle>
            <a:lvl1pPr marL="0" indent="0">
              <a:buNone/>
              <a:defRPr sz="2000" b="1">
                <a:solidFill>
                  <a:schemeClr val="tx2"/>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3A5A8A3F-3706-273B-1AFB-760A102730E0}"/>
              </a:ext>
            </a:extLst>
          </p:cNvPr>
          <p:cNvSpPr>
            <a:spLocks noGrp="1"/>
          </p:cNvSpPr>
          <p:nvPr>
            <p:ph idx="10"/>
          </p:nvPr>
        </p:nvSpPr>
        <p:spPr>
          <a:xfrm>
            <a:off x="7823200" y="914400"/>
            <a:ext cx="39624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694522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406400" y="762000"/>
            <a:ext cx="6908800" cy="54864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7029BC0-04FA-F2B5-5399-0E40A64D3564}"/>
              </a:ext>
            </a:extLst>
          </p:cNvPr>
          <p:cNvSpPr>
            <a:spLocks noGrp="1"/>
          </p:cNvSpPr>
          <p:nvPr>
            <p:ph idx="10"/>
          </p:nvPr>
        </p:nvSpPr>
        <p:spPr>
          <a:xfrm>
            <a:off x="7315200" y="838200"/>
            <a:ext cx="4470400" cy="5410201"/>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3151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406401" y="1066801"/>
            <a:ext cx="11379200" cy="204363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406401" y="3574375"/>
            <a:ext cx="11379200" cy="1982081"/>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855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p>
        </p:txBody>
      </p:sp>
      <p:sp>
        <p:nvSpPr>
          <p:cNvPr id="5" name="Content Placeholder 4"/>
          <p:cNvSpPr>
            <a:spLocks noGrp="1"/>
          </p:cNvSpPr>
          <p:nvPr>
            <p:ph sz="half" idx="1"/>
          </p:nvPr>
        </p:nvSpPr>
        <p:spPr>
          <a:xfrm>
            <a:off x="406400" y="762001"/>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6" name="Content Placeholder 5"/>
          <p:cNvSpPr>
            <a:spLocks noGrp="1"/>
          </p:cNvSpPr>
          <p:nvPr>
            <p:ph sz="half" idx="2"/>
          </p:nvPr>
        </p:nvSpPr>
        <p:spPr>
          <a:xfrm>
            <a:off x="6172200" y="762001"/>
            <a:ext cx="5181600" cy="5029201"/>
          </a:xfrm>
          <a:prstGeom prst="rect">
            <a:avLst/>
          </a:prstGeom>
        </p:spPr>
        <p:txBody>
          <a:bodyPr lIns="274320" tIns="274320" rIns="274320" bIns="274320"/>
          <a:lstStyle>
            <a:lvl1pPr>
              <a:defRPr sz="2000">
                <a:solidFill>
                  <a:schemeClr val="tx1"/>
                </a:solidFill>
              </a:defRPr>
            </a:lvl1pPr>
          </a:lstStyle>
          <a:p>
            <a:pPr lvl="0"/>
            <a:r>
              <a:rPr lang="en-US"/>
              <a:t>Click to edit Master text styles</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42809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2EE9DFC8-B2E5-E793-2150-517381008A73}"/>
              </a:ext>
            </a:extLst>
          </p:cNvPr>
          <p:cNvSpPr>
            <a:spLocks noGrp="1"/>
          </p:cNvSpPr>
          <p:nvPr>
            <p:ph sz="half" idx="1"/>
          </p:nvPr>
        </p:nvSpPr>
        <p:spPr>
          <a:xfrm>
            <a:off x="406400" y="762001"/>
            <a:ext cx="37592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2" name="Content Placeholder 4">
            <a:extLst>
              <a:ext uri="{FF2B5EF4-FFF2-40B4-BE49-F238E27FC236}">
                <a16:creationId xmlns:a16="http://schemas.microsoft.com/office/drawing/2014/main" id="{378E2229-F384-0D03-A606-DDA1EF9C1598}"/>
              </a:ext>
            </a:extLst>
          </p:cNvPr>
          <p:cNvSpPr>
            <a:spLocks noGrp="1"/>
          </p:cNvSpPr>
          <p:nvPr>
            <p:ph sz="half" idx="11"/>
          </p:nvPr>
        </p:nvSpPr>
        <p:spPr>
          <a:xfrm>
            <a:off x="4225639" y="762001"/>
            <a:ext cx="37592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id="{A025B271-82B7-1F6E-F1D4-5CDE1CA26D69}"/>
              </a:ext>
            </a:extLst>
          </p:cNvPr>
          <p:cNvSpPr>
            <a:spLocks noGrp="1"/>
          </p:cNvSpPr>
          <p:nvPr>
            <p:ph sz="half" idx="12"/>
          </p:nvPr>
        </p:nvSpPr>
        <p:spPr>
          <a:xfrm>
            <a:off x="8035639" y="762001"/>
            <a:ext cx="37592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59196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pPr lvl="0"/>
            <a:r>
              <a:rPr lang="en-US"/>
              <a:t>Click to edit Master text styles</a:t>
            </a:r>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95254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graphicFrame>
        <p:nvGraphicFramePr>
          <p:cNvPr id="8" name="Diagram 7">
            <a:extLst>
              <a:ext uri="{FF2B5EF4-FFF2-40B4-BE49-F238E27FC236}">
                <a16:creationId xmlns:a16="http://schemas.microsoft.com/office/drawing/2014/main" id="{F9EE3F64-5084-626C-72A7-533838A69759}"/>
              </a:ext>
            </a:extLst>
          </p:cNvPr>
          <p:cNvGraphicFramePr/>
          <p:nvPr>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6923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78568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324600"/>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3657600" y="6299284"/>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Tree>
    <p:extLst>
      <p:ext uri="{BB962C8B-B14F-4D97-AF65-F5344CB8AC3E}">
        <p14:creationId xmlns:p14="http://schemas.microsoft.com/office/powerpoint/2010/main" val="86803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990601"/>
            <a:ext cx="113792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3657600" y="6553200"/>
            <a:ext cx="5384800" cy="228600"/>
          </a:xfrm>
        </p:spPr>
        <p:txBody>
          <a:bodyPr/>
          <a:lstStyle/>
          <a:p>
            <a:r>
              <a:rPr lang="en-US"/>
              <a:t>Footer text goes here.</a:t>
            </a: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838200" y="990601"/>
            <a:ext cx="5181600" cy="4800600"/>
          </a:xfrm>
          <a:prstGeom prst="rect">
            <a:avLst/>
          </a:prstGeom>
        </p:spPr>
        <p:txBody>
          <a:bodyPr/>
          <a:lstStyle>
            <a:lvl1pPr>
              <a:defRPr sz="2400">
                <a:solidFill>
                  <a:schemeClr val="tx2"/>
                </a:solidFill>
              </a:defRPr>
            </a:lvl1pPr>
          </a:lstStyle>
          <a:p>
            <a:endParaRPr lang="en-US"/>
          </a:p>
        </p:txBody>
      </p:sp>
      <p:sp>
        <p:nvSpPr>
          <p:cNvPr id="6" name="Content Placeholder 5"/>
          <p:cNvSpPr>
            <a:spLocks noGrp="1"/>
          </p:cNvSpPr>
          <p:nvPr>
            <p:ph sz="half" idx="2"/>
          </p:nvPr>
        </p:nvSpPr>
        <p:spPr>
          <a:xfrm>
            <a:off x="6172200" y="990601"/>
            <a:ext cx="51816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1F378818-BDFE-F884-8C6C-4CCC2735F49B}"/>
              </a:ext>
            </a:extLst>
          </p:cNvPr>
          <p:cNvSpPr>
            <a:spLocks noGrp="1"/>
          </p:cNvSpPr>
          <p:nvPr>
            <p:ph type="ftr" sz="quarter" idx="3"/>
          </p:nvPr>
        </p:nvSpPr>
        <p:spPr>
          <a:xfrm>
            <a:off x="3657600" y="64008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41FCBFE-0DE4-6F22-6E66-AE772DD05E9D}"/>
              </a:ext>
            </a:extLst>
          </p:cNvPr>
          <p:cNvSpPr>
            <a:spLocks noGrp="1"/>
          </p:cNvSpPr>
          <p:nvPr>
            <p:ph type="sldNum" sz="quarter" idx="4"/>
          </p:nvPr>
        </p:nvSpPr>
        <p:spPr>
          <a:xfrm>
            <a:off x="11379203" y="64087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60414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657600" y="6553200"/>
            <a:ext cx="5384800" cy="228600"/>
          </a:xfrm>
          <a:prstGeom prst="rect">
            <a:avLst/>
          </a:prstGeom>
        </p:spPr>
        <p:txBody>
          <a:bodyPr/>
          <a:lstStyle/>
          <a:p>
            <a:r>
              <a:rPr lang="en-US"/>
              <a:t>Footer text goes here.</a:t>
            </a:r>
          </a:p>
        </p:txBody>
      </p:sp>
      <p:sp>
        <p:nvSpPr>
          <p:cNvPr id="4" name="Slide Number Placeholder 3"/>
          <p:cNvSpPr>
            <a:spLocks noGrp="1"/>
          </p:cNvSpPr>
          <p:nvPr>
            <p:ph type="sldNum" sz="quarter" idx="11"/>
          </p:nvPr>
        </p:nvSpPr>
        <p:spPr>
          <a:xfrm>
            <a:off x="11379200" y="6561138"/>
            <a:ext cx="711200" cy="220662"/>
          </a:xfrm>
          <a:prstGeom prst="rect">
            <a:avLst/>
          </a:prstGeom>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838200" y="990601"/>
            <a:ext cx="5181600" cy="4800600"/>
          </a:xfrm>
          <a:prstGeom prst="rect">
            <a:avLst/>
          </a:prstGeom>
        </p:spPr>
        <p:txBody>
          <a:bodyPr/>
          <a:lstStyle>
            <a:lvl1pPr>
              <a:defRPr sz="2400">
                <a:solidFill>
                  <a:schemeClr val="tx2"/>
                </a:solidFill>
              </a:defRPr>
            </a:lvl1pPr>
          </a:lstStyle>
          <a:p>
            <a:endParaRPr lang="en-US"/>
          </a:p>
        </p:txBody>
      </p:sp>
      <p:sp>
        <p:nvSpPr>
          <p:cNvPr id="6" name="Content Placeholder 5"/>
          <p:cNvSpPr>
            <a:spLocks noGrp="1"/>
          </p:cNvSpPr>
          <p:nvPr>
            <p:ph sz="half" idx="2"/>
          </p:nvPr>
        </p:nvSpPr>
        <p:spPr>
          <a:xfrm>
            <a:off x="6172200" y="990601"/>
            <a:ext cx="51816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96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657600" y="6553200"/>
            <a:ext cx="5384800" cy="228600"/>
          </a:xfrm>
          <a:prstGeom prst="rect">
            <a:avLst/>
          </a:prstGeom>
        </p:spPr>
        <p:txBody>
          <a:bodyPr/>
          <a:lstStyle/>
          <a:p>
            <a:r>
              <a:rPr lang="en-US">
                <a:solidFill>
                  <a:prstClr val="black">
                    <a:tint val="75000"/>
                  </a:prstClr>
                </a:solidFill>
              </a:rPr>
              <a:t>Footer text goes here.</a:t>
            </a:r>
          </a:p>
        </p:txBody>
      </p:sp>
      <p:sp>
        <p:nvSpPr>
          <p:cNvPr id="4" name="Slide Number Placeholder 3"/>
          <p:cNvSpPr>
            <a:spLocks noGrp="1"/>
          </p:cNvSpPr>
          <p:nvPr>
            <p:ph type="sldNum" sz="quarter" idx="11"/>
          </p:nvPr>
        </p:nvSpPr>
        <p:spPr>
          <a:xfrm>
            <a:off x="11379200" y="6561138"/>
            <a:ext cx="711200" cy="220662"/>
          </a:xfrm>
          <a:prstGeom prst="rect">
            <a:avLst/>
          </a:prstGeom>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838200" y="990601"/>
            <a:ext cx="5181600" cy="4800600"/>
          </a:xfrm>
          <a:prstGeom prst="rect">
            <a:avLst/>
          </a:prstGeom>
        </p:spPr>
        <p:txBody>
          <a:bodyPr/>
          <a:lstStyle>
            <a:lvl1pPr>
              <a:defRPr sz="2400">
                <a:solidFill>
                  <a:schemeClr val="tx2"/>
                </a:solidFill>
              </a:defRPr>
            </a:lvl1pPr>
          </a:lstStyle>
          <a:p>
            <a:endParaRPr lang="en-US"/>
          </a:p>
        </p:txBody>
      </p:sp>
      <p:sp>
        <p:nvSpPr>
          <p:cNvPr id="6" name="Content Placeholder 5"/>
          <p:cNvSpPr>
            <a:spLocks noGrp="1"/>
          </p:cNvSpPr>
          <p:nvPr>
            <p:ph sz="half" idx="2"/>
          </p:nvPr>
        </p:nvSpPr>
        <p:spPr>
          <a:xfrm>
            <a:off x="6172200" y="990601"/>
            <a:ext cx="51816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10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435805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4.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image" Target="../media/image4.svg"/><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image" Target="../media/image3.png"/><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673600" y="0"/>
            <a:ext cx="7518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3349" y="2876278"/>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cxnSp>
        <p:nvCxnSpPr>
          <p:cNvPr id="7" name="Straight Connector 6"/>
          <p:cNvCxnSpPr/>
          <p:nvPr userDrawn="1"/>
        </p:nvCxnSpPr>
        <p:spPr>
          <a:xfrm>
            <a:off x="101600" y="6477000"/>
            <a:ext cx="10058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67000" y="6477001"/>
            <a:ext cx="950976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32734" y="6248400"/>
            <a:ext cx="1181866" cy="457200"/>
          </a:xfrm>
          <a:prstGeom prst="rect">
            <a:avLst/>
          </a:prstGeom>
        </p:spPr>
      </p:pic>
      <p:sp>
        <p:nvSpPr>
          <p:cNvPr id="9" name="TextBox 8"/>
          <p:cNvSpPr txBox="1"/>
          <p:nvPr userDrawn="1"/>
        </p:nvSpPr>
        <p:spPr>
          <a:xfrm>
            <a:off x="72901" y="6553200"/>
            <a:ext cx="943100" cy="253916"/>
          </a:xfrm>
          <a:prstGeom prst="rect">
            <a:avLst/>
          </a:prstGeom>
          <a:noFill/>
        </p:spPr>
        <p:txBody>
          <a:bodyPr wrap="square" rtlCol="0">
            <a:spAutoFit/>
          </a:bodyPr>
          <a:lstStyle/>
          <a:p>
            <a:pPr algn="l"/>
            <a:r>
              <a:rPr lang="en-US" sz="1000" b="1" baseline="0">
                <a:solidFill>
                  <a:schemeClr val="tx2"/>
                </a:solidFill>
              </a:rPr>
              <a:t>PUBLIC</a:t>
            </a:r>
            <a:endParaRPr lang="en-US" sz="1000" b="1">
              <a:solidFill>
                <a:schemeClr val="tx2"/>
              </a:solidFill>
            </a:endParaRPr>
          </a:p>
        </p:txBody>
      </p:sp>
      <p:sp>
        <p:nvSpPr>
          <p:cNvPr id="13"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89"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876800" y="0"/>
            <a:ext cx="73152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Graphic 2">
            <a:extLst>
              <a:ext uri="{FF2B5EF4-FFF2-40B4-BE49-F238E27FC236}">
                <a16:creationId xmlns:a16="http://schemas.microsoft.com/office/drawing/2014/main" id="{1F737C3E-B8C6-3479-C42C-1589CDA47C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666" y="2837923"/>
            <a:ext cx="3558291" cy="1456610"/>
          </a:xfrm>
          <a:prstGeom prst="rect">
            <a:avLst/>
          </a:prstGeom>
        </p:spPr>
      </p:pic>
    </p:spTree>
    <p:extLst>
      <p:ext uri="{BB962C8B-B14F-4D97-AF65-F5344CB8AC3E}">
        <p14:creationId xmlns:p14="http://schemas.microsoft.com/office/powerpoint/2010/main" val="1456731684"/>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cxnSp>
        <p:nvCxnSpPr>
          <p:cNvPr id="7" name="Straight Connector 6"/>
          <p:cNvCxnSpPr/>
          <p:nvPr/>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26080" y="6477005"/>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903" y="6553200"/>
            <a:ext cx="943100" cy="253916"/>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pic>
        <p:nvPicPr>
          <p:cNvPr id="11" name="Graphic 10">
            <a:extLst>
              <a:ext uri="{FF2B5EF4-FFF2-40B4-BE49-F238E27FC236}">
                <a16:creationId xmlns:a16="http://schemas.microsoft.com/office/drawing/2014/main" id="{927BBE96-0B6E-DC6F-634C-1066027ADE9F}"/>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316238" y="6296044"/>
            <a:ext cx="1248477" cy="511072"/>
          </a:xfrm>
          <a:prstGeom prst="rect">
            <a:avLst/>
          </a:prstGeom>
        </p:spPr>
      </p:pic>
    </p:spTree>
    <p:extLst>
      <p:ext uri="{BB962C8B-B14F-4D97-AF65-F5344CB8AC3E}">
        <p14:creationId xmlns:p14="http://schemas.microsoft.com/office/powerpoint/2010/main" val="34634363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hyperlink" Target="https://mis.ercot.com/secure/data-products/data-product-details?id=np3-451-s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ercot.com/services/comm/mkt_notices/M-A073025-0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mis.ercot.com/secure/data-products/data-product-details?id=np3-451-sg" TargetMode="External"/><Relationship Id="rId2" Type="http://schemas.openxmlformats.org/officeDocument/2006/relationships/hyperlink" Target="https://www.ercot.com/services/comm/mkt_notices/M-A071725-02" TargetMode="External"/><Relationship Id="rId1" Type="http://schemas.openxmlformats.org/officeDocument/2006/relationships/slideLayout" Target="../slideLayouts/slideLayout3.xml"/><Relationship Id="rId4" Type="http://schemas.openxmlformats.org/officeDocument/2006/relationships/hyperlink" Target="https://www.ercot.com/calendar/09182025-ERCOT-CIM-16-Workshop"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ercot.com/gridinfo/modeling"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ercot.com/gridinfo/transmission/opsys-change-schedule"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ercot.com/gridinfo/transmission/opsys-change-schedule"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0" y="2819400"/>
            <a:ext cx="5646034" cy="1323439"/>
          </a:xfrm>
          <a:prstGeom prst="rect">
            <a:avLst/>
          </a:prstGeom>
          <a:noFill/>
        </p:spPr>
        <p:txBody>
          <a:bodyPr wrap="square" rtlCol="0">
            <a:spAutoFit/>
          </a:bodyPr>
          <a:lstStyle/>
          <a:p>
            <a:r>
              <a:rPr lang="en-US" sz="4000" dirty="0">
                <a:solidFill>
                  <a:schemeClr val="tx2"/>
                </a:solidFill>
              </a:rPr>
              <a:t>NDSWG Meeting</a:t>
            </a:r>
          </a:p>
          <a:p>
            <a:r>
              <a:rPr lang="en-US" sz="4000" dirty="0">
                <a:solidFill>
                  <a:schemeClr val="tx2"/>
                </a:solidFill>
              </a:rPr>
              <a:t>August 2025</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8E463-793E-F134-5CA7-EBB448C2A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4F912-2F55-A56E-F531-A9F8022F0F46}"/>
              </a:ext>
            </a:extLst>
          </p:cNvPr>
          <p:cNvSpPr>
            <a:spLocks noGrp="1"/>
          </p:cNvSpPr>
          <p:nvPr>
            <p:ph type="title"/>
          </p:nvPr>
        </p:nvSpPr>
        <p:spPr/>
        <p:txBody>
          <a:bodyPr/>
          <a:lstStyle/>
          <a:p>
            <a:r>
              <a:rPr lang="en-US" dirty="0"/>
              <a:t>Summer Outage Restriction ending</a:t>
            </a:r>
          </a:p>
        </p:txBody>
      </p:sp>
      <p:sp>
        <p:nvSpPr>
          <p:cNvPr id="3" name="Content Placeholder 2">
            <a:extLst>
              <a:ext uri="{FF2B5EF4-FFF2-40B4-BE49-F238E27FC236}">
                <a16:creationId xmlns:a16="http://schemas.microsoft.com/office/drawing/2014/main" id="{F9013A9A-4F90-CE18-8651-9F39C53DB396}"/>
              </a:ext>
            </a:extLst>
          </p:cNvPr>
          <p:cNvSpPr>
            <a:spLocks noGrp="1"/>
          </p:cNvSpPr>
          <p:nvPr>
            <p:ph idx="1"/>
          </p:nvPr>
        </p:nvSpPr>
        <p:spPr>
          <a:xfrm>
            <a:off x="406400" y="762000"/>
            <a:ext cx="11379200" cy="5410199"/>
          </a:xfrm>
        </p:spPr>
        <p:txBody>
          <a:bodyPr>
            <a:normAutofit/>
          </a:bodyPr>
          <a:lstStyle/>
          <a:p>
            <a:r>
              <a:rPr lang="en-US" sz="4000" dirty="0"/>
              <a:t>2025 Summer Outage Restriction ending on September 15, 2025</a:t>
            </a:r>
          </a:p>
          <a:p>
            <a:pPr lvl="1">
              <a:buFont typeface="Courier New" panose="02070309020205020404" pitchFamily="49" charset="0"/>
              <a:buChar char="o"/>
            </a:pPr>
            <a:r>
              <a:rPr lang="en-US" sz="3800" dirty="0"/>
              <a:t>Disable/enable contingencies</a:t>
            </a:r>
          </a:p>
          <a:p>
            <a:pPr lvl="1">
              <a:buFont typeface="Courier New" panose="02070309020205020404" pitchFamily="49" charset="0"/>
              <a:buChar char="o"/>
            </a:pPr>
            <a:r>
              <a:rPr lang="en-US" sz="3800" dirty="0"/>
              <a:t>Contingency definition changes</a:t>
            </a:r>
          </a:p>
          <a:p>
            <a:pPr lvl="1">
              <a:buFont typeface="Courier New" panose="02070309020205020404" pitchFamily="49" charset="0"/>
              <a:buChar char="o"/>
            </a:pPr>
            <a:r>
              <a:rPr lang="en-US" sz="3800" dirty="0"/>
              <a:t>Impedance changes</a:t>
            </a:r>
          </a:p>
          <a:p>
            <a:pPr lvl="1">
              <a:buFont typeface="Courier New" panose="02070309020205020404" pitchFamily="49" charset="0"/>
              <a:buChar char="o"/>
            </a:pPr>
            <a:r>
              <a:rPr lang="en-US" sz="3800"/>
              <a:t>Ratings update</a:t>
            </a:r>
            <a:endParaRPr lang="en-US" sz="3800" dirty="0">
              <a:solidFill>
                <a:srgbClr val="FF0000"/>
              </a:solidFill>
            </a:endParaRPr>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DB7FEC65-B59A-CBE6-D61A-C71C96C436F2}"/>
              </a:ext>
            </a:extLst>
          </p:cNvPr>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266147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9B209-875F-1C79-2D5D-9F91F1096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DD85B-5407-576F-DC14-A852892BF6E9}"/>
              </a:ext>
            </a:extLst>
          </p:cNvPr>
          <p:cNvSpPr>
            <a:spLocks noGrp="1"/>
          </p:cNvSpPr>
          <p:nvPr>
            <p:ph type="title"/>
          </p:nvPr>
        </p:nvSpPr>
        <p:spPr/>
        <p:txBody>
          <a:bodyPr/>
          <a:lstStyle/>
          <a:p>
            <a:r>
              <a:rPr lang="en-US"/>
              <a:t>Topics</a:t>
            </a:r>
          </a:p>
        </p:txBody>
      </p:sp>
      <p:sp>
        <p:nvSpPr>
          <p:cNvPr id="3" name="Content Placeholder 2">
            <a:extLst>
              <a:ext uri="{FF2B5EF4-FFF2-40B4-BE49-F238E27FC236}">
                <a16:creationId xmlns:a16="http://schemas.microsoft.com/office/drawing/2014/main" id="{9F19A8D3-4204-C613-570B-7A46B378CB2A}"/>
              </a:ext>
            </a:extLst>
          </p:cNvPr>
          <p:cNvSpPr>
            <a:spLocks noGrp="1"/>
          </p:cNvSpPr>
          <p:nvPr>
            <p:ph idx="1"/>
          </p:nvPr>
        </p:nvSpPr>
        <p:spPr>
          <a:xfrm>
            <a:off x="406400" y="762000"/>
            <a:ext cx="11379200" cy="5410199"/>
          </a:xfrm>
        </p:spPr>
        <p:txBody>
          <a:bodyPr>
            <a:normAutofit lnSpcReduction="10000"/>
          </a:bodyPr>
          <a:lstStyle/>
          <a:p>
            <a:r>
              <a:rPr lang="en-US" sz="4000" dirty="0"/>
              <a:t>SCR 831 Joint TSP Comments</a:t>
            </a:r>
          </a:p>
          <a:p>
            <a:r>
              <a:rPr lang="en-US" sz="4000" dirty="0"/>
              <a:t>NPRR 1293: Clarifications to the Modeling Timelines</a:t>
            </a:r>
          </a:p>
          <a:p>
            <a:r>
              <a:rPr lang="en-US" sz="4000" dirty="0"/>
              <a:t>Summer Outage Restriction ending</a:t>
            </a:r>
          </a:p>
          <a:p>
            <a:r>
              <a:rPr lang="en-US" sz="4000" dirty="0">
                <a:solidFill>
                  <a:srgbClr val="FF0000"/>
                </a:solidFill>
              </a:rPr>
              <a:t>Review of Load Classification request</a:t>
            </a:r>
          </a:p>
          <a:p>
            <a:r>
              <a:rPr lang="en-US" sz="4000" dirty="0"/>
              <a:t>RTC Model Posting</a:t>
            </a:r>
          </a:p>
          <a:p>
            <a:pPr lvl="1">
              <a:buFont typeface="Courier New" panose="02070309020205020404" pitchFamily="49" charset="0"/>
              <a:buChar char="o"/>
            </a:pPr>
            <a:r>
              <a:rPr lang="en-US" sz="3000" dirty="0"/>
              <a:t>DEC ML2 RTC model will have Battery Generating Units </a:t>
            </a:r>
          </a:p>
          <a:p>
            <a:r>
              <a:rPr lang="en-US" sz="4000" dirty="0"/>
              <a:t>CIM 16 Workshop</a:t>
            </a:r>
          </a:p>
          <a:p>
            <a:endParaRPr lang="en-US" sz="4000" dirty="0"/>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93178CD1-16BB-BA56-E657-E5CD05A6FDE9}"/>
              </a:ext>
            </a:extLst>
          </p:cNvPr>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260242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9600E3-5A3E-5EFC-AFBC-EECA994B0D98}"/>
              </a:ext>
            </a:extLst>
          </p:cNvPr>
          <p:cNvSpPr>
            <a:spLocks noGrp="1"/>
          </p:cNvSpPr>
          <p:nvPr>
            <p:ph type="ctrTitle"/>
          </p:nvPr>
        </p:nvSpPr>
        <p:spPr/>
        <p:txBody>
          <a:bodyPr/>
          <a:lstStyle/>
          <a:p>
            <a:r>
              <a:rPr lang="en-US" dirty="0"/>
              <a:t>NPRR1234</a:t>
            </a:r>
            <a:br>
              <a:rPr lang="en-US" dirty="0"/>
            </a:br>
            <a:r>
              <a:rPr lang="en-US" sz="2800" dirty="0"/>
              <a:t>Modeling of Loads 25MW or Greater</a:t>
            </a:r>
            <a:endParaRPr lang="en-US" dirty="0"/>
          </a:p>
        </p:txBody>
      </p:sp>
      <p:sp>
        <p:nvSpPr>
          <p:cNvPr id="4" name="Slide Number Placeholder 3">
            <a:extLst>
              <a:ext uri="{FF2B5EF4-FFF2-40B4-BE49-F238E27FC236}">
                <a16:creationId xmlns:a16="http://schemas.microsoft.com/office/drawing/2014/main" id="{24C66E2C-DEAF-4505-7D77-01D269162C25}"/>
              </a:ext>
            </a:extLst>
          </p:cNvPr>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218288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1C66-B5CD-46F9-E6B5-D36426D8D204}"/>
              </a:ext>
            </a:extLst>
          </p:cNvPr>
          <p:cNvSpPr>
            <a:spLocks noGrp="1"/>
          </p:cNvSpPr>
          <p:nvPr>
            <p:ph type="title"/>
          </p:nvPr>
        </p:nvSpPr>
        <p:spPr/>
        <p:txBody>
          <a:bodyPr/>
          <a:lstStyle/>
          <a:p>
            <a:r>
              <a:rPr lang="en-US" dirty="0"/>
              <a:t>Modeling of Loads 25 MW or Greater – Additional Details</a:t>
            </a:r>
          </a:p>
        </p:txBody>
      </p:sp>
      <p:sp>
        <p:nvSpPr>
          <p:cNvPr id="3" name="Content Placeholder 2">
            <a:extLst>
              <a:ext uri="{FF2B5EF4-FFF2-40B4-BE49-F238E27FC236}">
                <a16:creationId xmlns:a16="http://schemas.microsoft.com/office/drawing/2014/main" id="{E2802513-CD22-6FF2-CAC3-9986F190F581}"/>
              </a:ext>
            </a:extLst>
          </p:cNvPr>
          <p:cNvSpPr>
            <a:spLocks noGrp="1"/>
          </p:cNvSpPr>
          <p:nvPr>
            <p:ph idx="1"/>
          </p:nvPr>
        </p:nvSpPr>
        <p:spPr/>
        <p:txBody>
          <a:bodyPr>
            <a:normAutofit fontScale="85000" lnSpcReduction="20000"/>
          </a:bodyPr>
          <a:lstStyle/>
          <a:p>
            <a:r>
              <a:rPr lang="en-US" dirty="0"/>
              <a:t>TSPs will need to identify a load point or collection of load points serving a site with a historical, requested, or expected peak Demand 25 MW or greater in the ERCOT Network Operations Model.</a:t>
            </a:r>
          </a:p>
          <a:p>
            <a:endParaRPr lang="en-US" dirty="0"/>
          </a:p>
          <a:p>
            <a:r>
              <a:rPr lang="en-US" dirty="0"/>
              <a:t>RE will need to identify a load point or collection of load points serving a behind the meter load (excluding aux load) with a historical, requested, or expected peak Demand 25 MW or greater in the Resource Registration Data.</a:t>
            </a:r>
          </a:p>
          <a:p>
            <a:endParaRPr lang="en-US" dirty="0"/>
          </a:p>
          <a:p>
            <a:r>
              <a:rPr lang="en-US" dirty="0"/>
              <a:t>Load points serving sites &gt; 25MW may include additional customers &lt;25 MW.</a:t>
            </a:r>
          </a:p>
          <a:p>
            <a:endParaRPr lang="en-US" dirty="0"/>
          </a:p>
          <a:p>
            <a:r>
              <a:rPr lang="en-US" dirty="0"/>
              <a:t>For each load point identified, the TSP/RE must also provide the primary end-use activity from a list of broad categories.</a:t>
            </a:r>
          </a:p>
          <a:p>
            <a:endParaRPr lang="en-US" dirty="0"/>
          </a:p>
          <a:p>
            <a:r>
              <a:rPr lang="en-US" dirty="0"/>
              <a:t>The goal of these requirements is to allow ERCOT to improve its load forecasts and to provide real-time visibility to system operators. </a:t>
            </a:r>
          </a:p>
        </p:txBody>
      </p:sp>
      <p:sp>
        <p:nvSpPr>
          <p:cNvPr id="4" name="Slide Number Placeholder 3">
            <a:extLst>
              <a:ext uri="{FF2B5EF4-FFF2-40B4-BE49-F238E27FC236}">
                <a16:creationId xmlns:a16="http://schemas.microsoft.com/office/drawing/2014/main" id="{C0626CB9-4EC0-8612-81A1-86ABF0A4AD23}"/>
              </a:ext>
            </a:extLst>
          </p:cNvPr>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308476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D5E-A176-6586-93EC-3AF0ADBB72B9}"/>
              </a:ext>
            </a:extLst>
          </p:cNvPr>
          <p:cNvSpPr>
            <a:spLocks noGrp="1"/>
          </p:cNvSpPr>
          <p:nvPr>
            <p:ph type="title"/>
          </p:nvPr>
        </p:nvSpPr>
        <p:spPr/>
        <p:txBody>
          <a:bodyPr/>
          <a:lstStyle/>
          <a:p>
            <a:r>
              <a:rPr lang="en-US" dirty="0"/>
              <a:t>Loads 25 MW or Greater - Draft End Use Classifications</a:t>
            </a:r>
          </a:p>
        </p:txBody>
      </p:sp>
      <p:sp>
        <p:nvSpPr>
          <p:cNvPr id="3" name="Content Placeholder 2">
            <a:extLst>
              <a:ext uri="{FF2B5EF4-FFF2-40B4-BE49-F238E27FC236}">
                <a16:creationId xmlns:a16="http://schemas.microsoft.com/office/drawing/2014/main" id="{47606C89-C496-B78C-4EB7-E0D547F51757}"/>
              </a:ext>
            </a:extLst>
          </p:cNvPr>
          <p:cNvSpPr>
            <a:spLocks noGrp="1"/>
          </p:cNvSpPr>
          <p:nvPr>
            <p:ph idx="1"/>
          </p:nvPr>
        </p:nvSpPr>
        <p:spPr/>
        <p:txBody>
          <a:bodyPr lIns="91440" tIns="45720" rIns="91440" bIns="45720" anchor="t"/>
          <a:lstStyle/>
          <a:p>
            <a:r>
              <a:rPr lang="en-US" dirty="0"/>
              <a:t>Cryptocurrency Mining</a:t>
            </a:r>
          </a:p>
          <a:p>
            <a:r>
              <a:rPr lang="en-US" dirty="0"/>
              <a:t>Data Centers (non-Crypto)</a:t>
            </a:r>
          </a:p>
          <a:p>
            <a:r>
              <a:rPr lang="en-US" dirty="0"/>
              <a:t>Government and Medical</a:t>
            </a:r>
          </a:p>
          <a:p>
            <a:r>
              <a:rPr lang="en-US" dirty="0"/>
              <a:t>Hydrogen and </a:t>
            </a:r>
            <a:r>
              <a:rPr lang="en-US"/>
              <a:t>Electrofuel</a:t>
            </a:r>
            <a:r>
              <a:rPr lang="en-US" dirty="0"/>
              <a:t> Production</a:t>
            </a:r>
          </a:p>
          <a:p>
            <a:r>
              <a:rPr lang="en-US" dirty="0"/>
              <a:t>Oil and Chemical Refining</a:t>
            </a:r>
          </a:p>
          <a:p>
            <a:r>
              <a:rPr lang="en-US" dirty="0"/>
              <a:t>Oil and Gas Production, Processing, and Transmission</a:t>
            </a:r>
          </a:p>
          <a:p>
            <a:r>
              <a:rPr lang="en-US" dirty="0"/>
              <a:t>Steel and </a:t>
            </a:r>
            <a:r>
              <a:rPr lang="en-US"/>
              <a:t>Aluminum</a:t>
            </a:r>
            <a:r>
              <a:rPr lang="en-US" dirty="0"/>
              <a:t> Manufacturing</a:t>
            </a:r>
          </a:p>
          <a:p>
            <a:r>
              <a:rPr lang="en-US" dirty="0"/>
              <a:t>Transportation</a:t>
            </a:r>
          </a:p>
          <a:p>
            <a:r>
              <a:rPr lang="en-US" dirty="0"/>
              <a:t>Other Industrial</a:t>
            </a:r>
          </a:p>
        </p:txBody>
      </p:sp>
      <p:sp>
        <p:nvSpPr>
          <p:cNvPr id="4" name="Slide Number Placeholder 3">
            <a:extLst>
              <a:ext uri="{FF2B5EF4-FFF2-40B4-BE49-F238E27FC236}">
                <a16:creationId xmlns:a16="http://schemas.microsoft.com/office/drawing/2014/main" id="{4F480BCB-05BB-9AE6-F361-439E398EB9AB}"/>
              </a:ext>
            </a:extLst>
          </p:cNvPr>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322861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03479-69BC-4937-2660-FD8702026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D8BC2-E2E5-D377-B0AC-08BB5EC5B75F}"/>
              </a:ext>
            </a:extLst>
          </p:cNvPr>
          <p:cNvSpPr>
            <a:spLocks noGrp="1"/>
          </p:cNvSpPr>
          <p:nvPr>
            <p:ph type="title"/>
          </p:nvPr>
        </p:nvSpPr>
        <p:spPr/>
        <p:txBody>
          <a:bodyPr/>
          <a:lstStyle/>
          <a:p>
            <a:r>
              <a:rPr lang="en-US"/>
              <a:t>NPRR 1234 Load End Use Classification</a:t>
            </a:r>
          </a:p>
        </p:txBody>
      </p:sp>
      <p:sp>
        <p:nvSpPr>
          <p:cNvPr id="4" name="Slide Number Placeholder 3">
            <a:extLst>
              <a:ext uri="{FF2B5EF4-FFF2-40B4-BE49-F238E27FC236}">
                <a16:creationId xmlns:a16="http://schemas.microsoft.com/office/drawing/2014/main" id="{28CE423C-FB1C-026B-CB16-B9CACBA47E74}"/>
              </a:ext>
            </a:extLst>
          </p:cNvPr>
          <p:cNvSpPr>
            <a:spLocks noGrp="1"/>
          </p:cNvSpPr>
          <p:nvPr>
            <p:ph type="sldNum" sz="quarter" idx="4"/>
          </p:nvPr>
        </p:nvSpPr>
        <p:spPr/>
        <p:txBody>
          <a:bodyPr/>
          <a:lstStyle/>
          <a:p>
            <a:fld id="{1D93BD3E-1E9A-4970-A6F7-E7AC52762E0C}" type="slidenum">
              <a:rPr lang="en-US" smtClean="0"/>
              <a:pPr/>
              <a:t>15</a:t>
            </a:fld>
            <a:endParaRPr lang="en-US"/>
          </a:p>
        </p:txBody>
      </p:sp>
      <p:pic>
        <p:nvPicPr>
          <p:cNvPr id="2052" name="Picture 4">
            <a:extLst>
              <a:ext uri="{FF2B5EF4-FFF2-40B4-BE49-F238E27FC236}">
                <a16:creationId xmlns:a16="http://schemas.microsoft.com/office/drawing/2014/main" id="{825C745F-8DA2-368C-7040-04AA5FA1A1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1295400"/>
            <a:ext cx="8101012" cy="40887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3E1F78-8D44-1B7B-8ADE-48C7865D92C7}"/>
              </a:ext>
            </a:extLst>
          </p:cNvPr>
          <p:cNvSpPr txBox="1"/>
          <p:nvPr/>
        </p:nvSpPr>
        <p:spPr>
          <a:xfrm>
            <a:off x="457200" y="2230408"/>
            <a:ext cx="2768600" cy="954107"/>
          </a:xfrm>
          <a:prstGeom prst="rect">
            <a:avLst/>
          </a:prstGeom>
          <a:noFill/>
        </p:spPr>
        <p:txBody>
          <a:bodyPr wrap="square" rtlCol="0">
            <a:spAutoFit/>
          </a:bodyPr>
          <a:lstStyle/>
          <a:p>
            <a:r>
              <a:rPr lang="en-US" sz="2800"/>
              <a:t>Nodal Protocols 3.107.2(14)</a:t>
            </a:r>
          </a:p>
        </p:txBody>
      </p:sp>
    </p:spTree>
    <p:extLst>
      <p:ext uri="{BB962C8B-B14F-4D97-AF65-F5344CB8AC3E}">
        <p14:creationId xmlns:p14="http://schemas.microsoft.com/office/powerpoint/2010/main" val="91810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D4AF3-A90B-57BB-78E3-6FA720627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AA833-1BF9-3173-4A4B-1D2796BC1072}"/>
              </a:ext>
            </a:extLst>
          </p:cNvPr>
          <p:cNvSpPr>
            <a:spLocks noGrp="1"/>
          </p:cNvSpPr>
          <p:nvPr>
            <p:ph type="title"/>
          </p:nvPr>
        </p:nvSpPr>
        <p:spPr/>
        <p:txBody>
          <a:bodyPr/>
          <a:lstStyle/>
          <a:p>
            <a:r>
              <a:rPr lang="en-US"/>
              <a:t>NPRR 1234 Load End Use Classification</a:t>
            </a:r>
          </a:p>
        </p:txBody>
      </p:sp>
      <p:sp>
        <p:nvSpPr>
          <p:cNvPr id="4" name="Slide Number Placeholder 3">
            <a:extLst>
              <a:ext uri="{FF2B5EF4-FFF2-40B4-BE49-F238E27FC236}">
                <a16:creationId xmlns:a16="http://schemas.microsoft.com/office/drawing/2014/main" id="{EEF3A573-1B4D-3334-2090-AAEC5C9E28D3}"/>
              </a:ext>
            </a:extLst>
          </p:cNvPr>
          <p:cNvSpPr>
            <a:spLocks noGrp="1"/>
          </p:cNvSpPr>
          <p:nvPr>
            <p:ph type="sldNum" sz="quarter" idx="4"/>
          </p:nvPr>
        </p:nvSpPr>
        <p:spPr/>
        <p:txBody>
          <a:bodyPr/>
          <a:lstStyle/>
          <a:p>
            <a:fld id="{1D93BD3E-1E9A-4970-A6F7-E7AC52762E0C}" type="slidenum">
              <a:rPr lang="en-US" smtClean="0"/>
              <a:pPr/>
              <a:t>16</a:t>
            </a:fld>
            <a:endParaRPr lang="en-US"/>
          </a:p>
        </p:txBody>
      </p:sp>
      <p:pic>
        <p:nvPicPr>
          <p:cNvPr id="3076" name="Picture 4">
            <a:extLst>
              <a:ext uri="{FF2B5EF4-FFF2-40B4-BE49-F238E27FC236}">
                <a16:creationId xmlns:a16="http://schemas.microsoft.com/office/drawing/2014/main" id="{6AA407AC-E2AE-11C0-3DD4-417BE3D1CA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0956" y="914400"/>
            <a:ext cx="6830315" cy="52405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D8903F4-38EE-1810-3499-CDB99419F5AF}"/>
              </a:ext>
            </a:extLst>
          </p:cNvPr>
          <p:cNvSpPr txBox="1"/>
          <p:nvPr/>
        </p:nvSpPr>
        <p:spPr>
          <a:xfrm>
            <a:off x="1066800" y="1905000"/>
            <a:ext cx="3581400" cy="954107"/>
          </a:xfrm>
          <a:prstGeom prst="rect">
            <a:avLst/>
          </a:prstGeom>
          <a:noFill/>
        </p:spPr>
        <p:txBody>
          <a:bodyPr wrap="square" rtlCol="0">
            <a:spAutoFit/>
          </a:bodyPr>
          <a:lstStyle/>
          <a:p>
            <a:r>
              <a:rPr lang="en-US" sz="2800"/>
              <a:t>Nodal Protocols 3.107.2(15)</a:t>
            </a:r>
          </a:p>
        </p:txBody>
      </p:sp>
    </p:spTree>
    <p:extLst>
      <p:ext uri="{BB962C8B-B14F-4D97-AF65-F5344CB8AC3E}">
        <p14:creationId xmlns:p14="http://schemas.microsoft.com/office/powerpoint/2010/main" val="696801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C72C1-51D5-92E7-A4E1-BFC8A27E50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8732D-DA8F-C526-2533-F96A75C7351A}"/>
              </a:ext>
            </a:extLst>
          </p:cNvPr>
          <p:cNvSpPr>
            <a:spLocks noGrp="1"/>
          </p:cNvSpPr>
          <p:nvPr>
            <p:ph type="title"/>
          </p:nvPr>
        </p:nvSpPr>
        <p:spPr/>
        <p:txBody>
          <a:bodyPr/>
          <a:lstStyle/>
          <a:p>
            <a:r>
              <a:rPr lang="en-US"/>
              <a:t>NPRR 1234 Load End Use Classification Categories</a:t>
            </a:r>
          </a:p>
        </p:txBody>
      </p:sp>
      <p:sp>
        <p:nvSpPr>
          <p:cNvPr id="3" name="Content Placeholder 2">
            <a:extLst>
              <a:ext uri="{FF2B5EF4-FFF2-40B4-BE49-F238E27FC236}">
                <a16:creationId xmlns:a16="http://schemas.microsoft.com/office/drawing/2014/main" id="{BF52BC4E-8A8C-45C7-B620-CA70E525F196}"/>
              </a:ext>
            </a:extLst>
          </p:cNvPr>
          <p:cNvSpPr>
            <a:spLocks noGrp="1"/>
          </p:cNvSpPr>
          <p:nvPr>
            <p:ph idx="1"/>
          </p:nvPr>
        </p:nvSpPr>
        <p:spPr>
          <a:xfrm>
            <a:off x="406400" y="762000"/>
            <a:ext cx="11379200" cy="5410199"/>
          </a:xfrm>
        </p:spPr>
        <p:txBody>
          <a:bodyPr>
            <a:normAutofit/>
          </a:bodyPr>
          <a:lstStyle/>
          <a:p>
            <a:pPr marL="400050" lvl="1" indent="0">
              <a:buNone/>
            </a:pPr>
            <a:r>
              <a:rPr lang="en-US" sz="4000">
                <a:solidFill>
                  <a:schemeClr val="accent2"/>
                </a:solidFill>
              </a:rPr>
              <a:t>Spreadsheet example:</a:t>
            </a:r>
          </a:p>
          <a:p>
            <a:pPr marL="400050" lvl="1" indent="0">
              <a:buNone/>
            </a:pPr>
            <a:endParaRPr lang="en-US" sz="4000">
              <a:solidFill>
                <a:schemeClr val="accent2"/>
              </a:solidFill>
            </a:endParaRPr>
          </a:p>
        </p:txBody>
      </p:sp>
      <p:sp>
        <p:nvSpPr>
          <p:cNvPr id="4" name="Slide Number Placeholder 3">
            <a:extLst>
              <a:ext uri="{FF2B5EF4-FFF2-40B4-BE49-F238E27FC236}">
                <a16:creationId xmlns:a16="http://schemas.microsoft.com/office/drawing/2014/main" id="{80E5DABC-90C8-C288-B5B4-859F3BAA8132}"/>
              </a:ext>
            </a:extLst>
          </p:cNvPr>
          <p:cNvSpPr>
            <a:spLocks noGrp="1"/>
          </p:cNvSpPr>
          <p:nvPr>
            <p:ph type="sldNum" sz="quarter" idx="4"/>
          </p:nvPr>
        </p:nvSpPr>
        <p:spPr/>
        <p:txBody>
          <a:bodyPr/>
          <a:lstStyle/>
          <a:p>
            <a:fld id="{1D93BD3E-1E9A-4970-A6F7-E7AC52762E0C}" type="slidenum">
              <a:rPr lang="en-US" smtClean="0"/>
              <a:pPr/>
              <a:t>17</a:t>
            </a:fld>
            <a:endParaRPr lang="en-US"/>
          </a:p>
        </p:txBody>
      </p:sp>
      <p:pic>
        <p:nvPicPr>
          <p:cNvPr id="6" name="Picture 5">
            <a:extLst>
              <a:ext uri="{FF2B5EF4-FFF2-40B4-BE49-F238E27FC236}">
                <a16:creationId xmlns:a16="http://schemas.microsoft.com/office/drawing/2014/main" id="{3A6DAC16-2CF5-11BD-BEFA-C72936B787D7}"/>
              </a:ext>
            </a:extLst>
          </p:cNvPr>
          <p:cNvPicPr>
            <a:picLocks noChangeAspect="1"/>
          </p:cNvPicPr>
          <p:nvPr/>
        </p:nvPicPr>
        <p:blipFill>
          <a:blip r:embed="rId2"/>
          <a:stretch>
            <a:fillRect/>
          </a:stretch>
        </p:blipFill>
        <p:spPr>
          <a:xfrm>
            <a:off x="216789" y="2167217"/>
            <a:ext cx="11860022" cy="2667000"/>
          </a:xfrm>
          <a:prstGeom prst="rect">
            <a:avLst/>
          </a:prstGeom>
        </p:spPr>
      </p:pic>
    </p:spTree>
    <p:extLst>
      <p:ext uri="{BB962C8B-B14F-4D97-AF65-F5344CB8AC3E}">
        <p14:creationId xmlns:p14="http://schemas.microsoft.com/office/powerpoint/2010/main" val="222204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36F2-804D-3A59-6A8E-8AE0650F0326}"/>
              </a:ext>
            </a:extLst>
          </p:cNvPr>
          <p:cNvSpPr>
            <a:spLocks noGrp="1"/>
          </p:cNvSpPr>
          <p:nvPr>
            <p:ph type="title"/>
          </p:nvPr>
        </p:nvSpPr>
        <p:spPr/>
        <p:txBody>
          <a:bodyPr/>
          <a:lstStyle/>
          <a:p>
            <a:r>
              <a:rPr lang="en-US"/>
              <a:t>How to add Load Details</a:t>
            </a:r>
          </a:p>
        </p:txBody>
      </p:sp>
      <p:sp>
        <p:nvSpPr>
          <p:cNvPr id="3" name="Content Placeholder 2">
            <a:extLst>
              <a:ext uri="{FF2B5EF4-FFF2-40B4-BE49-F238E27FC236}">
                <a16:creationId xmlns:a16="http://schemas.microsoft.com/office/drawing/2014/main" id="{E7382C8D-7914-EBD2-79CB-34D5878D1A8C}"/>
              </a:ext>
            </a:extLst>
          </p:cNvPr>
          <p:cNvSpPr>
            <a:spLocks noGrp="1"/>
          </p:cNvSpPr>
          <p:nvPr>
            <p:ph idx="1"/>
          </p:nvPr>
        </p:nvSpPr>
        <p:spPr/>
        <p:txBody>
          <a:bodyPr/>
          <a:lstStyle/>
          <a:p>
            <a:pPr algn="l" rtl="0" fontAlgn="base">
              <a:lnSpc>
                <a:spcPts val="1564"/>
              </a:lnSpc>
              <a:buFont typeface="+mj-lt"/>
              <a:buAutoNum type="arabicPeriod"/>
            </a:pPr>
            <a:r>
              <a:rPr lang="en-US" sz="1800" b="0" i="0" dirty="0">
                <a:solidFill>
                  <a:srgbClr val="000000"/>
                </a:solidFill>
                <a:effectLst/>
                <a:latin typeface="Aptos" panose="020B0004020202020204" pitchFamily="34" charset="0"/>
              </a:rPr>
              <a:t>Right click on the load you want to add load details to. Pick Add-&gt; Load details instance. </a:t>
            </a:r>
          </a:p>
          <a:p>
            <a:pPr algn="l" rtl="0" fontAlgn="base">
              <a:lnSpc>
                <a:spcPts val="1564"/>
              </a:lnSpc>
              <a:buFont typeface="+mj-lt"/>
              <a:buAutoNum type="arabicPeriod" startAt="2"/>
            </a:pPr>
            <a:r>
              <a:rPr lang="en-US" sz="1800" b="0" i="0" dirty="0">
                <a:solidFill>
                  <a:srgbClr val="000000"/>
                </a:solidFill>
                <a:effectLst/>
                <a:latin typeface="Aptos" panose="020B0004020202020204" pitchFamily="34" charset="0"/>
              </a:rPr>
              <a:t>Name the load details instance  </a:t>
            </a:r>
          </a:p>
          <a:p>
            <a:pPr algn="l" rtl="0" fontAlgn="base">
              <a:lnSpc>
                <a:spcPts val="1564"/>
              </a:lnSpc>
              <a:buFont typeface="+mj-lt"/>
              <a:buAutoNum type="arabicPeriod" startAt="3"/>
            </a:pPr>
            <a:r>
              <a:rPr lang="en-US" sz="1800" b="0" i="0" dirty="0">
                <a:solidFill>
                  <a:srgbClr val="000000"/>
                </a:solidFill>
                <a:effectLst/>
                <a:latin typeface="Aptos" panose="020B0004020202020204" pitchFamily="34" charset="0"/>
              </a:rPr>
              <a:t>Pick from the </a:t>
            </a:r>
            <a:r>
              <a:rPr lang="en-US" sz="1800" b="0" i="0" dirty="0" err="1">
                <a:solidFill>
                  <a:srgbClr val="000000"/>
                </a:solidFill>
                <a:effectLst/>
                <a:latin typeface="Aptos" panose="020B0004020202020204" pitchFamily="34" charset="0"/>
              </a:rPr>
              <a:t>loadType</a:t>
            </a:r>
            <a:r>
              <a:rPr lang="en-US" sz="1800" b="0" i="0" dirty="0">
                <a:solidFill>
                  <a:srgbClr val="000000"/>
                </a:solidFill>
                <a:effectLst/>
                <a:latin typeface="Aptos" panose="020B0004020202020204" pitchFamily="34" charset="0"/>
              </a:rPr>
              <a:t> attribute on the load details dropdown to add the end use classification of the load</a:t>
            </a:r>
          </a:p>
          <a:p>
            <a:pPr algn="l" rtl="0" fontAlgn="base">
              <a:lnSpc>
                <a:spcPts val="1564"/>
              </a:lnSpc>
              <a:buFont typeface="+mj-lt"/>
              <a:buAutoNum type="arabicPeriod" startAt="3"/>
            </a:pPr>
            <a:r>
              <a:rPr lang="en-US" sz="1800" dirty="0">
                <a:solidFill>
                  <a:srgbClr val="000000"/>
                </a:solidFill>
                <a:latin typeface="Aptos" panose="020B0004020202020204" pitchFamily="34" charset="0"/>
              </a:rPr>
              <a:t>Save</a:t>
            </a:r>
            <a:endParaRPr lang="en-US" sz="1800" b="0" i="0" dirty="0">
              <a:solidFill>
                <a:srgbClr val="000000"/>
              </a:solidFill>
              <a:effectLst/>
              <a:latin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64CA8A4E-FF4C-4F22-B1F4-4B4D227041A6}"/>
              </a:ext>
            </a:extLst>
          </p:cNvPr>
          <p:cNvSpPr>
            <a:spLocks noGrp="1"/>
          </p:cNvSpPr>
          <p:nvPr>
            <p:ph type="sldNum" sz="quarter" idx="4"/>
          </p:nvPr>
        </p:nvSpPr>
        <p:spPr/>
        <p:txBody>
          <a:bodyPr/>
          <a:lstStyle/>
          <a:p>
            <a:fld id="{1D93BD3E-1E9A-4970-A6F7-E7AC52762E0C}" type="slidenum">
              <a:rPr lang="en-US" smtClean="0"/>
              <a:pPr/>
              <a:t>18</a:t>
            </a:fld>
            <a:endParaRPr lang="en-US"/>
          </a:p>
        </p:txBody>
      </p:sp>
      <p:pic>
        <p:nvPicPr>
          <p:cNvPr id="6" name="Picture 5" descr="Graphical user interface, application&#10;&#10;AI-generated content may be incorrect.">
            <a:extLst>
              <a:ext uri="{FF2B5EF4-FFF2-40B4-BE49-F238E27FC236}">
                <a16:creationId xmlns:a16="http://schemas.microsoft.com/office/drawing/2014/main" id="{8B1E6704-DDAA-29FA-39AC-45F93889D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447" y="2130505"/>
            <a:ext cx="5319353" cy="3833659"/>
          </a:xfrm>
          <a:prstGeom prst="rect">
            <a:avLst/>
          </a:prstGeom>
        </p:spPr>
      </p:pic>
      <p:pic>
        <p:nvPicPr>
          <p:cNvPr id="7" name="Content Placeholder 5" descr="Graphical user interface, text&#10;&#10;AI-generated content may be incorrect.">
            <a:extLst>
              <a:ext uri="{FF2B5EF4-FFF2-40B4-BE49-F238E27FC236}">
                <a16:creationId xmlns:a16="http://schemas.microsoft.com/office/drawing/2014/main" id="{63216504-2F99-9708-62F8-5AB273C0B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847" y="2130505"/>
            <a:ext cx="4287633" cy="3825493"/>
          </a:xfrm>
          <a:prstGeom prst="rect">
            <a:avLst/>
          </a:prstGeom>
        </p:spPr>
      </p:pic>
      <p:cxnSp>
        <p:nvCxnSpPr>
          <p:cNvPr id="9" name="Straight Arrow Connector 8">
            <a:extLst>
              <a:ext uri="{FF2B5EF4-FFF2-40B4-BE49-F238E27FC236}">
                <a16:creationId xmlns:a16="http://schemas.microsoft.com/office/drawing/2014/main" id="{73D63F97-B300-D99A-FE57-83900368963A}"/>
              </a:ext>
            </a:extLst>
          </p:cNvPr>
          <p:cNvCxnSpPr>
            <a:cxnSpLocks/>
          </p:cNvCxnSpPr>
          <p:nvPr/>
        </p:nvCxnSpPr>
        <p:spPr>
          <a:xfrm>
            <a:off x="6225357" y="3866270"/>
            <a:ext cx="342490" cy="35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891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197D0-B354-FE14-1DA4-8FAC03802123}"/>
              </a:ext>
            </a:extLst>
          </p:cNvPr>
          <p:cNvSpPr>
            <a:spLocks noGrp="1"/>
          </p:cNvSpPr>
          <p:nvPr>
            <p:ph type="title"/>
          </p:nvPr>
        </p:nvSpPr>
        <p:spPr/>
        <p:txBody>
          <a:bodyPr/>
          <a:lstStyle/>
          <a:p>
            <a:r>
              <a:rPr lang="en-US"/>
              <a:t>How to add Load Details Cont’d</a:t>
            </a:r>
          </a:p>
        </p:txBody>
      </p:sp>
      <p:sp>
        <p:nvSpPr>
          <p:cNvPr id="4" name="Slide Number Placeholder 3">
            <a:extLst>
              <a:ext uri="{FF2B5EF4-FFF2-40B4-BE49-F238E27FC236}">
                <a16:creationId xmlns:a16="http://schemas.microsoft.com/office/drawing/2014/main" id="{5FB5C567-5F2C-7915-1B7B-08E64CDCC2DE}"/>
              </a:ext>
            </a:extLst>
          </p:cNvPr>
          <p:cNvSpPr>
            <a:spLocks noGrp="1"/>
          </p:cNvSpPr>
          <p:nvPr>
            <p:ph type="sldNum" sz="quarter" idx="4"/>
          </p:nvPr>
        </p:nvSpPr>
        <p:spPr/>
        <p:txBody>
          <a:bodyPr/>
          <a:lstStyle/>
          <a:p>
            <a:fld id="{1D93BD3E-1E9A-4970-A6F7-E7AC52762E0C}" type="slidenum">
              <a:rPr lang="en-US" smtClean="0"/>
              <a:pPr/>
              <a:t>19</a:t>
            </a:fld>
            <a:endParaRPr lang="en-US"/>
          </a:p>
        </p:txBody>
      </p:sp>
      <p:pic>
        <p:nvPicPr>
          <p:cNvPr id="14" name="Content Placeholder 13" descr="Graphical user interface, application&#10;&#10;AI-generated content may be incorrect.">
            <a:extLst>
              <a:ext uri="{FF2B5EF4-FFF2-40B4-BE49-F238E27FC236}">
                <a16:creationId xmlns:a16="http://schemas.microsoft.com/office/drawing/2014/main" id="{8D261110-5E29-6801-BB56-4B4DCBD396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400" y="1135973"/>
            <a:ext cx="11379200" cy="2972795"/>
          </a:xfrm>
        </p:spPr>
      </p:pic>
    </p:spTree>
    <p:extLst>
      <p:ext uri="{BB962C8B-B14F-4D97-AF65-F5344CB8AC3E}">
        <p14:creationId xmlns:p14="http://schemas.microsoft.com/office/powerpoint/2010/main" val="126483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E9C3-5E28-C818-7B82-FD0FEA75AD39}"/>
              </a:ext>
            </a:extLst>
          </p:cNvPr>
          <p:cNvSpPr>
            <a:spLocks noGrp="1"/>
          </p:cNvSpPr>
          <p:nvPr>
            <p:ph type="title"/>
          </p:nvPr>
        </p:nvSpPr>
        <p:spPr/>
        <p:txBody>
          <a:bodyPr/>
          <a:lstStyle/>
          <a:p>
            <a:r>
              <a:rPr lang="en-US"/>
              <a:t>Antitrust Admonition</a:t>
            </a:r>
          </a:p>
        </p:txBody>
      </p:sp>
      <p:pic>
        <p:nvPicPr>
          <p:cNvPr id="6" name="Content Placeholder 5">
            <a:extLst>
              <a:ext uri="{FF2B5EF4-FFF2-40B4-BE49-F238E27FC236}">
                <a16:creationId xmlns:a16="http://schemas.microsoft.com/office/drawing/2014/main" id="{FE2AC3B1-356E-3C8F-4FC8-A42D698DBE55}"/>
              </a:ext>
            </a:extLst>
          </p:cNvPr>
          <p:cNvPicPr>
            <a:picLocks noGrp="1" noChangeAspect="1"/>
          </p:cNvPicPr>
          <p:nvPr>
            <p:ph idx="1"/>
          </p:nvPr>
        </p:nvPicPr>
        <p:blipFill>
          <a:blip r:embed="rId2"/>
          <a:stretch>
            <a:fillRect/>
          </a:stretch>
        </p:blipFill>
        <p:spPr>
          <a:xfrm>
            <a:off x="938868" y="762000"/>
            <a:ext cx="10314263" cy="5410200"/>
          </a:xfrm>
        </p:spPr>
      </p:pic>
      <p:sp>
        <p:nvSpPr>
          <p:cNvPr id="4" name="Slide Number Placeholder 3">
            <a:extLst>
              <a:ext uri="{FF2B5EF4-FFF2-40B4-BE49-F238E27FC236}">
                <a16:creationId xmlns:a16="http://schemas.microsoft.com/office/drawing/2014/main" id="{54BC2FCC-FEA1-BB84-8930-B24DF6BDF132}"/>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6225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5238A23-5C36-660D-15F6-F7965BDF74EE}"/>
              </a:ext>
            </a:extLst>
          </p:cNvPr>
          <p:cNvPicPr>
            <a:picLocks noChangeAspect="1"/>
          </p:cNvPicPr>
          <p:nvPr/>
        </p:nvPicPr>
        <p:blipFill>
          <a:blip r:embed="rId3"/>
          <a:stretch>
            <a:fillRect/>
          </a:stretch>
        </p:blipFill>
        <p:spPr>
          <a:xfrm>
            <a:off x="406400" y="3403947"/>
            <a:ext cx="6048721" cy="2450251"/>
          </a:xfrm>
          <a:prstGeom prst="rect">
            <a:avLst/>
          </a:prstGeom>
        </p:spPr>
      </p:pic>
      <p:sp>
        <p:nvSpPr>
          <p:cNvPr id="2" name="Title 1">
            <a:extLst>
              <a:ext uri="{FF2B5EF4-FFF2-40B4-BE49-F238E27FC236}">
                <a16:creationId xmlns:a16="http://schemas.microsoft.com/office/drawing/2014/main" id="{6564F1D7-AD54-68B8-FECD-DDC6C245D42C}"/>
              </a:ext>
            </a:extLst>
          </p:cNvPr>
          <p:cNvSpPr>
            <a:spLocks noGrp="1"/>
          </p:cNvSpPr>
          <p:nvPr>
            <p:ph type="title"/>
          </p:nvPr>
        </p:nvSpPr>
        <p:spPr/>
        <p:txBody>
          <a:bodyPr/>
          <a:lstStyle/>
          <a:p>
            <a:r>
              <a:rPr lang="en-US" dirty="0"/>
              <a:t>Modeling of Loads 25 MW or Greater – Conceptual Examples</a:t>
            </a:r>
          </a:p>
        </p:txBody>
      </p:sp>
      <p:sp>
        <p:nvSpPr>
          <p:cNvPr id="3" name="Content Placeholder 2">
            <a:extLst>
              <a:ext uri="{FF2B5EF4-FFF2-40B4-BE49-F238E27FC236}">
                <a16:creationId xmlns:a16="http://schemas.microsoft.com/office/drawing/2014/main" id="{CC53BEA2-0BFB-B61B-6AD3-5C13402D98B2}"/>
              </a:ext>
            </a:extLst>
          </p:cNvPr>
          <p:cNvSpPr>
            <a:spLocks noGrp="1"/>
          </p:cNvSpPr>
          <p:nvPr>
            <p:ph idx="1"/>
          </p:nvPr>
        </p:nvSpPr>
        <p:spPr>
          <a:xfrm>
            <a:off x="6327634" y="3000922"/>
            <a:ext cx="5457966" cy="3745345"/>
          </a:xfrm>
        </p:spPr>
        <p:txBody>
          <a:bodyPr>
            <a:normAutofit fontScale="70000" lnSpcReduction="20000"/>
          </a:bodyPr>
          <a:lstStyle/>
          <a:p>
            <a:pPr marL="0" indent="0">
              <a:buNone/>
            </a:pPr>
            <a:r>
              <a:rPr lang="en-US" sz="2900" b="1" dirty="0">
                <a:solidFill>
                  <a:srgbClr val="00AEC7"/>
                </a:solidFill>
              </a:rPr>
              <a:t>TSP Actions</a:t>
            </a:r>
          </a:p>
          <a:p>
            <a:r>
              <a:rPr lang="en-US" dirty="0"/>
              <a:t>Identify Load_1 as a 25 MW or greater facility in the ERCOT Network Operations Model</a:t>
            </a:r>
          </a:p>
          <a:p>
            <a:endParaRPr lang="en-US" dirty="0"/>
          </a:p>
          <a:p>
            <a:r>
              <a:rPr lang="en-US" dirty="0"/>
              <a:t>Identify the primary end use category of Load_1 from a pre-defined list.</a:t>
            </a:r>
          </a:p>
          <a:p>
            <a:endParaRPr lang="en-US" dirty="0"/>
          </a:p>
          <a:p>
            <a:r>
              <a:rPr lang="en-US" dirty="0"/>
              <a:t>Load_2 does not need to be identified since it is less than 25 MW.</a:t>
            </a:r>
          </a:p>
          <a:p>
            <a:endParaRPr lang="en-US" dirty="0"/>
          </a:p>
          <a:p>
            <a:r>
              <a:rPr lang="en-US" dirty="0"/>
              <a:t>Load_3 does not need to be identified because it is composed of many customers and facilities.</a:t>
            </a:r>
          </a:p>
        </p:txBody>
      </p:sp>
      <p:sp>
        <p:nvSpPr>
          <p:cNvPr id="4" name="Slide Number Placeholder 3">
            <a:extLst>
              <a:ext uri="{FF2B5EF4-FFF2-40B4-BE49-F238E27FC236}">
                <a16:creationId xmlns:a16="http://schemas.microsoft.com/office/drawing/2014/main" id="{D8234FB2-8A82-FE7F-00AF-7D290A42387E}"/>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5" name="Rectangle: Rounded Corners 4">
            <a:extLst>
              <a:ext uri="{FF2B5EF4-FFF2-40B4-BE49-F238E27FC236}">
                <a16:creationId xmlns:a16="http://schemas.microsoft.com/office/drawing/2014/main" id="{04CA3CDF-F8CF-EDC6-644F-FF946271342D}"/>
              </a:ext>
            </a:extLst>
          </p:cNvPr>
          <p:cNvSpPr/>
          <p:nvPr/>
        </p:nvSpPr>
        <p:spPr>
          <a:xfrm>
            <a:off x="406400" y="842837"/>
            <a:ext cx="11379200" cy="2158085"/>
          </a:xfrm>
          <a:prstGeom prst="round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Example 1</a:t>
            </a:r>
          </a:p>
          <a:p>
            <a:endParaRPr lang="en-US" sz="1600" b="1" dirty="0"/>
          </a:p>
          <a:p>
            <a:endParaRPr lang="en-US" sz="2800" b="1" dirty="0"/>
          </a:p>
          <a:p>
            <a:endParaRPr lang="en-US" sz="2800" b="1" dirty="0"/>
          </a:p>
          <a:p>
            <a:endParaRPr lang="en-US" sz="2800" b="1" dirty="0"/>
          </a:p>
        </p:txBody>
      </p:sp>
      <p:sp>
        <p:nvSpPr>
          <p:cNvPr id="6" name="TextBox 5">
            <a:extLst>
              <a:ext uri="{FF2B5EF4-FFF2-40B4-BE49-F238E27FC236}">
                <a16:creationId xmlns:a16="http://schemas.microsoft.com/office/drawing/2014/main" id="{F7ED71E1-1E4D-4C60-FA57-EF6A69D5D4B9}"/>
              </a:ext>
            </a:extLst>
          </p:cNvPr>
          <p:cNvSpPr txBox="1"/>
          <p:nvPr/>
        </p:nvSpPr>
        <p:spPr>
          <a:xfrm>
            <a:off x="2531444" y="924322"/>
            <a:ext cx="9066998" cy="2031325"/>
          </a:xfrm>
          <a:prstGeom prst="rect">
            <a:avLst/>
          </a:prstGeom>
          <a:noFill/>
        </p:spPr>
        <p:txBody>
          <a:bodyPr wrap="square" rtlCol="0">
            <a:spAutoFit/>
          </a:bodyPr>
          <a:lstStyle/>
          <a:p>
            <a:r>
              <a:rPr lang="en-US" dirty="0">
                <a:solidFill>
                  <a:schemeClr val="bg1"/>
                </a:solidFill>
              </a:rPr>
              <a:t>A single customer and/or site with a historical peak Demand of 25 MW or larger served from a single load point in the Network Operations Model.</a:t>
            </a:r>
          </a:p>
          <a:p>
            <a:endParaRPr lang="en-US" dirty="0">
              <a:solidFill>
                <a:schemeClr val="bg1"/>
              </a:solidFill>
            </a:endParaRPr>
          </a:p>
          <a:p>
            <a:r>
              <a:rPr lang="en-US" dirty="0">
                <a:solidFill>
                  <a:schemeClr val="bg1"/>
                </a:solidFill>
              </a:rPr>
              <a:t>In the example below, a substation serves 85 MW of customer load. Load_1 serves a single facility with a peak Demand of 40 MW and does not include any other customer load. Load_2 represents a single, smaller customer and Load_3 includes many customers across multiple sites, none of whom are 25 MW or greater individually.</a:t>
            </a:r>
          </a:p>
        </p:txBody>
      </p:sp>
      <p:sp>
        <p:nvSpPr>
          <p:cNvPr id="25" name="Rectangle: Rounded Corners 24">
            <a:extLst>
              <a:ext uri="{FF2B5EF4-FFF2-40B4-BE49-F238E27FC236}">
                <a16:creationId xmlns:a16="http://schemas.microsoft.com/office/drawing/2014/main" id="{A012484B-0304-8C22-F25C-E7843E6A6FB1}"/>
              </a:ext>
            </a:extLst>
          </p:cNvPr>
          <p:cNvSpPr/>
          <p:nvPr/>
        </p:nvSpPr>
        <p:spPr>
          <a:xfrm>
            <a:off x="1296202" y="4083113"/>
            <a:ext cx="1030539" cy="1932050"/>
          </a:xfrm>
          <a:prstGeom prst="roundRect">
            <a:avLst/>
          </a:prstGeom>
          <a:noFill/>
          <a:ln w="76200">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21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19318B9-9B42-9B05-643E-66D26D6D8AD3}"/>
              </a:ext>
            </a:extLst>
          </p:cNvPr>
          <p:cNvPicPr>
            <a:picLocks noChangeAspect="1"/>
          </p:cNvPicPr>
          <p:nvPr/>
        </p:nvPicPr>
        <p:blipFill>
          <a:blip r:embed="rId3"/>
          <a:stretch>
            <a:fillRect/>
          </a:stretch>
        </p:blipFill>
        <p:spPr>
          <a:xfrm>
            <a:off x="406400" y="3403947"/>
            <a:ext cx="6048721" cy="2918839"/>
          </a:xfrm>
          <a:prstGeom prst="rect">
            <a:avLst/>
          </a:prstGeom>
        </p:spPr>
      </p:pic>
      <p:sp>
        <p:nvSpPr>
          <p:cNvPr id="2" name="Title 1">
            <a:extLst>
              <a:ext uri="{FF2B5EF4-FFF2-40B4-BE49-F238E27FC236}">
                <a16:creationId xmlns:a16="http://schemas.microsoft.com/office/drawing/2014/main" id="{6564F1D7-AD54-68B8-FECD-DDC6C245D42C}"/>
              </a:ext>
            </a:extLst>
          </p:cNvPr>
          <p:cNvSpPr>
            <a:spLocks noGrp="1"/>
          </p:cNvSpPr>
          <p:nvPr>
            <p:ph type="title"/>
          </p:nvPr>
        </p:nvSpPr>
        <p:spPr/>
        <p:txBody>
          <a:bodyPr/>
          <a:lstStyle/>
          <a:p>
            <a:r>
              <a:rPr lang="en-US" dirty="0"/>
              <a:t>Modeling of Loads 25 MW or Greater – Conceptual Examples</a:t>
            </a:r>
          </a:p>
        </p:txBody>
      </p:sp>
      <p:sp>
        <p:nvSpPr>
          <p:cNvPr id="3" name="Content Placeholder 2">
            <a:extLst>
              <a:ext uri="{FF2B5EF4-FFF2-40B4-BE49-F238E27FC236}">
                <a16:creationId xmlns:a16="http://schemas.microsoft.com/office/drawing/2014/main" id="{CC53BEA2-0BFB-B61B-6AD3-5C13402D98B2}"/>
              </a:ext>
            </a:extLst>
          </p:cNvPr>
          <p:cNvSpPr>
            <a:spLocks noGrp="1"/>
          </p:cNvSpPr>
          <p:nvPr>
            <p:ph idx="1"/>
          </p:nvPr>
        </p:nvSpPr>
        <p:spPr>
          <a:xfrm>
            <a:off x="6327634" y="3000922"/>
            <a:ext cx="5457966" cy="3745345"/>
          </a:xfrm>
        </p:spPr>
        <p:txBody>
          <a:bodyPr>
            <a:normAutofit/>
          </a:bodyPr>
          <a:lstStyle/>
          <a:p>
            <a:pPr marL="0" indent="0">
              <a:buNone/>
            </a:pPr>
            <a:r>
              <a:rPr lang="en-US" sz="1800" b="1" dirty="0">
                <a:solidFill>
                  <a:srgbClr val="5B6770"/>
                </a:solidFill>
              </a:rPr>
              <a:t>RE Actions</a:t>
            </a:r>
          </a:p>
          <a:p>
            <a:r>
              <a:rPr lang="en-US" sz="1600" dirty="0"/>
              <a:t>Identify Load_1 as associated with a 25 MW or greater facility in its Resource Registration Data.</a:t>
            </a:r>
          </a:p>
          <a:p>
            <a:endParaRPr lang="en-US" sz="1600" dirty="0"/>
          </a:p>
          <a:p>
            <a:r>
              <a:rPr lang="en-US" sz="1600" dirty="0"/>
              <a:t>Identify the primary end use category of Load_1 from a pre-defined list.</a:t>
            </a:r>
          </a:p>
          <a:p>
            <a:endParaRPr lang="en-US" sz="1600" dirty="0"/>
          </a:p>
          <a:p>
            <a:r>
              <a:rPr lang="en-US" sz="1600" dirty="0"/>
              <a:t>The Aux load should </a:t>
            </a:r>
            <a:r>
              <a:rPr lang="en-US" sz="1600" u="sng" dirty="0"/>
              <a:t>not</a:t>
            </a:r>
            <a:r>
              <a:rPr lang="en-US" sz="1600" dirty="0"/>
              <a:t> be identified as a 25 MW or greater facility.</a:t>
            </a:r>
          </a:p>
        </p:txBody>
      </p:sp>
      <p:sp>
        <p:nvSpPr>
          <p:cNvPr id="4" name="Slide Number Placeholder 3">
            <a:extLst>
              <a:ext uri="{FF2B5EF4-FFF2-40B4-BE49-F238E27FC236}">
                <a16:creationId xmlns:a16="http://schemas.microsoft.com/office/drawing/2014/main" id="{D8234FB2-8A82-FE7F-00AF-7D290A42387E}"/>
              </a:ext>
            </a:extLst>
          </p:cNvPr>
          <p:cNvSpPr>
            <a:spLocks noGrp="1"/>
          </p:cNvSpPr>
          <p:nvPr>
            <p:ph type="sldNum" sz="quarter" idx="4"/>
          </p:nvPr>
        </p:nvSpPr>
        <p:spPr/>
        <p:txBody>
          <a:bodyPr/>
          <a:lstStyle/>
          <a:p>
            <a:fld id="{1D93BD3E-1E9A-4970-A6F7-E7AC52762E0C}" type="slidenum">
              <a:rPr lang="en-US" smtClean="0"/>
              <a:pPr/>
              <a:t>21</a:t>
            </a:fld>
            <a:endParaRPr lang="en-US"/>
          </a:p>
        </p:txBody>
      </p:sp>
      <p:sp>
        <p:nvSpPr>
          <p:cNvPr id="5" name="Rectangle: Rounded Corners 4">
            <a:extLst>
              <a:ext uri="{FF2B5EF4-FFF2-40B4-BE49-F238E27FC236}">
                <a16:creationId xmlns:a16="http://schemas.microsoft.com/office/drawing/2014/main" id="{04CA3CDF-F8CF-EDC6-644F-FF946271342D}"/>
              </a:ext>
            </a:extLst>
          </p:cNvPr>
          <p:cNvSpPr/>
          <p:nvPr/>
        </p:nvSpPr>
        <p:spPr>
          <a:xfrm>
            <a:off x="406400" y="842837"/>
            <a:ext cx="11379200" cy="2158085"/>
          </a:xfrm>
          <a:prstGeom prst="round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Example 2</a:t>
            </a:r>
          </a:p>
          <a:p>
            <a:endParaRPr lang="en-US" sz="1600" b="1" dirty="0"/>
          </a:p>
          <a:p>
            <a:endParaRPr lang="en-US" sz="2800" b="1" dirty="0"/>
          </a:p>
          <a:p>
            <a:endParaRPr lang="en-US" sz="2800" b="1" dirty="0"/>
          </a:p>
          <a:p>
            <a:endParaRPr lang="en-US" sz="2800" b="1" dirty="0"/>
          </a:p>
        </p:txBody>
      </p:sp>
      <p:sp>
        <p:nvSpPr>
          <p:cNvPr id="6" name="TextBox 5">
            <a:extLst>
              <a:ext uri="{FF2B5EF4-FFF2-40B4-BE49-F238E27FC236}">
                <a16:creationId xmlns:a16="http://schemas.microsoft.com/office/drawing/2014/main" id="{F7ED71E1-1E4D-4C60-FA57-EF6A69D5D4B9}"/>
              </a:ext>
            </a:extLst>
          </p:cNvPr>
          <p:cNvSpPr txBox="1"/>
          <p:nvPr/>
        </p:nvSpPr>
        <p:spPr>
          <a:xfrm>
            <a:off x="2531444" y="924322"/>
            <a:ext cx="9066998" cy="1754326"/>
          </a:xfrm>
          <a:prstGeom prst="rect">
            <a:avLst/>
          </a:prstGeom>
          <a:noFill/>
        </p:spPr>
        <p:txBody>
          <a:bodyPr wrap="square" rtlCol="0">
            <a:spAutoFit/>
          </a:bodyPr>
          <a:lstStyle/>
          <a:p>
            <a:r>
              <a:rPr lang="en-US" dirty="0">
                <a:solidFill>
                  <a:schemeClr val="bg1"/>
                </a:solidFill>
              </a:rPr>
              <a:t>A single customer and/or site with a historical peak Demand of 25 MW or larger located with a Generation Resource served from a single load point in the Network Operations Model.</a:t>
            </a:r>
          </a:p>
          <a:p>
            <a:endParaRPr lang="en-US" dirty="0">
              <a:solidFill>
                <a:schemeClr val="bg1"/>
              </a:solidFill>
            </a:endParaRPr>
          </a:p>
          <a:p>
            <a:r>
              <a:rPr lang="en-US" dirty="0">
                <a:solidFill>
                  <a:schemeClr val="bg1"/>
                </a:solidFill>
              </a:rPr>
              <a:t>In this example, the same Load_1 from the previous example is served behind the meter of a Generation Resource. The generator also has 5 MW of Aux load.</a:t>
            </a:r>
          </a:p>
        </p:txBody>
      </p:sp>
      <p:sp>
        <p:nvSpPr>
          <p:cNvPr id="25" name="Rectangle: Rounded Corners 24">
            <a:extLst>
              <a:ext uri="{FF2B5EF4-FFF2-40B4-BE49-F238E27FC236}">
                <a16:creationId xmlns:a16="http://schemas.microsoft.com/office/drawing/2014/main" id="{A012484B-0304-8C22-F25C-E7843E6A6FB1}"/>
              </a:ext>
            </a:extLst>
          </p:cNvPr>
          <p:cNvSpPr/>
          <p:nvPr/>
        </p:nvSpPr>
        <p:spPr>
          <a:xfrm>
            <a:off x="1296202" y="4571999"/>
            <a:ext cx="1030539" cy="1750787"/>
          </a:xfrm>
          <a:prstGeom prst="roundRect">
            <a:avLst/>
          </a:prstGeom>
          <a:noFill/>
          <a:ln w="76200">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73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C741DC-7FBB-4368-3966-2FE8C76143C5}"/>
              </a:ext>
            </a:extLst>
          </p:cNvPr>
          <p:cNvPicPr>
            <a:picLocks noChangeAspect="1"/>
          </p:cNvPicPr>
          <p:nvPr/>
        </p:nvPicPr>
        <p:blipFill>
          <a:blip r:embed="rId3"/>
          <a:stretch>
            <a:fillRect/>
          </a:stretch>
        </p:blipFill>
        <p:spPr>
          <a:xfrm>
            <a:off x="406400" y="3403947"/>
            <a:ext cx="6048721" cy="2450251"/>
          </a:xfrm>
          <a:prstGeom prst="rect">
            <a:avLst/>
          </a:prstGeom>
        </p:spPr>
      </p:pic>
      <p:sp>
        <p:nvSpPr>
          <p:cNvPr id="2" name="Title 1">
            <a:extLst>
              <a:ext uri="{FF2B5EF4-FFF2-40B4-BE49-F238E27FC236}">
                <a16:creationId xmlns:a16="http://schemas.microsoft.com/office/drawing/2014/main" id="{6564F1D7-AD54-68B8-FECD-DDC6C245D42C}"/>
              </a:ext>
            </a:extLst>
          </p:cNvPr>
          <p:cNvSpPr>
            <a:spLocks noGrp="1"/>
          </p:cNvSpPr>
          <p:nvPr>
            <p:ph type="title"/>
          </p:nvPr>
        </p:nvSpPr>
        <p:spPr/>
        <p:txBody>
          <a:bodyPr/>
          <a:lstStyle/>
          <a:p>
            <a:r>
              <a:rPr lang="en-US" dirty="0"/>
              <a:t>Modeling of Loads 25 MW or Greater – Conceptual Examples</a:t>
            </a:r>
          </a:p>
        </p:txBody>
      </p:sp>
      <p:sp>
        <p:nvSpPr>
          <p:cNvPr id="3" name="Content Placeholder 2">
            <a:extLst>
              <a:ext uri="{FF2B5EF4-FFF2-40B4-BE49-F238E27FC236}">
                <a16:creationId xmlns:a16="http://schemas.microsoft.com/office/drawing/2014/main" id="{CC53BEA2-0BFB-B61B-6AD3-5C13402D98B2}"/>
              </a:ext>
            </a:extLst>
          </p:cNvPr>
          <p:cNvSpPr>
            <a:spLocks noGrp="1"/>
          </p:cNvSpPr>
          <p:nvPr>
            <p:ph idx="1"/>
          </p:nvPr>
        </p:nvSpPr>
        <p:spPr>
          <a:xfrm>
            <a:off x="6327634" y="3000922"/>
            <a:ext cx="5457966" cy="3745345"/>
          </a:xfrm>
        </p:spPr>
        <p:txBody>
          <a:bodyPr>
            <a:normAutofit fontScale="70000" lnSpcReduction="20000"/>
          </a:bodyPr>
          <a:lstStyle/>
          <a:p>
            <a:pPr marL="0" indent="0">
              <a:buNone/>
            </a:pPr>
            <a:r>
              <a:rPr lang="en-US" sz="2900" b="1" dirty="0">
                <a:solidFill>
                  <a:srgbClr val="003865"/>
                </a:solidFill>
              </a:rPr>
              <a:t>TSP Actions</a:t>
            </a:r>
          </a:p>
          <a:p>
            <a:r>
              <a:rPr lang="en-US" dirty="0"/>
              <a:t>Identify Load_1 AND Load_2 as associated with a 25 MW or greater site in the ERCOT Network Operations Model. Even though neither point individually exceeds 25 MW, both should be included because the correspond to a single site.</a:t>
            </a:r>
          </a:p>
          <a:p>
            <a:endParaRPr lang="en-US" dirty="0"/>
          </a:p>
          <a:p>
            <a:r>
              <a:rPr lang="en-US" dirty="0"/>
              <a:t>Identify the primary end use category of Load_1 and Load_2 from a pre-defined list.</a:t>
            </a:r>
          </a:p>
          <a:p>
            <a:endParaRPr lang="en-US" dirty="0"/>
          </a:p>
          <a:p>
            <a:r>
              <a:rPr lang="en-US" dirty="0"/>
              <a:t>Load_3 does not need to be identified because it is composed of many customers and sites.</a:t>
            </a:r>
          </a:p>
        </p:txBody>
      </p:sp>
      <p:sp>
        <p:nvSpPr>
          <p:cNvPr id="4" name="Slide Number Placeholder 3">
            <a:extLst>
              <a:ext uri="{FF2B5EF4-FFF2-40B4-BE49-F238E27FC236}">
                <a16:creationId xmlns:a16="http://schemas.microsoft.com/office/drawing/2014/main" id="{D8234FB2-8A82-FE7F-00AF-7D290A42387E}"/>
              </a:ext>
            </a:extLst>
          </p:cNvPr>
          <p:cNvSpPr>
            <a:spLocks noGrp="1"/>
          </p:cNvSpPr>
          <p:nvPr>
            <p:ph type="sldNum" sz="quarter" idx="4"/>
          </p:nvPr>
        </p:nvSpPr>
        <p:spPr/>
        <p:txBody>
          <a:bodyPr/>
          <a:lstStyle/>
          <a:p>
            <a:fld id="{1D93BD3E-1E9A-4970-A6F7-E7AC52762E0C}" type="slidenum">
              <a:rPr lang="en-US" smtClean="0"/>
              <a:pPr/>
              <a:t>22</a:t>
            </a:fld>
            <a:endParaRPr lang="en-US"/>
          </a:p>
        </p:txBody>
      </p:sp>
      <p:sp>
        <p:nvSpPr>
          <p:cNvPr id="5" name="Rectangle: Rounded Corners 4">
            <a:extLst>
              <a:ext uri="{FF2B5EF4-FFF2-40B4-BE49-F238E27FC236}">
                <a16:creationId xmlns:a16="http://schemas.microsoft.com/office/drawing/2014/main" id="{04CA3CDF-F8CF-EDC6-644F-FF946271342D}"/>
              </a:ext>
            </a:extLst>
          </p:cNvPr>
          <p:cNvSpPr/>
          <p:nvPr/>
        </p:nvSpPr>
        <p:spPr>
          <a:xfrm>
            <a:off x="406400" y="842837"/>
            <a:ext cx="11379200" cy="2158085"/>
          </a:xfrm>
          <a:prstGeom prst="round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Example 3</a:t>
            </a:r>
          </a:p>
          <a:p>
            <a:endParaRPr lang="en-US" sz="1600" b="1" dirty="0"/>
          </a:p>
          <a:p>
            <a:endParaRPr lang="en-US" sz="2800" b="1" dirty="0"/>
          </a:p>
          <a:p>
            <a:endParaRPr lang="en-US" sz="2800" b="1" dirty="0"/>
          </a:p>
          <a:p>
            <a:endParaRPr lang="en-US" sz="2800" b="1" dirty="0"/>
          </a:p>
        </p:txBody>
      </p:sp>
      <p:sp>
        <p:nvSpPr>
          <p:cNvPr id="6" name="TextBox 5">
            <a:extLst>
              <a:ext uri="{FF2B5EF4-FFF2-40B4-BE49-F238E27FC236}">
                <a16:creationId xmlns:a16="http://schemas.microsoft.com/office/drawing/2014/main" id="{F7ED71E1-1E4D-4C60-FA57-EF6A69D5D4B9}"/>
              </a:ext>
            </a:extLst>
          </p:cNvPr>
          <p:cNvSpPr txBox="1"/>
          <p:nvPr/>
        </p:nvSpPr>
        <p:spPr>
          <a:xfrm>
            <a:off x="2531444" y="924322"/>
            <a:ext cx="9066998" cy="2031325"/>
          </a:xfrm>
          <a:prstGeom prst="rect">
            <a:avLst/>
          </a:prstGeom>
          <a:noFill/>
        </p:spPr>
        <p:txBody>
          <a:bodyPr wrap="square" rtlCol="0">
            <a:spAutoFit/>
          </a:bodyPr>
          <a:lstStyle/>
          <a:p>
            <a:r>
              <a:rPr lang="en-US" dirty="0">
                <a:solidFill>
                  <a:schemeClr val="bg1"/>
                </a:solidFill>
              </a:rPr>
              <a:t>A single customer and/or site with a historical peak Demand of 25 MW or larger served from a multiple load points in the Network Operations Model.</a:t>
            </a:r>
          </a:p>
          <a:p>
            <a:endParaRPr lang="en-US" dirty="0">
              <a:solidFill>
                <a:schemeClr val="bg1"/>
              </a:solidFill>
            </a:endParaRPr>
          </a:p>
          <a:p>
            <a:r>
              <a:rPr lang="en-US" dirty="0">
                <a:solidFill>
                  <a:schemeClr val="bg1"/>
                </a:solidFill>
              </a:rPr>
              <a:t>In the example below, a substation serves 65 MW of customer load. Load_1 and Load_2 correspond to a single site with a peak Demand of 35 MW. Load_3 includes many customers across a multiple sites, none of whom are 25 MW or greater individually.</a:t>
            </a:r>
          </a:p>
        </p:txBody>
      </p:sp>
      <p:sp>
        <p:nvSpPr>
          <p:cNvPr id="25" name="Rectangle: Rounded Corners 24">
            <a:extLst>
              <a:ext uri="{FF2B5EF4-FFF2-40B4-BE49-F238E27FC236}">
                <a16:creationId xmlns:a16="http://schemas.microsoft.com/office/drawing/2014/main" id="{A012484B-0304-8C22-F25C-E7843E6A6FB1}"/>
              </a:ext>
            </a:extLst>
          </p:cNvPr>
          <p:cNvSpPr/>
          <p:nvPr/>
        </p:nvSpPr>
        <p:spPr>
          <a:xfrm>
            <a:off x="1296202" y="4083113"/>
            <a:ext cx="2678269" cy="1932050"/>
          </a:xfrm>
          <a:prstGeom prst="roundRect">
            <a:avLst/>
          </a:prstGeom>
          <a:noFill/>
          <a:ln w="76200">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07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CE410DB-7AC1-9CC9-D13D-ABF37D220BBC}"/>
              </a:ext>
            </a:extLst>
          </p:cNvPr>
          <p:cNvPicPr>
            <a:picLocks noChangeAspect="1"/>
          </p:cNvPicPr>
          <p:nvPr/>
        </p:nvPicPr>
        <p:blipFill>
          <a:blip r:embed="rId3"/>
          <a:stretch>
            <a:fillRect/>
          </a:stretch>
        </p:blipFill>
        <p:spPr>
          <a:xfrm>
            <a:off x="406400" y="3429000"/>
            <a:ext cx="6048721" cy="2841751"/>
          </a:xfrm>
          <a:prstGeom prst="rect">
            <a:avLst/>
          </a:prstGeom>
        </p:spPr>
      </p:pic>
      <p:sp>
        <p:nvSpPr>
          <p:cNvPr id="2" name="Title 1">
            <a:extLst>
              <a:ext uri="{FF2B5EF4-FFF2-40B4-BE49-F238E27FC236}">
                <a16:creationId xmlns:a16="http://schemas.microsoft.com/office/drawing/2014/main" id="{6564F1D7-AD54-68B8-FECD-DDC6C245D42C}"/>
              </a:ext>
            </a:extLst>
          </p:cNvPr>
          <p:cNvSpPr>
            <a:spLocks noGrp="1"/>
          </p:cNvSpPr>
          <p:nvPr>
            <p:ph type="title"/>
          </p:nvPr>
        </p:nvSpPr>
        <p:spPr/>
        <p:txBody>
          <a:bodyPr/>
          <a:lstStyle/>
          <a:p>
            <a:r>
              <a:rPr lang="en-US" dirty="0"/>
              <a:t>Modeling of Loads 25 MW or Greater – Conceptual Examples</a:t>
            </a:r>
          </a:p>
        </p:txBody>
      </p:sp>
      <p:sp>
        <p:nvSpPr>
          <p:cNvPr id="3" name="Content Placeholder 2">
            <a:extLst>
              <a:ext uri="{FF2B5EF4-FFF2-40B4-BE49-F238E27FC236}">
                <a16:creationId xmlns:a16="http://schemas.microsoft.com/office/drawing/2014/main" id="{CC53BEA2-0BFB-B61B-6AD3-5C13402D98B2}"/>
              </a:ext>
            </a:extLst>
          </p:cNvPr>
          <p:cNvSpPr>
            <a:spLocks noGrp="1"/>
          </p:cNvSpPr>
          <p:nvPr>
            <p:ph idx="1"/>
          </p:nvPr>
        </p:nvSpPr>
        <p:spPr>
          <a:xfrm>
            <a:off x="6327634" y="3000922"/>
            <a:ext cx="5457966" cy="3745345"/>
          </a:xfrm>
        </p:spPr>
        <p:txBody>
          <a:bodyPr>
            <a:normAutofit/>
          </a:bodyPr>
          <a:lstStyle/>
          <a:p>
            <a:pPr marL="0" indent="0">
              <a:buNone/>
            </a:pPr>
            <a:r>
              <a:rPr lang="en-US" sz="1800" b="1" dirty="0">
                <a:solidFill>
                  <a:srgbClr val="685BC7"/>
                </a:solidFill>
              </a:rPr>
              <a:t>RE Actions</a:t>
            </a:r>
          </a:p>
          <a:p>
            <a:r>
              <a:rPr lang="en-US" sz="1600" dirty="0"/>
              <a:t>Identify Load_1 AND Load_2 as associated with a 25 MW or greater facility in the Resource Registration data. Even though neither point individually exceeds 25 MW, both should be included because </a:t>
            </a:r>
            <a:r>
              <a:rPr lang="en-US" sz="1600" b="1" dirty="0"/>
              <a:t>the total load, excluding aux load, behind the POI exceeds 25 MW</a:t>
            </a:r>
            <a:r>
              <a:rPr lang="en-US" sz="1600" dirty="0"/>
              <a:t>.</a:t>
            </a:r>
          </a:p>
          <a:p>
            <a:endParaRPr lang="en-US" sz="1600" dirty="0"/>
          </a:p>
          <a:p>
            <a:r>
              <a:rPr lang="en-US" sz="1600" dirty="0"/>
              <a:t>Identify the primary end use category of Load_1 and Load_2 from a pre-defined list.</a:t>
            </a:r>
          </a:p>
          <a:p>
            <a:endParaRPr lang="en-US" sz="1600" dirty="0"/>
          </a:p>
          <a:p>
            <a:r>
              <a:rPr lang="en-US" sz="1600" dirty="0"/>
              <a:t>The Aux loads should </a:t>
            </a:r>
            <a:r>
              <a:rPr lang="en-US" sz="1600" u="sng" dirty="0"/>
              <a:t>not</a:t>
            </a:r>
            <a:r>
              <a:rPr lang="en-US" sz="1600" dirty="0"/>
              <a:t> be identified as part of a 25 MW or greater facility.</a:t>
            </a:r>
          </a:p>
        </p:txBody>
      </p:sp>
      <p:sp>
        <p:nvSpPr>
          <p:cNvPr id="4" name="Slide Number Placeholder 3">
            <a:extLst>
              <a:ext uri="{FF2B5EF4-FFF2-40B4-BE49-F238E27FC236}">
                <a16:creationId xmlns:a16="http://schemas.microsoft.com/office/drawing/2014/main" id="{D8234FB2-8A82-FE7F-00AF-7D290A42387E}"/>
              </a:ext>
            </a:extLst>
          </p:cNvPr>
          <p:cNvSpPr>
            <a:spLocks noGrp="1"/>
          </p:cNvSpPr>
          <p:nvPr>
            <p:ph type="sldNum" sz="quarter" idx="4"/>
          </p:nvPr>
        </p:nvSpPr>
        <p:spPr/>
        <p:txBody>
          <a:bodyPr/>
          <a:lstStyle/>
          <a:p>
            <a:fld id="{1D93BD3E-1E9A-4970-A6F7-E7AC52762E0C}" type="slidenum">
              <a:rPr lang="en-US" smtClean="0"/>
              <a:pPr/>
              <a:t>23</a:t>
            </a:fld>
            <a:endParaRPr lang="en-US"/>
          </a:p>
        </p:txBody>
      </p:sp>
      <p:sp>
        <p:nvSpPr>
          <p:cNvPr id="5" name="Rectangle: Rounded Corners 4">
            <a:extLst>
              <a:ext uri="{FF2B5EF4-FFF2-40B4-BE49-F238E27FC236}">
                <a16:creationId xmlns:a16="http://schemas.microsoft.com/office/drawing/2014/main" id="{04CA3CDF-F8CF-EDC6-644F-FF946271342D}"/>
              </a:ext>
            </a:extLst>
          </p:cNvPr>
          <p:cNvSpPr/>
          <p:nvPr/>
        </p:nvSpPr>
        <p:spPr>
          <a:xfrm>
            <a:off x="406400" y="842837"/>
            <a:ext cx="11379200" cy="2158085"/>
          </a:xfrm>
          <a:prstGeom prst="roundRect">
            <a:avLst/>
          </a:prstGeom>
          <a:solidFill>
            <a:srgbClr val="685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Example 4</a:t>
            </a:r>
          </a:p>
          <a:p>
            <a:endParaRPr lang="en-US" sz="1600" b="1" dirty="0"/>
          </a:p>
          <a:p>
            <a:endParaRPr lang="en-US" sz="2800" b="1" dirty="0"/>
          </a:p>
          <a:p>
            <a:endParaRPr lang="en-US" sz="2800" b="1" dirty="0"/>
          </a:p>
          <a:p>
            <a:endParaRPr lang="en-US" sz="2800" b="1" dirty="0"/>
          </a:p>
        </p:txBody>
      </p:sp>
      <p:sp>
        <p:nvSpPr>
          <p:cNvPr id="6" name="TextBox 5">
            <a:extLst>
              <a:ext uri="{FF2B5EF4-FFF2-40B4-BE49-F238E27FC236}">
                <a16:creationId xmlns:a16="http://schemas.microsoft.com/office/drawing/2014/main" id="{F7ED71E1-1E4D-4C60-FA57-EF6A69D5D4B9}"/>
              </a:ext>
            </a:extLst>
          </p:cNvPr>
          <p:cNvSpPr txBox="1"/>
          <p:nvPr/>
        </p:nvSpPr>
        <p:spPr>
          <a:xfrm>
            <a:off x="2531444" y="924322"/>
            <a:ext cx="9066998" cy="1754326"/>
          </a:xfrm>
          <a:prstGeom prst="rect">
            <a:avLst/>
          </a:prstGeom>
          <a:noFill/>
        </p:spPr>
        <p:txBody>
          <a:bodyPr wrap="square" rtlCol="0">
            <a:spAutoFit/>
          </a:bodyPr>
          <a:lstStyle/>
          <a:p>
            <a:r>
              <a:rPr lang="en-US" dirty="0">
                <a:solidFill>
                  <a:schemeClr val="bg1"/>
                </a:solidFill>
              </a:rPr>
              <a:t>A single customer and/or site with a historical peak Demand of 25 MW or larger located with a Generation Resource served from multiple load points in the Network Operations Model.</a:t>
            </a:r>
          </a:p>
          <a:p>
            <a:endParaRPr lang="en-US" dirty="0">
              <a:solidFill>
                <a:schemeClr val="bg1"/>
              </a:solidFill>
            </a:endParaRPr>
          </a:p>
          <a:p>
            <a:r>
              <a:rPr lang="en-US" dirty="0">
                <a:solidFill>
                  <a:schemeClr val="bg1"/>
                </a:solidFill>
              </a:rPr>
              <a:t>In this example, the same Load_1 and Load_2 from the previous example are served behind the meter of a Generation Resource. The generator also has 5 MW of Aux load.</a:t>
            </a:r>
          </a:p>
        </p:txBody>
      </p:sp>
      <p:sp>
        <p:nvSpPr>
          <p:cNvPr id="25" name="Rectangle: Rounded Corners 24">
            <a:extLst>
              <a:ext uri="{FF2B5EF4-FFF2-40B4-BE49-F238E27FC236}">
                <a16:creationId xmlns:a16="http://schemas.microsoft.com/office/drawing/2014/main" id="{A012484B-0304-8C22-F25C-E7843E6A6FB1}"/>
              </a:ext>
            </a:extLst>
          </p:cNvPr>
          <p:cNvSpPr/>
          <p:nvPr/>
        </p:nvSpPr>
        <p:spPr>
          <a:xfrm>
            <a:off x="1296202" y="4571999"/>
            <a:ext cx="1908725" cy="1750787"/>
          </a:xfrm>
          <a:prstGeom prst="roundRect">
            <a:avLst/>
          </a:prstGeom>
          <a:noFill/>
          <a:ln w="76200">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17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A8581-E861-5986-B132-1479DABBA4DE}"/>
              </a:ext>
            </a:extLst>
          </p:cNvPr>
          <p:cNvPicPr>
            <a:picLocks noChangeAspect="1"/>
          </p:cNvPicPr>
          <p:nvPr/>
        </p:nvPicPr>
        <p:blipFill>
          <a:blip r:embed="rId3"/>
          <a:stretch>
            <a:fillRect/>
          </a:stretch>
        </p:blipFill>
        <p:spPr>
          <a:xfrm>
            <a:off x="406400" y="3429000"/>
            <a:ext cx="6048721" cy="2838273"/>
          </a:xfrm>
          <a:prstGeom prst="rect">
            <a:avLst/>
          </a:prstGeom>
        </p:spPr>
      </p:pic>
      <p:sp>
        <p:nvSpPr>
          <p:cNvPr id="2" name="Title 1">
            <a:extLst>
              <a:ext uri="{FF2B5EF4-FFF2-40B4-BE49-F238E27FC236}">
                <a16:creationId xmlns:a16="http://schemas.microsoft.com/office/drawing/2014/main" id="{6564F1D7-AD54-68B8-FECD-DDC6C245D42C}"/>
              </a:ext>
            </a:extLst>
          </p:cNvPr>
          <p:cNvSpPr>
            <a:spLocks noGrp="1"/>
          </p:cNvSpPr>
          <p:nvPr>
            <p:ph type="title"/>
          </p:nvPr>
        </p:nvSpPr>
        <p:spPr/>
        <p:txBody>
          <a:bodyPr/>
          <a:lstStyle/>
          <a:p>
            <a:r>
              <a:rPr lang="en-US" dirty="0"/>
              <a:t>Modeling of Loads 25 MW or Greater – Conceptual Examples</a:t>
            </a:r>
          </a:p>
        </p:txBody>
      </p:sp>
      <p:sp>
        <p:nvSpPr>
          <p:cNvPr id="3" name="Content Placeholder 2">
            <a:extLst>
              <a:ext uri="{FF2B5EF4-FFF2-40B4-BE49-F238E27FC236}">
                <a16:creationId xmlns:a16="http://schemas.microsoft.com/office/drawing/2014/main" id="{CC53BEA2-0BFB-B61B-6AD3-5C13402D98B2}"/>
              </a:ext>
            </a:extLst>
          </p:cNvPr>
          <p:cNvSpPr>
            <a:spLocks noGrp="1"/>
          </p:cNvSpPr>
          <p:nvPr>
            <p:ph idx="1"/>
          </p:nvPr>
        </p:nvSpPr>
        <p:spPr>
          <a:xfrm>
            <a:off x="6327634" y="3000922"/>
            <a:ext cx="5457966" cy="3745345"/>
          </a:xfrm>
        </p:spPr>
        <p:txBody>
          <a:bodyPr>
            <a:normAutofit/>
          </a:bodyPr>
          <a:lstStyle/>
          <a:p>
            <a:pPr marL="0" indent="0">
              <a:buNone/>
            </a:pPr>
            <a:r>
              <a:rPr lang="en-US" sz="1800" b="1" dirty="0">
                <a:solidFill>
                  <a:srgbClr val="26D07C"/>
                </a:solidFill>
              </a:rPr>
              <a:t>RE Actions</a:t>
            </a:r>
          </a:p>
          <a:p>
            <a:r>
              <a:rPr lang="en-US" sz="1600" dirty="0"/>
              <a:t>No loads need to be identified as associated with a 25 MW or greater facility in the Resource Registration data. Even though the total load behind the POI exceeds 25 MW, the non-aux load peak Demand is less than 25 MW.</a:t>
            </a:r>
          </a:p>
        </p:txBody>
      </p:sp>
      <p:sp>
        <p:nvSpPr>
          <p:cNvPr id="4" name="Slide Number Placeholder 3">
            <a:extLst>
              <a:ext uri="{FF2B5EF4-FFF2-40B4-BE49-F238E27FC236}">
                <a16:creationId xmlns:a16="http://schemas.microsoft.com/office/drawing/2014/main" id="{D8234FB2-8A82-FE7F-00AF-7D290A42387E}"/>
              </a:ext>
            </a:extLst>
          </p:cNvPr>
          <p:cNvSpPr>
            <a:spLocks noGrp="1"/>
          </p:cNvSpPr>
          <p:nvPr>
            <p:ph type="sldNum" sz="quarter" idx="4"/>
          </p:nvPr>
        </p:nvSpPr>
        <p:spPr/>
        <p:txBody>
          <a:bodyPr/>
          <a:lstStyle/>
          <a:p>
            <a:fld id="{1D93BD3E-1E9A-4970-A6F7-E7AC52762E0C}" type="slidenum">
              <a:rPr lang="en-US" smtClean="0"/>
              <a:pPr/>
              <a:t>24</a:t>
            </a:fld>
            <a:endParaRPr lang="en-US"/>
          </a:p>
        </p:txBody>
      </p:sp>
      <p:sp>
        <p:nvSpPr>
          <p:cNvPr id="5" name="Rectangle: Rounded Corners 4">
            <a:extLst>
              <a:ext uri="{FF2B5EF4-FFF2-40B4-BE49-F238E27FC236}">
                <a16:creationId xmlns:a16="http://schemas.microsoft.com/office/drawing/2014/main" id="{04CA3CDF-F8CF-EDC6-644F-FF946271342D}"/>
              </a:ext>
            </a:extLst>
          </p:cNvPr>
          <p:cNvSpPr/>
          <p:nvPr/>
        </p:nvSpPr>
        <p:spPr>
          <a:xfrm>
            <a:off x="406400" y="842837"/>
            <a:ext cx="11379200" cy="2158085"/>
          </a:xfrm>
          <a:prstGeom prst="round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Example 5</a:t>
            </a:r>
          </a:p>
          <a:p>
            <a:endParaRPr lang="en-US" sz="1600" b="1" dirty="0"/>
          </a:p>
          <a:p>
            <a:endParaRPr lang="en-US" sz="2800" b="1" dirty="0"/>
          </a:p>
          <a:p>
            <a:endParaRPr lang="en-US" sz="2800" b="1" dirty="0"/>
          </a:p>
          <a:p>
            <a:endParaRPr lang="en-US" sz="2800" b="1" dirty="0"/>
          </a:p>
        </p:txBody>
      </p:sp>
      <p:sp>
        <p:nvSpPr>
          <p:cNvPr id="6" name="TextBox 5">
            <a:extLst>
              <a:ext uri="{FF2B5EF4-FFF2-40B4-BE49-F238E27FC236}">
                <a16:creationId xmlns:a16="http://schemas.microsoft.com/office/drawing/2014/main" id="{F7ED71E1-1E4D-4C60-FA57-EF6A69D5D4B9}"/>
              </a:ext>
            </a:extLst>
          </p:cNvPr>
          <p:cNvSpPr txBox="1"/>
          <p:nvPr/>
        </p:nvSpPr>
        <p:spPr>
          <a:xfrm>
            <a:off x="2531444" y="924322"/>
            <a:ext cx="9066998" cy="2031325"/>
          </a:xfrm>
          <a:prstGeom prst="rect">
            <a:avLst/>
          </a:prstGeom>
          <a:noFill/>
        </p:spPr>
        <p:txBody>
          <a:bodyPr wrap="square" rtlCol="0">
            <a:spAutoFit/>
          </a:bodyPr>
          <a:lstStyle/>
          <a:p>
            <a:r>
              <a:rPr lang="en-US" dirty="0">
                <a:solidFill>
                  <a:schemeClr val="bg1"/>
                </a:solidFill>
              </a:rPr>
              <a:t>A single customer and/or site with a historical peak Demand of 22 MW located with a Generation Resource served from multiple load points in the Network Operations Model.</a:t>
            </a:r>
          </a:p>
          <a:p>
            <a:endParaRPr lang="en-US" dirty="0">
              <a:solidFill>
                <a:schemeClr val="bg1"/>
              </a:solidFill>
            </a:endParaRPr>
          </a:p>
          <a:p>
            <a:r>
              <a:rPr lang="en-US" dirty="0">
                <a:solidFill>
                  <a:schemeClr val="bg1"/>
                </a:solidFill>
              </a:rPr>
              <a:t>In this example, the same Load_1 and Load_2 from the previous example are served behind the meter of a Generation Resource. The total peak Demand of these two load points is 22 MW. The generator also has 5 MW of Aux load.</a:t>
            </a:r>
          </a:p>
        </p:txBody>
      </p:sp>
    </p:spTree>
    <p:extLst>
      <p:ext uri="{BB962C8B-B14F-4D97-AF65-F5344CB8AC3E}">
        <p14:creationId xmlns:p14="http://schemas.microsoft.com/office/powerpoint/2010/main" val="42579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ACFAFBD-001D-8805-65DA-A4C8A3A05432}"/>
              </a:ext>
            </a:extLst>
          </p:cNvPr>
          <p:cNvPicPr>
            <a:picLocks noChangeAspect="1"/>
          </p:cNvPicPr>
          <p:nvPr/>
        </p:nvPicPr>
        <p:blipFill>
          <a:blip r:embed="rId3"/>
          <a:stretch>
            <a:fillRect/>
          </a:stretch>
        </p:blipFill>
        <p:spPr>
          <a:xfrm>
            <a:off x="406400" y="3429000"/>
            <a:ext cx="6048721" cy="2611216"/>
          </a:xfrm>
          <a:prstGeom prst="rect">
            <a:avLst/>
          </a:prstGeom>
        </p:spPr>
      </p:pic>
      <p:sp>
        <p:nvSpPr>
          <p:cNvPr id="2" name="Title 1">
            <a:extLst>
              <a:ext uri="{FF2B5EF4-FFF2-40B4-BE49-F238E27FC236}">
                <a16:creationId xmlns:a16="http://schemas.microsoft.com/office/drawing/2014/main" id="{6564F1D7-AD54-68B8-FECD-DDC6C245D42C}"/>
              </a:ext>
            </a:extLst>
          </p:cNvPr>
          <p:cNvSpPr>
            <a:spLocks noGrp="1"/>
          </p:cNvSpPr>
          <p:nvPr>
            <p:ph type="title"/>
          </p:nvPr>
        </p:nvSpPr>
        <p:spPr/>
        <p:txBody>
          <a:bodyPr/>
          <a:lstStyle/>
          <a:p>
            <a:r>
              <a:rPr lang="en-US" dirty="0"/>
              <a:t>Modeling of Loads 25 MW or Greater – Conceptual Examples</a:t>
            </a:r>
          </a:p>
        </p:txBody>
      </p:sp>
      <p:sp>
        <p:nvSpPr>
          <p:cNvPr id="3" name="Content Placeholder 2">
            <a:extLst>
              <a:ext uri="{FF2B5EF4-FFF2-40B4-BE49-F238E27FC236}">
                <a16:creationId xmlns:a16="http://schemas.microsoft.com/office/drawing/2014/main" id="{CC53BEA2-0BFB-B61B-6AD3-5C13402D98B2}"/>
              </a:ext>
            </a:extLst>
          </p:cNvPr>
          <p:cNvSpPr>
            <a:spLocks noGrp="1"/>
          </p:cNvSpPr>
          <p:nvPr>
            <p:ph idx="1"/>
          </p:nvPr>
        </p:nvSpPr>
        <p:spPr>
          <a:xfrm>
            <a:off x="6327634" y="3000922"/>
            <a:ext cx="5457966" cy="3745345"/>
          </a:xfrm>
        </p:spPr>
        <p:txBody>
          <a:bodyPr>
            <a:normAutofit fontScale="70000" lnSpcReduction="20000"/>
          </a:bodyPr>
          <a:lstStyle/>
          <a:p>
            <a:pPr marL="0" indent="0">
              <a:buNone/>
            </a:pPr>
            <a:r>
              <a:rPr lang="en-US" sz="2900" b="1" dirty="0">
                <a:solidFill>
                  <a:srgbClr val="890C58"/>
                </a:solidFill>
              </a:rPr>
              <a:t>TSP Actions</a:t>
            </a:r>
          </a:p>
          <a:p>
            <a:r>
              <a:rPr lang="en-US" dirty="0"/>
              <a:t>Identify Load_1 as associated with a 25 MW or greater facility in the ERCOT Network Operations Model.</a:t>
            </a:r>
          </a:p>
          <a:p>
            <a:endParaRPr lang="en-US" dirty="0"/>
          </a:p>
          <a:p>
            <a:r>
              <a:rPr lang="en-US" dirty="0"/>
              <a:t>Identify the primary end use category of the largest customer behind Load_1 from a pre-defined list.</a:t>
            </a:r>
          </a:p>
          <a:p>
            <a:endParaRPr lang="en-US" dirty="0"/>
          </a:p>
          <a:p>
            <a:r>
              <a:rPr lang="en-US" dirty="0"/>
              <a:t>Load_2 does not need to be identified since it is less than 25 MW.</a:t>
            </a:r>
          </a:p>
          <a:p>
            <a:endParaRPr lang="en-US" dirty="0"/>
          </a:p>
          <a:p>
            <a:r>
              <a:rPr lang="en-US" dirty="0"/>
              <a:t>Load_3 does not need to be identified because it is composed of many customers and facilities.</a:t>
            </a:r>
          </a:p>
        </p:txBody>
      </p:sp>
      <p:sp>
        <p:nvSpPr>
          <p:cNvPr id="4" name="Slide Number Placeholder 3">
            <a:extLst>
              <a:ext uri="{FF2B5EF4-FFF2-40B4-BE49-F238E27FC236}">
                <a16:creationId xmlns:a16="http://schemas.microsoft.com/office/drawing/2014/main" id="{D8234FB2-8A82-FE7F-00AF-7D290A42387E}"/>
              </a:ext>
            </a:extLst>
          </p:cNvPr>
          <p:cNvSpPr>
            <a:spLocks noGrp="1"/>
          </p:cNvSpPr>
          <p:nvPr>
            <p:ph type="sldNum" sz="quarter" idx="4"/>
          </p:nvPr>
        </p:nvSpPr>
        <p:spPr/>
        <p:txBody>
          <a:bodyPr/>
          <a:lstStyle/>
          <a:p>
            <a:fld id="{1D93BD3E-1E9A-4970-A6F7-E7AC52762E0C}" type="slidenum">
              <a:rPr lang="en-US" smtClean="0"/>
              <a:pPr/>
              <a:t>25</a:t>
            </a:fld>
            <a:endParaRPr lang="en-US"/>
          </a:p>
        </p:txBody>
      </p:sp>
      <p:sp>
        <p:nvSpPr>
          <p:cNvPr id="5" name="Rectangle: Rounded Corners 4">
            <a:extLst>
              <a:ext uri="{FF2B5EF4-FFF2-40B4-BE49-F238E27FC236}">
                <a16:creationId xmlns:a16="http://schemas.microsoft.com/office/drawing/2014/main" id="{04CA3CDF-F8CF-EDC6-644F-FF946271342D}"/>
              </a:ext>
            </a:extLst>
          </p:cNvPr>
          <p:cNvSpPr/>
          <p:nvPr/>
        </p:nvSpPr>
        <p:spPr>
          <a:xfrm>
            <a:off x="406400" y="842837"/>
            <a:ext cx="11379200" cy="2158085"/>
          </a:xfrm>
          <a:prstGeom prst="roundRect">
            <a:avLst/>
          </a:prstGeom>
          <a:solidFill>
            <a:srgbClr val="890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Example 6</a:t>
            </a:r>
          </a:p>
          <a:p>
            <a:endParaRPr lang="en-US" sz="1600" b="1" dirty="0"/>
          </a:p>
          <a:p>
            <a:endParaRPr lang="en-US" sz="2800" b="1" dirty="0"/>
          </a:p>
          <a:p>
            <a:endParaRPr lang="en-US" sz="2800" b="1" dirty="0"/>
          </a:p>
          <a:p>
            <a:endParaRPr lang="en-US" sz="2800" b="1" dirty="0"/>
          </a:p>
        </p:txBody>
      </p:sp>
      <p:sp>
        <p:nvSpPr>
          <p:cNvPr id="6" name="TextBox 5">
            <a:extLst>
              <a:ext uri="{FF2B5EF4-FFF2-40B4-BE49-F238E27FC236}">
                <a16:creationId xmlns:a16="http://schemas.microsoft.com/office/drawing/2014/main" id="{F7ED71E1-1E4D-4C60-FA57-EF6A69D5D4B9}"/>
              </a:ext>
            </a:extLst>
          </p:cNvPr>
          <p:cNvSpPr txBox="1"/>
          <p:nvPr/>
        </p:nvSpPr>
        <p:spPr>
          <a:xfrm>
            <a:off x="2531444" y="924322"/>
            <a:ext cx="9066998" cy="2031325"/>
          </a:xfrm>
          <a:prstGeom prst="rect">
            <a:avLst/>
          </a:prstGeom>
          <a:noFill/>
        </p:spPr>
        <p:txBody>
          <a:bodyPr wrap="square" rtlCol="0">
            <a:spAutoFit/>
          </a:bodyPr>
          <a:lstStyle/>
          <a:p>
            <a:r>
              <a:rPr lang="en-US" dirty="0">
                <a:solidFill>
                  <a:schemeClr val="bg1"/>
                </a:solidFill>
              </a:rPr>
              <a:t>A single customer and/or site with a historical peak Demand of 25 MW or larger served from a single load point in the Network Operations Model </a:t>
            </a:r>
            <a:r>
              <a:rPr lang="en-US" u="sng" dirty="0">
                <a:solidFill>
                  <a:schemeClr val="bg1"/>
                </a:solidFill>
              </a:rPr>
              <a:t>that includes other customers</a:t>
            </a:r>
            <a:r>
              <a:rPr lang="en-US" dirty="0">
                <a:solidFill>
                  <a:schemeClr val="bg1"/>
                </a:solidFill>
              </a:rPr>
              <a:t>.</a:t>
            </a:r>
          </a:p>
          <a:p>
            <a:endParaRPr lang="en-US" dirty="0">
              <a:solidFill>
                <a:schemeClr val="bg1"/>
              </a:solidFill>
            </a:endParaRPr>
          </a:p>
          <a:p>
            <a:r>
              <a:rPr lang="en-US" dirty="0">
                <a:solidFill>
                  <a:schemeClr val="bg1"/>
                </a:solidFill>
              </a:rPr>
              <a:t>In the example below, a substation serves 85 MW of customer load. Load_1 serves a site with a peak Demand greater than 25 MW and other, smaller customers. Load_2 represents a single, smaller customer and Load_3 includes many customers across multiple sites, none of whom are 25 MW or greater individually.</a:t>
            </a:r>
          </a:p>
        </p:txBody>
      </p:sp>
      <p:sp>
        <p:nvSpPr>
          <p:cNvPr id="24" name="Rectangle: Rounded Corners 23">
            <a:extLst>
              <a:ext uri="{FF2B5EF4-FFF2-40B4-BE49-F238E27FC236}">
                <a16:creationId xmlns:a16="http://schemas.microsoft.com/office/drawing/2014/main" id="{58291C3D-B89D-8CCD-8EB2-6EC9C2A54D3A}"/>
              </a:ext>
            </a:extLst>
          </p:cNvPr>
          <p:cNvSpPr/>
          <p:nvPr/>
        </p:nvSpPr>
        <p:spPr>
          <a:xfrm>
            <a:off x="1296202" y="4083112"/>
            <a:ext cx="1555640" cy="2055137"/>
          </a:xfrm>
          <a:prstGeom prst="roundRect">
            <a:avLst/>
          </a:prstGeom>
          <a:noFill/>
          <a:ln w="76200">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7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411EB-1797-0EFB-D0C1-2FD6DA8FE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17F06-0365-8333-45BB-F3E778505068}"/>
              </a:ext>
            </a:extLst>
          </p:cNvPr>
          <p:cNvSpPr>
            <a:spLocks noGrp="1"/>
          </p:cNvSpPr>
          <p:nvPr>
            <p:ph type="title"/>
          </p:nvPr>
        </p:nvSpPr>
        <p:spPr/>
        <p:txBody>
          <a:bodyPr/>
          <a:lstStyle/>
          <a:p>
            <a:r>
              <a:rPr lang="en-US"/>
              <a:t>Topics</a:t>
            </a:r>
          </a:p>
        </p:txBody>
      </p:sp>
      <p:sp>
        <p:nvSpPr>
          <p:cNvPr id="3" name="Content Placeholder 2">
            <a:extLst>
              <a:ext uri="{FF2B5EF4-FFF2-40B4-BE49-F238E27FC236}">
                <a16:creationId xmlns:a16="http://schemas.microsoft.com/office/drawing/2014/main" id="{5D9EBCD2-57E4-36AA-E73B-E05731166B2C}"/>
              </a:ext>
            </a:extLst>
          </p:cNvPr>
          <p:cNvSpPr>
            <a:spLocks noGrp="1"/>
          </p:cNvSpPr>
          <p:nvPr>
            <p:ph idx="1"/>
          </p:nvPr>
        </p:nvSpPr>
        <p:spPr>
          <a:xfrm>
            <a:off x="406400" y="762000"/>
            <a:ext cx="11379200" cy="5410199"/>
          </a:xfrm>
        </p:spPr>
        <p:txBody>
          <a:bodyPr lIns="91440" tIns="45720" rIns="91440" bIns="45720" anchor="t">
            <a:normAutofit lnSpcReduction="10000"/>
          </a:bodyPr>
          <a:lstStyle/>
          <a:p>
            <a:r>
              <a:rPr lang="en-US" sz="4000" dirty="0"/>
              <a:t>SCR 831 Joint TSP Comments</a:t>
            </a:r>
          </a:p>
          <a:p>
            <a:r>
              <a:rPr lang="en-US" sz="4000" dirty="0"/>
              <a:t>NPRR 1293: Clarifications to the Modeling Timelines</a:t>
            </a:r>
          </a:p>
          <a:p>
            <a:r>
              <a:rPr lang="en-US" sz="4000" dirty="0"/>
              <a:t>Summer Outage Restriction ending</a:t>
            </a:r>
          </a:p>
          <a:p>
            <a:r>
              <a:rPr lang="en-US" sz="4000" dirty="0"/>
              <a:t>Review of Load Classification request</a:t>
            </a:r>
          </a:p>
          <a:p>
            <a:r>
              <a:rPr lang="en-US" sz="4000" dirty="0">
                <a:solidFill>
                  <a:srgbClr val="FF0000"/>
                </a:solidFill>
              </a:rPr>
              <a:t>RTC Model Posting</a:t>
            </a:r>
          </a:p>
          <a:p>
            <a:pPr lvl="1">
              <a:buFont typeface="Courier New" panose="02070309020205020404" pitchFamily="49" charset="0"/>
              <a:buChar char="o"/>
            </a:pPr>
            <a:r>
              <a:rPr lang="en-US" sz="3000" dirty="0">
                <a:solidFill>
                  <a:srgbClr val="FF0000"/>
                </a:solidFill>
              </a:rPr>
              <a:t>DEC ML2 RTC model will have Battery Generating Units </a:t>
            </a:r>
          </a:p>
          <a:p>
            <a:r>
              <a:rPr lang="en-US" sz="4000" dirty="0"/>
              <a:t>CIM 16 </a:t>
            </a:r>
            <a:r>
              <a:rPr lang="en-US" sz="4000"/>
              <a:t>Workshop</a:t>
            </a:r>
            <a:endParaRPr lang="en-US" sz="4000">
              <a:cs typeface="Arial"/>
            </a:endParaRPr>
          </a:p>
          <a:p>
            <a:endParaRPr lang="en-US" sz="4000" dirty="0"/>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FF792CB6-5F7E-E2BD-C16B-C305261718A7}"/>
              </a:ext>
            </a:extLst>
          </p:cNvPr>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145244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355936-7C09-2B0B-AB8B-6395485B04BE}"/>
              </a:ext>
            </a:extLst>
          </p:cNvPr>
          <p:cNvSpPr>
            <a:spLocks noGrp="1"/>
          </p:cNvSpPr>
          <p:nvPr>
            <p:ph type="title"/>
          </p:nvPr>
        </p:nvSpPr>
        <p:spPr/>
        <p:txBody>
          <a:bodyPr/>
          <a:lstStyle/>
          <a:p>
            <a:r>
              <a:rPr lang="en-US"/>
              <a:t>Key Model Changes to Support RTC+B Effort</a:t>
            </a:r>
          </a:p>
        </p:txBody>
      </p:sp>
      <p:sp>
        <p:nvSpPr>
          <p:cNvPr id="6" name="Content Placeholder 2">
            <a:extLst>
              <a:ext uri="{FF2B5EF4-FFF2-40B4-BE49-F238E27FC236}">
                <a16:creationId xmlns:a16="http://schemas.microsoft.com/office/drawing/2014/main" id="{C8731F47-6BED-77E2-E5BD-29E905335261}"/>
              </a:ext>
            </a:extLst>
          </p:cNvPr>
          <p:cNvSpPr txBox="1">
            <a:spLocks/>
          </p:cNvSpPr>
          <p:nvPr/>
        </p:nvSpPr>
        <p:spPr>
          <a:xfrm>
            <a:off x="406400" y="815178"/>
            <a:ext cx="11277600" cy="11627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a:t>Energy Storage Resources will transition from a “combo” to “single” model representation</a:t>
            </a:r>
          </a:p>
        </p:txBody>
      </p:sp>
      <p:grpSp>
        <p:nvGrpSpPr>
          <p:cNvPr id="60" name="Group 59">
            <a:extLst>
              <a:ext uri="{FF2B5EF4-FFF2-40B4-BE49-F238E27FC236}">
                <a16:creationId xmlns:a16="http://schemas.microsoft.com/office/drawing/2014/main" id="{76A39F96-E2A3-D9F4-9CB4-99EB510BEAD3}"/>
              </a:ext>
            </a:extLst>
          </p:cNvPr>
          <p:cNvGrpSpPr/>
          <p:nvPr/>
        </p:nvGrpSpPr>
        <p:grpSpPr>
          <a:xfrm>
            <a:off x="3048000" y="1978057"/>
            <a:ext cx="3542239" cy="2212943"/>
            <a:chOff x="4495800" y="1862804"/>
            <a:chExt cx="3542239" cy="2212943"/>
          </a:xfrm>
        </p:grpSpPr>
        <p:sp>
          <p:nvSpPr>
            <p:cNvPr id="23" name="Rectangle 22">
              <a:extLst>
                <a:ext uri="{FF2B5EF4-FFF2-40B4-BE49-F238E27FC236}">
                  <a16:creationId xmlns:a16="http://schemas.microsoft.com/office/drawing/2014/main" id="{65FCD9A0-D607-38B6-9E53-427E2D145468}"/>
                </a:ext>
              </a:extLst>
            </p:cNvPr>
            <p:cNvSpPr/>
            <p:nvPr/>
          </p:nvSpPr>
          <p:spPr>
            <a:xfrm>
              <a:off x="4495800" y="1862804"/>
              <a:ext cx="3542239" cy="22129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FC973D8-11E2-36D4-98D8-D95A58E19916}"/>
                </a:ext>
              </a:extLst>
            </p:cNvPr>
            <p:cNvGrpSpPr/>
            <p:nvPr/>
          </p:nvGrpSpPr>
          <p:grpSpPr>
            <a:xfrm>
              <a:off x="4747969" y="2024694"/>
              <a:ext cx="1096690" cy="1918756"/>
              <a:chOff x="7086600" y="1066800"/>
              <a:chExt cx="1219200" cy="2222500"/>
            </a:xfrm>
          </p:grpSpPr>
          <p:sp>
            <p:nvSpPr>
              <p:cNvPr id="35" name="Rectangle 34">
                <a:extLst>
                  <a:ext uri="{FF2B5EF4-FFF2-40B4-BE49-F238E27FC236}">
                    <a16:creationId xmlns:a16="http://schemas.microsoft.com/office/drawing/2014/main" id="{7589657B-EAAE-11F8-6816-27185E7C9E73}"/>
                  </a:ext>
                </a:extLst>
              </p:cNvPr>
              <p:cNvSpPr/>
              <p:nvPr/>
            </p:nvSpPr>
            <p:spPr>
              <a:xfrm>
                <a:off x="7086600" y="1066800"/>
                <a:ext cx="1219200" cy="2209800"/>
              </a:xfrm>
              <a:prstGeom prst="rect">
                <a:avLst/>
              </a:prstGeom>
              <a:solidFill>
                <a:schemeClr val="bg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Content Placeholder 5">
                <a:extLst>
                  <a:ext uri="{FF2B5EF4-FFF2-40B4-BE49-F238E27FC236}">
                    <a16:creationId xmlns:a16="http://schemas.microsoft.com/office/drawing/2014/main" id="{25C783E0-B269-478B-9A73-BD4C5ABDB053}"/>
                  </a:ext>
                </a:extLst>
              </p:cNvPr>
              <p:cNvPicPr>
                <a:picLocks noChangeAspect="1"/>
              </p:cNvPicPr>
              <p:nvPr/>
            </p:nvPicPr>
            <p:blipFill>
              <a:blip r:embed="rId3"/>
              <a:stretch>
                <a:fillRect/>
              </a:stretch>
            </p:blipFill>
            <p:spPr>
              <a:xfrm>
                <a:off x="7315200" y="1524000"/>
                <a:ext cx="762000" cy="1765300"/>
              </a:xfrm>
              <a:prstGeom prst="rect">
                <a:avLst/>
              </a:prstGeom>
            </p:spPr>
          </p:pic>
          <p:sp>
            <p:nvSpPr>
              <p:cNvPr id="37" name="TextBox 36">
                <a:extLst>
                  <a:ext uri="{FF2B5EF4-FFF2-40B4-BE49-F238E27FC236}">
                    <a16:creationId xmlns:a16="http://schemas.microsoft.com/office/drawing/2014/main" id="{980448E3-211A-558C-956A-03529A823A59}"/>
                  </a:ext>
                </a:extLst>
              </p:cNvPr>
              <p:cNvSpPr txBox="1"/>
              <p:nvPr/>
            </p:nvSpPr>
            <p:spPr>
              <a:xfrm>
                <a:off x="7162800" y="1126938"/>
                <a:ext cx="1066800" cy="400110"/>
              </a:xfrm>
              <a:prstGeom prst="rect">
                <a:avLst/>
              </a:prstGeom>
              <a:noFill/>
            </p:spPr>
            <p:txBody>
              <a:bodyPr wrap="square" rtlCol="0">
                <a:spAutoFit/>
              </a:bodyPr>
              <a:lstStyle/>
              <a:p>
                <a:pPr algn="ctr"/>
                <a:r>
                  <a:rPr lang="en-US" sz="2000"/>
                  <a:t>Model</a:t>
                </a:r>
              </a:p>
            </p:txBody>
          </p:sp>
        </p:grpSp>
        <p:grpSp>
          <p:nvGrpSpPr>
            <p:cNvPr id="25" name="Group 24">
              <a:extLst>
                <a:ext uri="{FF2B5EF4-FFF2-40B4-BE49-F238E27FC236}">
                  <a16:creationId xmlns:a16="http://schemas.microsoft.com/office/drawing/2014/main" id="{C9868FAA-045E-E442-9EA5-644542EDBEB8}"/>
                </a:ext>
              </a:extLst>
            </p:cNvPr>
            <p:cNvGrpSpPr/>
            <p:nvPr/>
          </p:nvGrpSpPr>
          <p:grpSpPr>
            <a:xfrm>
              <a:off x="6667177" y="2014034"/>
              <a:ext cx="1370862" cy="1918756"/>
              <a:chOff x="9296400" y="1091184"/>
              <a:chExt cx="1524000" cy="2222500"/>
            </a:xfrm>
          </p:grpSpPr>
          <p:sp>
            <p:nvSpPr>
              <p:cNvPr id="32" name="Rectangle 31">
                <a:extLst>
                  <a:ext uri="{FF2B5EF4-FFF2-40B4-BE49-F238E27FC236}">
                    <a16:creationId xmlns:a16="http://schemas.microsoft.com/office/drawing/2014/main" id="{0CD5A921-1865-3A8E-AE3A-B161151C3F72}"/>
                  </a:ext>
                </a:extLst>
              </p:cNvPr>
              <p:cNvSpPr/>
              <p:nvPr/>
            </p:nvSpPr>
            <p:spPr>
              <a:xfrm>
                <a:off x="9433560" y="1091184"/>
                <a:ext cx="1219200" cy="2209800"/>
              </a:xfrm>
              <a:prstGeom prst="rect">
                <a:avLst/>
              </a:prstGeom>
              <a:solidFill>
                <a:schemeClr val="bg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Content Placeholder 5">
                <a:extLst>
                  <a:ext uri="{FF2B5EF4-FFF2-40B4-BE49-F238E27FC236}">
                    <a16:creationId xmlns:a16="http://schemas.microsoft.com/office/drawing/2014/main" id="{B30CD361-AF79-CB2D-831E-3EA7A4A39485}"/>
                  </a:ext>
                </a:extLst>
              </p:cNvPr>
              <p:cNvPicPr>
                <a:picLocks noChangeAspect="1"/>
              </p:cNvPicPr>
              <p:nvPr/>
            </p:nvPicPr>
            <p:blipFill>
              <a:blip r:embed="rId3"/>
              <a:stretch>
                <a:fillRect/>
              </a:stretch>
            </p:blipFill>
            <p:spPr>
              <a:xfrm>
                <a:off x="9662160" y="1548384"/>
                <a:ext cx="762000" cy="1765300"/>
              </a:xfrm>
              <a:prstGeom prst="rect">
                <a:avLst/>
              </a:prstGeom>
            </p:spPr>
          </p:pic>
          <p:sp>
            <p:nvSpPr>
              <p:cNvPr id="34" name="TextBox 33">
                <a:extLst>
                  <a:ext uri="{FF2B5EF4-FFF2-40B4-BE49-F238E27FC236}">
                    <a16:creationId xmlns:a16="http://schemas.microsoft.com/office/drawing/2014/main" id="{842978F2-A5EB-D243-78A8-2A3D7D45565C}"/>
                  </a:ext>
                </a:extLst>
              </p:cNvPr>
              <p:cNvSpPr txBox="1"/>
              <p:nvPr/>
            </p:nvSpPr>
            <p:spPr>
              <a:xfrm>
                <a:off x="9296400" y="1151322"/>
                <a:ext cx="1524000" cy="392148"/>
              </a:xfrm>
              <a:prstGeom prst="rect">
                <a:avLst/>
              </a:prstGeom>
              <a:noFill/>
            </p:spPr>
            <p:txBody>
              <a:bodyPr wrap="square" rtlCol="0">
                <a:spAutoFit/>
              </a:bodyPr>
              <a:lstStyle/>
              <a:p>
                <a:pPr algn="ctr"/>
                <a:r>
                  <a:rPr lang="en-US" sz="1600"/>
                  <a:t>EMS/MMS</a:t>
                </a:r>
              </a:p>
            </p:txBody>
          </p:sp>
        </p:grpSp>
        <p:sp>
          <p:nvSpPr>
            <p:cNvPr id="27" name="Arrow: Right 26">
              <a:extLst>
                <a:ext uri="{FF2B5EF4-FFF2-40B4-BE49-F238E27FC236}">
                  <a16:creationId xmlns:a16="http://schemas.microsoft.com/office/drawing/2014/main" id="{1329C893-7361-359E-DC16-28FC90F717FC}"/>
                </a:ext>
              </a:extLst>
            </p:cNvPr>
            <p:cNvSpPr/>
            <p:nvPr/>
          </p:nvSpPr>
          <p:spPr>
            <a:xfrm>
              <a:off x="5957070" y="2834152"/>
              <a:ext cx="753974" cy="328930"/>
            </a:xfrm>
            <a:prstGeom prst="rightArrow">
              <a:avLst/>
            </a:prstGeom>
            <a:solidFill>
              <a:schemeClr val="accent2">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DC9DA96F-C73D-2C8B-1C74-5D7B8C141231}"/>
              </a:ext>
            </a:extLst>
          </p:cNvPr>
          <p:cNvGrpSpPr/>
          <p:nvPr/>
        </p:nvGrpSpPr>
        <p:grpSpPr>
          <a:xfrm>
            <a:off x="6781800" y="4280630"/>
            <a:ext cx="3603760" cy="2075625"/>
            <a:chOff x="8534400" y="4280630"/>
            <a:chExt cx="3603760" cy="2075625"/>
          </a:xfrm>
        </p:grpSpPr>
        <p:sp>
          <p:nvSpPr>
            <p:cNvPr id="39" name="Rectangle 38">
              <a:extLst>
                <a:ext uri="{FF2B5EF4-FFF2-40B4-BE49-F238E27FC236}">
                  <a16:creationId xmlns:a16="http://schemas.microsoft.com/office/drawing/2014/main" id="{360C00A8-460F-C82B-68C4-F29750F6006B}"/>
                </a:ext>
              </a:extLst>
            </p:cNvPr>
            <p:cNvSpPr/>
            <p:nvPr/>
          </p:nvSpPr>
          <p:spPr>
            <a:xfrm>
              <a:off x="8534400" y="4280630"/>
              <a:ext cx="3554992" cy="20756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F7CC203D-5F6E-71E2-4478-33682F5D8BB1}"/>
                </a:ext>
              </a:extLst>
            </p:cNvPr>
            <p:cNvGrpSpPr/>
            <p:nvPr/>
          </p:nvGrpSpPr>
          <p:grpSpPr>
            <a:xfrm>
              <a:off x="8693407" y="4425810"/>
              <a:ext cx="1148251" cy="1812067"/>
              <a:chOff x="7086600" y="1066800"/>
              <a:chExt cx="1219200" cy="2209800"/>
            </a:xfrm>
          </p:grpSpPr>
          <p:sp>
            <p:nvSpPr>
              <p:cNvPr id="54" name="Rectangle 53">
                <a:extLst>
                  <a:ext uri="{FF2B5EF4-FFF2-40B4-BE49-F238E27FC236}">
                    <a16:creationId xmlns:a16="http://schemas.microsoft.com/office/drawing/2014/main" id="{ECEEE229-66E8-96A8-03A2-DE7CFD1B3D75}"/>
                  </a:ext>
                </a:extLst>
              </p:cNvPr>
              <p:cNvSpPr/>
              <p:nvPr/>
            </p:nvSpPr>
            <p:spPr>
              <a:xfrm>
                <a:off x="7086600" y="1066800"/>
                <a:ext cx="1219200" cy="2209800"/>
              </a:xfrm>
              <a:prstGeom prst="rect">
                <a:avLst/>
              </a:prstGeom>
              <a:solidFill>
                <a:schemeClr val="bg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0B7C653-5971-A251-5F9B-1008BB3F45E2}"/>
                  </a:ext>
                </a:extLst>
              </p:cNvPr>
              <p:cNvSpPr txBox="1"/>
              <p:nvPr/>
            </p:nvSpPr>
            <p:spPr>
              <a:xfrm>
                <a:off x="7162800" y="1126938"/>
                <a:ext cx="1066800" cy="400110"/>
              </a:xfrm>
              <a:prstGeom prst="rect">
                <a:avLst/>
              </a:prstGeom>
              <a:noFill/>
            </p:spPr>
            <p:txBody>
              <a:bodyPr wrap="square" rtlCol="0">
                <a:spAutoFit/>
              </a:bodyPr>
              <a:lstStyle/>
              <a:p>
                <a:pPr algn="ctr"/>
                <a:r>
                  <a:rPr lang="en-US" sz="2000"/>
                  <a:t>Model</a:t>
                </a:r>
              </a:p>
            </p:txBody>
          </p:sp>
        </p:grpSp>
        <p:grpSp>
          <p:nvGrpSpPr>
            <p:cNvPr id="42" name="Group 41">
              <a:extLst>
                <a:ext uri="{FF2B5EF4-FFF2-40B4-BE49-F238E27FC236}">
                  <a16:creationId xmlns:a16="http://schemas.microsoft.com/office/drawing/2014/main" id="{3FA9CCC6-DC00-B64A-E3DF-B03BD0A540BC}"/>
                </a:ext>
              </a:extLst>
            </p:cNvPr>
            <p:cNvGrpSpPr/>
            <p:nvPr/>
          </p:nvGrpSpPr>
          <p:grpSpPr>
            <a:xfrm>
              <a:off x="10702846" y="4414554"/>
              <a:ext cx="1435314" cy="1823323"/>
              <a:chOff x="9296400" y="1091184"/>
              <a:chExt cx="1524000" cy="2209800"/>
            </a:xfrm>
          </p:grpSpPr>
          <p:sp>
            <p:nvSpPr>
              <p:cNvPr id="52" name="Rectangle 51">
                <a:extLst>
                  <a:ext uri="{FF2B5EF4-FFF2-40B4-BE49-F238E27FC236}">
                    <a16:creationId xmlns:a16="http://schemas.microsoft.com/office/drawing/2014/main" id="{E2E34D6D-D91C-3699-5210-88D7F3F569C1}"/>
                  </a:ext>
                </a:extLst>
              </p:cNvPr>
              <p:cNvSpPr/>
              <p:nvPr/>
            </p:nvSpPr>
            <p:spPr>
              <a:xfrm>
                <a:off x="9433560" y="1091184"/>
                <a:ext cx="1219200" cy="2209800"/>
              </a:xfrm>
              <a:prstGeom prst="rect">
                <a:avLst/>
              </a:prstGeom>
              <a:solidFill>
                <a:schemeClr val="bg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7A064F5-1ACD-CBF2-2AA3-E6BE9E1DF85F}"/>
                  </a:ext>
                </a:extLst>
              </p:cNvPr>
              <p:cNvSpPr txBox="1"/>
              <p:nvPr/>
            </p:nvSpPr>
            <p:spPr>
              <a:xfrm>
                <a:off x="9296400" y="1151322"/>
                <a:ext cx="1524000" cy="410315"/>
              </a:xfrm>
              <a:prstGeom prst="rect">
                <a:avLst/>
              </a:prstGeom>
              <a:noFill/>
            </p:spPr>
            <p:txBody>
              <a:bodyPr wrap="square" rtlCol="0">
                <a:spAutoFit/>
              </a:bodyPr>
              <a:lstStyle/>
              <a:p>
                <a:pPr algn="ctr"/>
                <a:r>
                  <a:rPr lang="en-US" sz="1600"/>
                  <a:t>EMS/MMS</a:t>
                </a:r>
              </a:p>
            </p:txBody>
          </p:sp>
        </p:grpSp>
        <p:sp>
          <p:nvSpPr>
            <p:cNvPr id="44" name="Arrow: Right 43">
              <a:extLst>
                <a:ext uri="{FF2B5EF4-FFF2-40B4-BE49-F238E27FC236}">
                  <a16:creationId xmlns:a16="http://schemas.microsoft.com/office/drawing/2014/main" id="{8113D47E-00DD-FB3C-18D2-B9A5E090FDE9}"/>
                </a:ext>
              </a:extLst>
            </p:cNvPr>
            <p:cNvSpPr/>
            <p:nvPr/>
          </p:nvSpPr>
          <p:spPr>
            <a:xfrm>
              <a:off x="9959353" y="5216466"/>
              <a:ext cx="789423" cy="347300"/>
            </a:xfrm>
            <a:prstGeom prst="rightArrow">
              <a:avLst/>
            </a:prstGeom>
            <a:solidFill>
              <a:schemeClr val="accent2">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93535C30-86AC-5340-4AD9-6F8187101E6F}"/>
                </a:ext>
              </a:extLst>
            </p:cNvPr>
            <p:cNvPicPr>
              <a:picLocks noChangeAspect="1"/>
            </p:cNvPicPr>
            <p:nvPr/>
          </p:nvPicPr>
          <p:blipFill>
            <a:blip r:embed="rId4"/>
            <a:stretch>
              <a:fillRect/>
            </a:stretch>
          </p:blipFill>
          <p:spPr>
            <a:xfrm>
              <a:off x="8962920" y="5007136"/>
              <a:ext cx="601038" cy="893089"/>
            </a:xfrm>
            <a:prstGeom prst="rect">
              <a:avLst/>
            </a:prstGeom>
            <a:noFill/>
            <a:ln>
              <a:noFill/>
            </a:ln>
          </p:spPr>
        </p:pic>
        <p:pic>
          <p:nvPicPr>
            <p:cNvPr id="47" name="Picture 46">
              <a:extLst>
                <a:ext uri="{FF2B5EF4-FFF2-40B4-BE49-F238E27FC236}">
                  <a16:creationId xmlns:a16="http://schemas.microsoft.com/office/drawing/2014/main" id="{4C1BDEF0-A8FC-37B4-8C1C-0D4C83351D00}"/>
                </a:ext>
              </a:extLst>
            </p:cNvPr>
            <p:cNvPicPr>
              <a:picLocks noChangeAspect="1"/>
            </p:cNvPicPr>
            <p:nvPr/>
          </p:nvPicPr>
          <p:blipFill>
            <a:blip r:embed="rId4"/>
            <a:stretch>
              <a:fillRect/>
            </a:stretch>
          </p:blipFill>
          <p:spPr>
            <a:xfrm>
              <a:off x="11105631" y="4981803"/>
              <a:ext cx="601038" cy="918423"/>
            </a:xfrm>
            <a:prstGeom prst="rect">
              <a:avLst/>
            </a:prstGeom>
            <a:noFill/>
            <a:ln>
              <a:noFill/>
            </a:ln>
          </p:spPr>
        </p:pic>
      </p:grpSp>
      <p:sp>
        <p:nvSpPr>
          <p:cNvPr id="56" name="Arc 55">
            <a:extLst>
              <a:ext uri="{FF2B5EF4-FFF2-40B4-BE49-F238E27FC236}">
                <a16:creationId xmlns:a16="http://schemas.microsoft.com/office/drawing/2014/main" id="{35B45144-72D2-5E7E-D5CC-5A26AC985625}"/>
              </a:ext>
            </a:extLst>
          </p:cNvPr>
          <p:cNvSpPr/>
          <p:nvPr/>
        </p:nvSpPr>
        <p:spPr>
          <a:xfrm rot="4992964" flipV="1">
            <a:off x="5586559" y="3114484"/>
            <a:ext cx="2059370" cy="2094276"/>
          </a:xfrm>
          <a:prstGeom prst="arc">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DFC75EFA-7AD1-DDFF-DB35-EE3FB30BF982}"/>
              </a:ext>
            </a:extLst>
          </p:cNvPr>
          <p:cNvSpPr txBox="1"/>
          <p:nvPr/>
        </p:nvSpPr>
        <p:spPr>
          <a:xfrm>
            <a:off x="609600" y="1928336"/>
            <a:ext cx="2395686" cy="738664"/>
          </a:xfrm>
          <a:prstGeom prst="rect">
            <a:avLst/>
          </a:prstGeom>
          <a:noFill/>
        </p:spPr>
        <p:txBody>
          <a:bodyPr wrap="square" rtlCol="0">
            <a:spAutoFit/>
          </a:bodyPr>
          <a:lstStyle/>
          <a:p>
            <a:pPr algn="r"/>
            <a:r>
              <a:rPr lang="en-US" sz="1400" i="1"/>
              <a:t>All ERCOT systems currently represent an ESR as a load/generator pair</a:t>
            </a:r>
          </a:p>
        </p:txBody>
      </p:sp>
      <p:sp>
        <p:nvSpPr>
          <p:cNvPr id="58" name="TextBox 57">
            <a:extLst>
              <a:ext uri="{FF2B5EF4-FFF2-40B4-BE49-F238E27FC236}">
                <a16:creationId xmlns:a16="http://schemas.microsoft.com/office/drawing/2014/main" id="{3F1DFB92-C160-71AA-74A5-5E9D4AC93AF7}"/>
              </a:ext>
            </a:extLst>
          </p:cNvPr>
          <p:cNvSpPr txBox="1"/>
          <p:nvPr/>
        </p:nvSpPr>
        <p:spPr>
          <a:xfrm>
            <a:off x="4148461" y="5662136"/>
            <a:ext cx="2635797" cy="738664"/>
          </a:xfrm>
          <a:prstGeom prst="rect">
            <a:avLst/>
          </a:prstGeom>
          <a:noFill/>
        </p:spPr>
        <p:txBody>
          <a:bodyPr wrap="square" rtlCol="0">
            <a:spAutoFit/>
          </a:bodyPr>
          <a:lstStyle/>
          <a:p>
            <a:pPr algn="r"/>
            <a:r>
              <a:rPr lang="en-US" sz="1400" i="1"/>
              <a:t>Post-RTC+B go-live, all core systems will utilize the single-model representation for ESRs</a:t>
            </a:r>
          </a:p>
        </p:txBody>
      </p:sp>
      <p:sp>
        <p:nvSpPr>
          <p:cNvPr id="62" name="TextBox 61">
            <a:extLst>
              <a:ext uri="{FF2B5EF4-FFF2-40B4-BE49-F238E27FC236}">
                <a16:creationId xmlns:a16="http://schemas.microsoft.com/office/drawing/2014/main" id="{38B27709-1F80-C533-1575-D22524BA9F0C}"/>
              </a:ext>
            </a:extLst>
          </p:cNvPr>
          <p:cNvSpPr txBox="1"/>
          <p:nvPr/>
        </p:nvSpPr>
        <p:spPr>
          <a:xfrm>
            <a:off x="7240625" y="2867647"/>
            <a:ext cx="3677597" cy="523220"/>
          </a:xfrm>
          <a:prstGeom prst="rect">
            <a:avLst/>
          </a:prstGeom>
          <a:noFill/>
        </p:spPr>
        <p:txBody>
          <a:bodyPr wrap="square" rtlCol="0">
            <a:spAutoFit/>
          </a:bodyPr>
          <a:lstStyle/>
          <a:p>
            <a:pPr algn="r"/>
            <a:r>
              <a:rPr lang="en-US" sz="1400" i="1">
                <a:solidFill>
                  <a:srgbClr val="FF0000"/>
                </a:solidFill>
              </a:rPr>
              <a:t>Key Change: Battery identifiers will change during this transition.  (ex: UNIT1 -&gt; ESR1)</a:t>
            </a:r>
          </a:p>
        </p:txBody>
      </p:sp>
      <p:sp>
        <p:nvSpPr>
          <p:cNvPr id="63" name="Rectangle 62">
            <a:extLst>
              <a:ext uri="{FF2B5EF4-FFF2-40B4-BE49-F238E27FC236}">
                <a16:creationId xmlns:a16="http://schemas.microsoft.com/office/drawing/2014/main" id="{BB1F8D9B-D7AE-353C-BF82-2C56699FEC11}"/>
              </a:ext>
            </a:extLst>
          </p:cNvPr>
          <p:cNvSpPr/>
          <p:nvPr/>
        </p:nvSpPr>
        <p:spPr>
          <a:xfrm>
            <a:off x="5519182" y="3282984"/>
            <a:ext cx="735568" cy="725074"/>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3826EA5-26C9-C988-F9FB-5A138E95E527}"/>
              </a:ext>
            </a:extLst>
          </p:cNvPr>
          <p:cNvSpPr/>
          <p:nvPr/>
        </p:nvSpPr>
        <p:spPr>
          <a:xfrm>
            <a:off x="9285765" y="4962052"/>
            <a:ext cx="735568" cy="1057748"/>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B5AA0B10-9840-26FD-D911-EEC6E79E4E23}"/>
              </a:ext>
            </a:extLst>
          </p:cNvPr>
          <p:cNvCxnSpPr>
            <a:cxnSpLocks/>
          </p:cNvCxnSpPr>
          <p:nvPr/>
        </p:nvCxnSpPr>
        <p:spPr>
          <a:xfrm flipV="1">
            <a:off x="6324600" y="3232167"/>
            <a:ext cx="1066800" cy="43951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A36AECF-7E8B-A050-D9BD-A3706A8761EE}"/>
              </a:ext>
            </a:extLst>
          </p:cNvPr>
          <p:cNvCxnSpPr>
            <a:cxnSpLocks/>
          </p:cNvCxnSpPr>
          <p:nvPr/>
        </p:nvCxnSpPr>
        <p:spPr>
          <a:xfrm flipH="1" flipV="1">
            <a:off x="8839200" y="3429000"/>
            <a:ext cx="533400" cy="1433003"/>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6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sp>
        <p:nvSpPr>
          <p:cNvPr id="5" name="Title 4"/>
          <p:cNvSpPr>
            <a:spLocks noGrp="1"/>
          </p:cNvSpPr>
          <p:nvPr>
            <p:ph type="title"/>
          </p:nvPr>
        </p:nvSpPr>
        <p:spPr/>
        <p:txBody>
          <a:bodyPr/>
          <a:lstStyle/>
          <a:p>
            <a:r>
              <a:rPr lang="en-US"/>
              <a:t>Full and Redacted Representations of RTC+B Model Posted</a:t>
            </a:r>
          </a:p>
        </p:txBody>
      </p:sp>
      <p:sp>
        <p:nvSpPr>
          <p:cNvPr id="6" name="Content Placeholder 5"/>
          <p:cNvSpPr>
            <a:spLocks noGrp="1"/>
          </p:cNvSpPr>
          <p:nvPr>
            <p:ph idx="1"/>
          </p:nvPr>
        </p:nvSpPr>
        <p:spPr>
          <a:xfrm>
            <a:off x="152400" y="762000"/>
            <a:ext cx="11734800" cy="1371599"/>
          </a:xfrm>
        </p:spPr>
        <p:txBody>
          <a:bodyPr/>
          <a:lstStyle/>
          <a:p>
            <a:pPr marL="0" indent="0" algn="ctr">
              <a:buNone/>
            </a:pPr>
            <a:r>
              <a:rPr lang="en-US" sz="4000"/>
              <a:t>ERCOT has posted full and redacted RTC+B representations of the July ML4 model</a:t>
            </a:r>
          </a:p>
        </p:txBody>
      </p:sp>
      <p:sp>
        <p:nvSpPr>
          <p:cNvPr id="2" name="Content Placeholder 5">
            <a:extLst>
              <a:ext uri="{FF2B5EF4-FFF2-40B4-BE49-F238E27FC236}">
                <a16:creationId xmlns:a16="http://schemas.microsoft.com/office/drawing/2014/main" id="{B7905F55-6CCF-B2DF-5B33-0043B87AFB45}"/>
              </a:ext>
            </a:extLst>
          </p:cNvPr>
          <p:cNvSpPr txBox="1">
            <a:spLocks/>
          </p:cNvSpPr>
          <p:nvPr/>
        </p:nvSpPr>
        <p:spPr>
          <a:xfrm>
            <a:off x="355600" y="2286000"/>
            <a:ext cx="11379200" cy="3733799"/>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Redacted model is posted to a new MIS location:</a:t>
            </a:r>
          </a:p>
          <a:p>
            <a:pPr lvl="1"/>
            <a:r>
              <a:rPr lang="en-US">
                <a:hlinkClick r:id="rId3"/>
              </a:rPr>
              <a:t>Preview of Modified Redacted CIM Network Model</a:t>
            </a:r>
            <a:endParaRPr lang="en-US"/>
          </a:p>
          <a:p>
            <a:r>
              <a:rPr lang="en-US"/>
              <a:t>Full model for TSPs is posted in the NMMS Citrix Postings location:</a:t>
            </a:r>
          </a:p>
          <a:p>
            <a:pPr lvl="1"/>
            <a:r>
              <a:rPr lang="en-US" i="1"/>
              <a:t>Located in the </a:t>
            </a:r>
            <a:r>
              <a:rPr lang="en-US" i="1" err="1"/>
              <a:t>ECEII_NMMS_RTC_Preview</a:t>
            </a:r>
            <a:r>
              <a:rPr lang="en-US"/>
              <a:t> folder</a:t>
            </a:r>
            <a:endParaRPr lang="en-US" i="1"/>
          </a:p>
          <a:p>
            <a:r>
              <a:rPr lang="en-US"/>
              <a:t>Key changes related to Energy Storage Resources</a:t>
            </a:r>
          </a:p>
          <a:p>
            <a:pPr lvl="1"/>
            <a:r>
              <a:rPr lang="en-US" i="1" err="1"/>
              <a:t>BatteryGeneratingUnit</a:t>
            </a:r>
            <a:r>
              <a:rPr lang="en-US"/>
              <a:t> (BGU) instances have replaced the </a:t>
            </a:r>
            <a:r>
              <a:rPr lang="en-US" i="1" err="1"/>
              <a:t>HydroGeneratingUnit</a:t>
            </a:r>
            <a:r>
              <a:rPr lang="en-US"/>
              <a:t> + </a:t>
            </a:r>
            <a:r>
              <a:rPr lang="en-US" i="1" err="1"/>
              <a:t>ControllableLoadResource</a:t>
            </a:r>
            <a:r>
              <a:rPr lang="en-US"/>
              <a:t> pairs</a:t>
            </a:r>
          </a:p>
          <a:p>
            <a:pPr lvl="1"/>
            <a:r>
              <a:rPr lang="en-US"/>
              <a:t>Names of BGU instances have changed (ex: UNIT1 -&gt; ESR1)</a:t>
            </a:r>
          </a:p>
        </p:txBody>
      </p:sp>
      <p:sp>
        <p:nvSpPr>
          <p:cNvPr id="7" name="TextBox 6">
            <a:extLst>
              <a:ext uri="{FF2B5EF4-FFF2-40B4-BE49-F238E27FC236}">
                <a16:creationId xmlns:a16="http://schemas.microsoft.com/office/drawing/2014/main" id="{0236FEA6-56AB-5864-AB90-94C1CA640AC6}"/>
              </a:ext>
            </a:extLst>
          </p:cNvPr>
          <p:cNvSpPr txBox="1"/>
          <p:nvPr/>
        </p:nvSpPr>
        <p:spPr>
          <a:xfrm>
            <a:off x="5867400" y="6200001"/>
            <a:ext cx="6324600" cy="338554"/>
          </a:xfrm>
          <a:prstGeom prst="rect">
            <a:avLst/>
          </a:prstGeom>
          <a:noFill/>
        </p:spPr>
        <p:txBody>
          <a:bodyPr wrap="square">
            <a:spAutoFit/>
          </a:bodyPr>
          <a:lstStyle/>
          <a:p>
            <a:pPr algn="r"/>
            <a:r>
              <a:rPr lang="en-US" sz="1600">
                <a:hlinkClick r:id="rId4"/>
              </a:rPr>
              <a:t>https://www.ercot.com/services/comm/mkt_notices/M-A073025-01</a:t>
            </a:r>
            <a:endParaRPr lang="en-US" sz="1600"/>
          </a:p>
        </p:txBody>
      </p:sp>
    </p:spTree>
    <p:extLst>
      <p:ext uri="{BB962C8B-B14F-4D97-AF65-F5344CB8AC3E}">
        <p14:creationId xmlns:p14="http://schemas.microsoft.com/office/powerpoint/2010/main" val="3190927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7F040-2B0B-BC92-8454-42B2788B8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568C1-110D-D821-C94E-07FAD1D7B707}"/>
              </a:ext>
            </a:extLst>
          </p:cNvPr>
          <p:cNvSpPr>
            <a:spLocks noGrp="1"/>
          </p:cNvSpPr>
          <p:nvPr>
            <p:ph type="title"/>
          </p:nvPr>
        </p:nvSpPr>
        <p:spPr/>
        <p:txBody>
          <a:bodyPr/>
          <a:lstStyle/>
          <a:p>
            <a:r>
              <a:rPr lang="en-US"/>
              <a:t>Topics</a:t>
            </a:r>
          </a:p>
        </p:txBody>
      </p:sp>
      <p:sp>
        <p:nvSpPr>
          <p:cNvPr id="3" name="Content Placeholder 2">
            <a:extLst>
              <a:ext uri="{FF2B5EF4-FFF2-40B4-BE49-F238E27FC236}">
                <a16:creationId xmlns:a16="http://schemas.microsoft.com/office/drawing/2014/main" id="{2F73C8CE-59CF-C3CE-AD8B-8F1A3CD419B2}"/>
              </a:ext>
            </a:extLst>
          </p:cNvPr>
          <p:cNvSpPr>
            <a:spLocks noGrp="1"/>
          </p:cNvSpPr>
          <p:nvPr>
            <p:ph idx="1"/>
          </p:nvPr>
        </p:nvSpPr>
        <p:spPr>
          <a:xfrm>
            <a:off x="406400" y="762000"/>
            <a:ext cx="11379200" cy="5410199"/>
          </a:xfrm>
        </p:spPr>
        <p:txBody>
          <a:bodyPr>
            <a:normAutofit lnSpcReduction="10000"/>
          </a:bodyPr>
          <a:lstStyle/>
          <a:p>
            <a:r>
              <a:rPr lang="en-US" sz="4000" dirty="0"/>
              <a:t>SCR 831 Joint TSP Comments</a:t>
            </a:r>
          </a:p>
          <a:p>
            <a:r>
              <a:rPr lang="en-US" sz="4000" dirty="0"/>
              <a:t>NPRR 1293: Clarifications to the Modeling Timelines</a:t>
            </a:r>
          </a:p>
          <a:p>
            <a:r>
              <a:rPr lang="en-US" sz="4000" dirty="0"/>
              <a:t>Summer Outage Restriction ending</a:t>
            </a:r>
          </a:p>
          <a:p>
            <a:r>
              <a:rPr lang="en-US" sz="4000" dirty="0"/>
              <a:t>Review of Load Classification request</a:t>
            </a:r>
          </a:p>
          <a:p>
            <a:r>
              <a:rPr lang="en-US" sz="4000" dirty="0"/>
              <a:t>RTC Model Posting</a:t>
            </a:r>
          </a:p>
          <a:p>
            <a:pPr lvl="1">
              <a:buFont typeface="Courier New" panose="02070309020205020404" pitchFamily="49" charset="0"/>
              <a:buChar char="o"/>
            </a:pPr>
            <a:r>
              <a:rPr lang="en-US" sz="3000" dirty="0"/>
              <a:t>DEC ML2 RTC model will have Battery Generating Units </a:t>
            </a:r>
          </a:p>
          <a:p>
            <a:r>
              <a:rPr lang="en-US" sz="4000" dirty="0">
                <a:solidFill>
                  <a:srgbClr val="FF0000"/>
                </a:solidFill>
              </a:rPr>
              <a:t>CIM 16 Workshop</a:t>
            </a:r>
          </a:p>
          <a:p>
            <a:endParaRPr lang="en-US" sz="4000" dirty="0"/>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917E3715-D28A-25DA-80AA-A1EACA3F2380}"/>
              </a:ext>
            </a:extLst>
          </p:cNvPr>
          <p:cNvSpPr>
            <a:spLocks noGrp="1"/>
          </p:cNvSpPr>
          <p:nvPr>
            <p:ph type="sldNum" sz="quarter" idx="4"/>
          </p:nvPr>
        </p:nvSpPr>
        <p:spPr/>
        <p:txBody>
          <a:bodyPr/>
          <a:lstStyle/>
          <a:p>
            <a:fld id="{1D93BD3E-1E9A-4970-A6F7-E7AC52762E0C}" type="slidenum">
              <a:rPr lang="en-US" smtClean="0"/>
              <a:pPr/>
              <a:t>29</a:t>
            </a:fld>
            <a:endParaRPr lang="en-US"/>
          </a:p>
        </p:txBody>
      </p:sp>
    </p:spTree>
    <p:extLst>
      <p:ext uri="{BB962C8B-B14F-4D97-AF65-F5344CB8AC3E}">
        <p14:creationId xmlns:p14="http://schemas.microsoft.com/office/powerpoint/2010/main" val="276702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9B209-875F-1C79-2D5D-9F91F1096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DD85B-5407-576F-DC14-A852892BF6E9}"/>
              </a:ext>
            </a:extLst>
          </p:cNvPr>
          <p:cNvSpPr>
            <a:spLocks noGrp="1"/>
          </p:cNvSpPr>
          <p:nvPr>
            <p:ph type="title"/>
          </p:nvPr>
        </p:nvSpPr>
        <p:spPr/>
        <p:txBody>
          <a:bodyPr/>
          <a:lstStyle/>
          <a:p>
            <a:r>
              <a:rPr lang="en-US"/>
              <a:t>Topics</a:t>
            </a:r>
          </a:p>
        </p:txBody>
      </p:sp>
      <p:sp>
        <p:nvSpPr>
          <p:cNvPr id="3" name="Content Placeholder 2">
            <a:extLst>
              <a:ext uri="{FF2B5EF4-FFF2-40B4-BE49-F238E27FC236}">
                <a16:creationId xmlns:a16="http://schemas.microsoft.com/office/drawing/2014/main" id="{9F19A8D3-4204-C613-570B-7A46B378CB2A}"/>
              </a:ext>
            </a:extLst>
          </p:cNvPr>
          <p:cNvSpPr>
            <a:spLocks noGrp="1"/>
          </p:cNvSpPr>
          <p:nvPr>
            <p:ph idx="1"/>
          </p:nvPr>
        </p:nvSpPr>
        <p:spPr>
          <a:xfrm>
            <a:off x="406400" y="762000"/>
            <a:ext cx="11379200" cy="5410199"/>
          </a:xfrm>
        </p:spPr>
        <p:txBody>
          <a:bodyPr>
            <a:normAutofit lnSpcReduction="10000"/>
          </a:bodyPr>
          <a:lstStyle/>
          <a:p>
            <a:r>
              <a:rPr lang="en-US" sz="4000" dirty="0"/>
              <a:t>SCR 831 Joint TSP Comments</a:t>
            </a:r>
          </a:p>
          <a:p>
            <a:r>
              <a:rPr lang="en-US" sz="4000" dirty="0"/>
              <a:t>NPRR 1293: Clarifications to the Modeling Timelines</a:t>
            </a:r>
          </a:p>
          <a:p>
            <a:r>
              <a:rPr lang="en-US" sz="4000" dirty="0"/>
              <a:t>Summer Outage Restriction ending</a:t>
            </a:r>
          </a:p>
          <a:p>
            <a:r>
              <a:rPr lang="en-US" sz="4000" dirty="0"/>
              <a:t>Review of Load Classification request</a:t>
            </a:r>
          </a:p>
          <a:p>
            <a:r>
              <a:rPr lang="en-US" sz="4000" dirty="0"/>
              <a:t>RTC Model Posting</a:t>
            </a:r>
          </a:p>
          <a:p>
            <a:pPr lvl="1">
              <a:buFont typeface="Courier New" panose="02070309020205020404" pitchFamily="49" charset="0"/>
              <a:buChar char="o"/>
            </a:pPr>
            <a:r>
              <a:rPr lang="en-US" sz="3000" dirty="0"/>
              <a:t>DEC ML2 RTC model will have Battery Generating Units </a:t>
            </a:r>
          </a:p>
          <a:p>
            <a:r>
              <a:rPr lang="en-US" sz="4000" dirty="0"/>
              <a:t>CIM 16 Workshop</a:t>
            </a:r>
          </a:p>
          <a:p>
            <a:endParaRPr lang="en-US" sz="4000" dirty="0"/>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93178CD1-16BB-BA56-E657-E5CD05A6FDE9}"/>
              </a:ext>
            </a:extLst>
          </p:cNvPr>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2858570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C0EE-256D-6492-6CA7-DA7340302D15}"/>
              </a:ext>
            </a:extLst>
          </p:cNvPr>
          <p:cNvSpPr>
            <a:spLocks noGrp="1"/>
          </p:cNvSpPr>
          <p:nvPr>
            <p:ph type="title"/>
          </p:nvPr>
        </p:nvSpPr>
        <p:spPr/>
        <p:txBody>
          <a:bodyPr/>
          <a:lstStyle/>
          <a:p>
            <a:r>
              <a:rPr lang="en-US"/>
              <a:t>ERCOT Hosting Initial CIM16 Workshop on September 18th</a:t>
            </a:r>
          </a:p>
        </p:txBody>
      </p:sp>
      <p:sp>
        <p:nvSpPr>
          <p:cNvPr id="3" name="Content Placeholder 2">
            <a:extLst>
              <a:ext uri="{FF2B5EF4-FFF2-40B4-BE49-F238E27FC236}">
                <a16:creationId xmlns:a16="http://schemas.microsoft.com/office/drawing/2014/main" id="{011B91FA-611E-1FE3-169E-DF784A1193C5}"/>
              </a:ext>
            </a:extLst>
          </p:cNvPr>
          <p:cNvSpPr>
            <a:spLocks noGrp="1"/>
          </p:cNvSpPr>
          <p:nvPr>
            <p:ph idx="1"/>
          </p:nvPr>
        </p:nvSpPr>
        <p:spPr>
          <a:xfrm>
            <a:off x="478503" y="2040357"/>
            <a:ext cx="11277600" cy="3997550"/>
          </a:xfrm>
        </p:spPr>
        <p:txBody>
          <a:bodyPr lIns="91440" tIns="45720" rIns="91440" bIns="45720" anchor="t">
            <a:normAutofit lnSpcReduction="10000"/>
          </a:bodyPr>
          <a:lstStyle/>
          <a:p>
            <a:r>
              <a:rPr lang="en-US"/>
              <a:t>Market Notice: </a:t>
            </a:r>
            <a:r>
              <a:rPr lang="en-US" sz="1800">
                <a:hlinkClick r:id="rId2"/>
              </a:rPr>
              <a:t>M-A071725-02</a:t>
            </a:r>
            <a:endParaRPr lang="en-US" sz="2400"/>
          </a:p>
          <a:p>
            <a:r>
              <a:rPr lang="en-US"/>
              <a:t>Agenda:</a:t>
            </a:r>
          </a:p>
          <a:p>
            <a:pPr lvl="1"/>
            <a:r>
              <a:rPr lang="en-US"/>
              <a:t>Project overview and timeline</a:t>
            </a:r>
          </a:p>
          <a:p>
            <a:pPr lvl="1"/>
            <a:r>
              <a:rPr lang="en-US"/>
              <a:t>Review of key schema changes</a:t>
            </a:r>
          </a:p>
          <a:p>
            <a:pPr lvl="1"/>
            <a:r>
              <a:rPr lang="en-US"/>
              <a:t>Discussion on schema, mapping documents, and Redacted CIM16 Model</a:t>
            </a:r>
          </a:p>
          <a:p>
            <a:r>
              <a:rPr lang="en-US"/>
              <a:t>ERCOT has provided:</a:t>
            </a:r>
          </a:p>
          <a:p>
            <a:pPr lvl="1"/>
            <a:r>
              <a:rPr lang="en-US"/>
              <a:t>Redacted CIM16 Model (posted </a:t>
            </a:r>
            <a:r>
              <a:rPr lang="en-US">
                <a:hlinkClick r:id="rId3"/>
              </a:rPr>
              <a:t>here</a:t>
            </a:r>
            <a:r>
              <a:rPr lang="en-US"/>
              <a:t>) </a:t>
            </a:r>
          </a:p>
          <a:p>
            <a:pPr lvl="1"/>
            <a:r>
              <a:rPr lang="en-US"/>
              <a:t>CIM10 and CIM16 schema files</a:t>
            </a:r>
          </a:p>
          <a:p>
            <a:pPr lvl="1"/>
            <a:r>
              <a:rPr lang="en-US"/>
              <a:t>CIM10 to CIM16 Mapping Document</a:t>
            </a:r>
          </a:p>
        </p:txBody>
      </p:sp>
      <p:sp>
        <p:nvSpPr>
          <p:cNvPr id="4" name="Slide Number Placeholder 3">
            <a:extLst>
              <a:ext uri="{FF2B5EF4-FFF2-40B4-BE49-F238E27FC236}">
                <a16:creationId xmlns:a16="http://schemas.microsoft.com/office/drawing/2014/main" id="{7A91CFE5-5812-1113-F951-2627DFB5D289}"/>
              </a:ext>
            </a:extLst>
          </p:cNvPr>
          <p:cNvSpPr>
            <a:spLocks noGrp="1"/>
          </p:cNvSpPr>
          <p:nvPr>
            <p:ph type="sldNum" sz="quarter" idx="4"/>
          </p:nvPr>
        </p:nvSpPr>
        <p:spPr/>
        <p:txBody>
          <a:bodyPr/>
          <a:lstStyle/>
          <a:p>
            <a:fld id="{1D93BD3E-1E9A-4970-A6F7-E7AC52762E0C}" type="slidenum">
              <a:rPr lang="en-US" smtClean="0"/>
              <a:pPr/>
              <a:t>30</a:t>
            </a:fld>
            <a:endParaRPr lang="en-US"/>
          </a:p>
        </p:txBody>
      </p:sp>
      <p:sp>
        <p:nvSpPr>
          <p:cNvPr id="6" name="TextBox 5">
            <a:extLst>
              <a:ext uri="{FF2B5EF4-FFF2-40B4-BE49-F238E27FC236}">
                <a16:creationId xmlns:a16="http://schemas.microsoft.com/office/drawing/2014/main" id="{453BCF42-D360-8B7F-2E8A-BC2578A34F68}"/>
              </a:ext>
            </a:extLst>
          </p:cNvPr>
          <p:cNvSpPr txBox="1"/>
          <p:nvPr/>
        </p:nvSpPr>
        <p:spPr>
          <a:xfrm>
            <a:off x="4622800" y="6132703"/>
            <a:ext cx="7467600" cy="338554"/>
          </a:xfrm>
          <a:prstGeom prst="rect">
            <a:avLst/>
          </a:prstGeom>
          <a:noFill/>
        </p:spPr>
        <p:txBody>
          <a:bodyPr wrap="square">
            <a:spAutoFit/>
          </a:bodyPr>
          <a:lstStyle/>
          <a:p>
            <a:pPr algn="r"/>
            <a:r>
              <a:rPr lang="en-US" sz="1600">
                <a:hlinkClick r:id="rId4"/>
              </a:rPr>
              <a:t>https://www.ercot.com/calendar/09182025-ERCOT-CIM-16-Workshop</a:t>
            </a:r>
            <a:endParaRPr lang="en-US" sz="1600"/>
          </a:p>
        </p:txBody>
      </p:sp>
      <p:sp>
        <p:nvSpPr>
          <p:cNvPr id="9" name="Content Placeholder 2">
            <a:extLst>
              <a:ext uri="{FF2B5EF4-FFF2-40B4-BE49-F238E27FC236}">
                <a16:creationId xmlns:a16="http://schemas.microsoft.com/office/drawing/2014/main" id="{CF1C8685-1BC8-A06A-CCC6-63A3FD8E0C43}"/>
              </a:ext>
            </a:extLst>
          </p:cNvPr>
          <p:cNvSpPr txBox="1">
            <a:spLocks/>
          </p:cNvSpPr>
          <p:nvPr/>
        </p:nvSpPr>
        <p:spPr>
          <a:xfrm>
            <a:off x="685799" y="785678"/>
            <a:ext cx="11027697" cy="12546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a:t>First CIM16 Workshop to Be Held at Austin MET on September 18</a:t>
            </a:r>
            <a:r>
              <a:rPr lang="en-US" sz="3600" baseline="30000"/>
              <a:t>th</a:t>
            </a:r>
            <a:endParaRPr lang="en-US" sz="2800"/>
          </a:p>
        </p:txBody>
      </p:sp>
    </p:spTree>
    <p:extLst>
      <p:ext uri="{BB962C8B-B14F-4D97-AF65-F5344CB8AC3E}">
        <p14:creationId xmlns:p14="http://schemas.microsoft.com/office/powerpoint/2010/main" val="2899247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3257-9AD4-77AF-0BEC-0521F3D05880}"/>
              </a:ext>
            </a:extLst>
          </p:cNvPr>
          <p:cNvSpPr>
            <a:spLocks noGrp="1"/>
          </p:cNvSpPr>
          <p:nvPr>
            <p:ph type="title"/>
          </p:nvPr>
        </p:nvSpPr>
        <p:spPr/>
        <p:txBody>
          <a:bodyPr lIns="91440" tIns="45720" rIns="91440" bIns="45720" anchor="t"/>
          <a:lstStyle/>
          <a:p>
            <a:r>
              <a:rPr lang="en-US">
                <a:cs typeface="Arial"/>
              </a:rPr>
              <a:t>New Modeling Page on ERCOT.com</a:t>
            </a:r>
            <a:endParaRPr lang="en-US"/>
          </a:p>
        </p:txBody>
      </p:sp>
      <p:pic>
        <p:nvPicPr>
          <p:cNvPr id="5" name="Content Placeholder 4">
            <a:extLst>
              <a:ext uri="{FF2B5EF4-FFF2-40B4-BE49-F238E27FC236}">
                <a16:creationId xmlns:a16="http://schemas.microsoft.com/office/drawing/2014/main" id="{0C8F6F7E-8370-3AA3-71FD-ED91ED5CEC20}"/>
              </a:ext>
            </a:extLst>
          </p:cNvPr>
          <p:cNvPicPr>
            <a:picLocks noGrp="1" noChangeAspect="1"/>
          </p:cNvPicPr>
          <p:nvPr>
            <p:ph idx="1"/>
          </p:nvPr>
        </p:nvPicPr>
        <p:blipFill>
          <a:blip r:embed="rId2"/>
          <a:stretch>
            <a:fillRect/>
          </a:stretch>
        </p:blipFill>
        <p:spPr>
          <a:xfrm>
            <a:off x="2090275" y="769036"/>
            <a:ext cx="9820452" cy="5306221"/>
          </a:xfrm>
          <a:prstGeom prst="rect">
            <a:avLst/>
          </a:prstGeom>
        </p:spPr>
      </p:pic>
      <p:sp>
        <p:nvSpPr>
          <p:cNvPr id="4" name="Slide Number Placeholder 3">
            <a:extLst>
              <a:ext uri="{FF2B5EF4-FFF2-40B4-BE49-F238E27FC236}">
                <a16:creationId xmlns:a16="http://schemas.microsoft.com/office/drawing/2014/main" id="{4C6C10A5-4776-0ABD-653A-A8E06A001CA3}"/>
              </a:ext>
            </a:extLst>
          </p:cNvPr>
          <p:cNvSpPr>
            <a:spLocks noGrp="1"/>
          </p:cNvSpPr>
          <p:nvPr>
            <p:ph type="sldNum" sz="quarter" idx="4"/>
          </p:nvPr>
        </p:nvSpPr>
        <p:spPr/>
        <p:txBody>
          <a:bodyPr/>
          <a:lstStyle/>
          <a:p>
            <a:fld id="{1D93BD3E-1E9A-4970-A6F7-E7AC52762E0C}" type="slidenum">
              <a:rPr lang="en-US" smtClean="0"/>
              <a:pPr/>
              <a:t>31</a:t>
            </a:fld>
            <a:endParaRPr lang="en-US"/>
          </a:p>
        </p:txBody>
      </p:sp>
      <p:sp>
        <p:nvSpPr>
          <p:cNvPr id="6" name="Rectangle 5">
            <a:extLst>
              <a:ext uri="{FF2B5EF4-FFF2-40B4-BE49-F238E27FC236}">
                <a16:creationId xmlns:a16="http://schemas.microsoft.com/office/drawing/2014/main" id="{6A03279E-68FE-A1CB-16DE-F7E9F00CE752}"/>
              </a:ext>
            </a:extLst>
          </p:cNvPr>
          <p:cNvSpPr/>
          <p:nvPr/>
        </p:nvSpPr>
        <p:spPr>
          <a:xfrm>
            <a:off x="2467899" y="3411795"/>
            <a:ext cx="6882580" cy="248756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50BD7A-47C5-9E07-00AC-08CC092BB455}"/>
              </a:ext>
            </a:extLst>
          </p:cNvPr>
          <p:cNvSpPr txBox="1"/>
          <p:nvPr/>
        </p:nvSpPr>
        <p:spPr>
          <a:xfrm>
            <a:off x="527082" y="4377562"/>
            <a:ext cx="1940817" cy="738664"/>
          </a:xfrm>
          <a:prstGeom prst="rect">
            <a:avLst/>
          </a:prstGeom>
          <a:noFill/>
        </p:spPr>
        <p:txBody>
          <a:bodyPr wrap="square" rtlCol="0">
            <a:spAutoFit/>
          </a:bodyPr>
          <a:lstStyle/>
          <a:p>
            <a:pPr algn="r"/>
            <a:r>
              <a:rPr lang="en-US" sz="1400" i="1">
                <a:solidFill>
                  <a:srgbClr val="FF0000"/>
                </a:solidFill>
              </a:rPr>
              <a:t>Many helpful files in the CIM16 Transition section</a:t>
            </a:r>
          </a:p>
        </p:txBody>
      </p:sp>
      <p:sp>
        <p:nvSpPr>
          <p:cNvPr id="10" name="TextBox 9">
            <a:extLst>
              <a:ext uri="{FF2B5EF4-FFF2-40B4-BE49-F238E27FC236}">
                <a16:creationId xmlns:a16="http://schemas.microsoft.com/office/drawing/2014/main" id="{AB53595E-35CF-45CE-EDD5-E9F8D8971358}"/>
              </a:ext>
            </a:extLst>
          </p:cNvPr>
          <p:cNvSpPr txBox="1"/>
          <p:nvPr/>
        </p:nvSpPr>
        <p:spPr>
          <a:xfrm>
            <a:off x="7675716" y="6148920"/>
            <a:ext cx="4414684" cy="338554"/>
          </a:xfrm>
          <a:prstGeom prst="rect">
            <a:avLst/>
          </a:prstGeom>
          <a:noFill/>
        </p:spPr>
        <p:txBody>
          <a:bodyPr wrap="square">
            <a:spAutoFit/>
          </a:bodyPr>
          <a:lstStyle/>
          <a:p>
            <a:pPr algn="r"/>
            <a:r>
              <a:rPr lang="en-US" sz="1600">
                <a:hlinkClick r:id="rId3"/>
              </a:rPr>
              <a:t>https://www.ercot.com/gridinfo/modeling</a:t>
            </a:r>
            <a:endParaRPr lang="en-US" sz="1600"/>
          </a:p>
        </p:txBody>
      </p:sp>
    </p:spTree>
    <p:extLst>
      <p:ext uri="{BB962C8B-B14F-4D97-AF65-F5344CB8AC3E}">
        <p14:creationId xmlns:p14="http://schemas.microsoft.com/office/powerpoint/2010/main" val="2571258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0FFB2-8862-56ED-12E3-B0328D9A6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1F69E-85F2-B068-B423-99EDA742F1C0}"/>
              </a:ext>
            </a:extLst>
          </p:cNvPr>
          <p:cNvSpPr>
            <a:spLocks noGrp="1"/>
          </p:cNvSpPr>
          <p:nvPr>
            <p:ph type="title"/>
          </p:nvPr>
        </p:nvSpPr>
        <p:spPr/>
        <p:txBody>
          <a:bodyPr/>
          <a:lstStyle/>
          <a:p>
            <a:r>
              <a:rPr lang="en-US"/>
              <a:t>Other Topics</a:t>
            </a:r>
          </a:p>
        </p:txBody>
      </p:sp>
      <p:sp>
        <p:nvSpPr>
          <p:cNvPr id="3" name="Content Placeholder 2">
            <a:extLst>
              <a:ext uri="{FF2B5EF4-FFF2-40B4-BE49-F238E27FC236}">
                <a16:creationId xmlns:a16="http://schemas.microsoft.com/office/drawing/2014/main" id="{8E9EE2CC-9730-95E1-158B-03DA5F42FFAF}"/>
              </a:ext>
            </a:extLst>
          </p:cNvPr>
          <p:cNvSpPr>
            <a:spLocks noGrp="1"/>
          </p:cNvSpPr>
          <p:nvPr>
            <p:ph idx="1"/>
          </p:nvPr>
        </p:nvSpPr>
        <p:spPr>
          <a:xfrm>
            <a:off x="3962400" y="2667000"/>
            <a:ext cx="4622800" cy="838200"/>
          </a:xfrm>
        </p:spPr>
        <p:txBody>
          <a:bodyPr>
            <a:normAutofit/>
          </a:bodyPr>
          <a:lstStyle/>
          <a:p>
            <a:pPr marL="0" indent="0">
              <a:buNone/>
            </a:pPr>
            <a:r>
              <a:rPr lang="en-US" sz="4000"/>
              <a:t>Open Discussion…</a:t>
            </a:r>
          </a:p>
        </p:txBody>
      </p:sp>
      <p:sp>
        <p:nvSpPr>
          <p:cNvPr id="4" name="Slide Number Placeholder 3">
            <a:extLst>
              <a:ext uri="{FF2B5EF4-FFF2-40B4-BE49-F238E27FC236}">
                <a16:creationId xmlns:a16="http://schemas.microsoft.com/office/drawing/2014/main" id="{81F6D98B-B28C-9790-8B74-E88D722557DA}"/>
              </a:ext>
            </a:extLst>
          </p:cNvPr>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301350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82DE2-8F88-DCF8-4AB4-6521B113B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A684B-67B2-8436-5C23-6C5BA5970C65}"/>
              </a:ext>
            </a:extLst>
          </p:cNvPr>
          <p:cNvSpPr>
            <a:spLocks noGrp="1"/>
          </p:cNvSpPr>
          <p:nvPr>
            <p:ph type="title"/>
          </p:nvPr>
        </p:nvSpPr>
        <p:spPr/>
        <p:txBody>
          <a:bodyPr/>
          <a:lstStyle/>
          <a:p>
            <a:r>
              <a:rPr lang="en-US"/>
              <a:t>Topics</a:t>
            </a:r>
          </a:p>
        </p:txBody>
      </p:sp>
      <p:sp>
        <p:nvSpPr>
          <p:cNvPr id="3" name="Content Placeholder 2">
            <a:extLst>
              <a:ext uri="{FF2B5EF4-FFF2-40B4-BE49-F238E27FC236}">
                <a16:creationId xmlns:a16="http://schemas.microsoft.com/office/drawing/2014/main" id="{277336C8-E9C9-75C1-8510-43FCDF151094}"/>
              </a:ext>
            </a:extLst>
          </p:cNvPr>
          <p:cNvSpPr>
            <a:spLocks noGrp="1"/>
          </p:cNvSpPr>
          <p:nvPr>
            <p:ph idx="1"/>
          </p:nvPr>
        </p:nvSpPr>
        <p:spPr>
          <a:xfrm>
            <a:off x="406400" y="762000"/>
            <a:ext cx="11379200" cy="5410199"/>
          </a:xfrm>
        </p:spPr>
        <p:txBody>
          <a:bodyPr>
            <a:normAutofit lnSpcReduction="10000"/>
          </a:bodyPr>
          <a:lstStyle/>
          <a:p>
            <a:r>
              <a:rPr lang="en-US" sz="4000" dirty="0">
                <a:solidFill>
                  <a:srgbClr val="FF0000"/>
                </a:solidFill>
              </a:rPr>
              <a:t>SCR 831 Joint TSP Comments</a:t>
            </a:r>
          </a:p>
          <a:p>
            <a:r>
              <a:rPr lang="en-US" sz="4000" dirty="0"/>
              <a:t>NPRR 1293: Clarifications to the Modeling Timelines</a:t>
            </a:r>
          </a:p>
          <a:p>
            <a:r>
              <a:rPr lang="en-US" sz="4000" dirty="0"/>
              <a:t>Summer Outage Restriction ending</a:t>
            </a:r>
          </a:p>
          <a:p>
            <a:r>
              <a:rPr lang="en-US" sz="4000" dirty="0"/>
              <a:t>Review of Load Classification request</a:t>
            </a:r>
          </a:p>
          <a:p>
            <a:r>
              <a:rPr lang="en-US" sz="4000" dirty="0"/>
              <a:t>RTC Model Posting</a:t>
            </a:r>
          </a:p>
          <a:p>
            <a:pPr lvl="1">
              <a:buFont typeface="Courier New" panose="02070309020205020404" pitchFamily="49" charset="0"/>
              <a:buChar char="o"/>
            </a:pPr>
            <a:r>
              <a:rPr lang="en-US" sz="3000" dirty="0"/>
              <a:t>DEC ML2 RTC model will have Battery Generating Units </a:t>
            </a:r>
          </a:p>
          <a:p>
            <a:r>
              <a:rPr lang="en-US" sz="4000" dirty="0"/>
              <a:t>CIM 16 Workshop</a:t>
            </a:r>
          </a:p>
          <a:p>
            <a:endParaRPr lang="en-US" sz="4000" dirty="0"/>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F50B37BB-CD83-5EE6-15C1-D0A1E1D86E1C}"/>
              </a:ext>
            </a:extLst>
          </p:cNvPr>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133063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EA5D0-BA09-D412-CEB9-3FD1E6BE3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2A311-C7AD-87E9-22C5-F3DFAA173C2D}"/>
              </a:ext>
            </a:extLst>
          </p:cNvPr>
          <p:cNvSpPr>
            <a:spLocks noGrp="1"/>
          </p:cNvSpPr>
          <p:nvPr>
            <p:ph type="title"/>
          </p:nvPr>
        </p:nvSpPr>
        <p:spPr/>
        <p:txBody>
          <a:bodyPr/>
          <a:lstStyle/>
          <a:p>
            <a:r>
              <a:rPr lang="en-US" dirty="0"/>
              <a:t>SCR 831 Joint TSP Comments</a:t>
            </a:r>
          </a:p>
        </p:txBody>
      </p:sp>
      <p:sp>
        <p:nvSpPr>
          <p:cNvPr id="3" name="Content Placeholder 2">
            <a:extLst>
              <a:ext uri="{FF2B5EF4-FFF2-40B4-BE49-F238E27FC236}">
                <a16:creationId xmlns:a16="http://schemas.microsoft.com/office/drawing/2014/main" id="{BAAD2370-F0FD-872F-D83E-201922457039}"/>
              </a:ext>
            </a:extLst>
          </p:cNvPr>
          <p:cNvSpPr>
            <a:spLocks noGrp="1"/>
          </p:cNvSpPr>
          <p:nvPr>
            <p:ph idx="1"/>
          </p:nvPr>
        </p:nvSpPr>
        <p:spPr>
          <a:xfrm>
            <a:off x="406400" y="762000"/>
            <a:ext cx="11379200" cy="5410199"/>
          </a:xfrm>
        </p:spPr>
        <p:txBody>
          <a:bodyPr>
            <a:normAutofit fontScale="77500" lnSpcReduction="20000"/>
          </a:bodyPr>
          <a:lstStyle/>
          <a:p>
            <a:pPr marL="0" indent="0">
              <a:buNone/>
            </a:pPr>
            <a:r>
              <a:rPr lang="en-US" sz="2800" dirty="0"/>
              <a:t>Joint Comment: Oncor, CenterPoint Energy Houston Electric (CEHE), American Electric Power (AEP) and Texas New Mexico Power (TNMP) (“Joint Transmission Service Providers (TSPs)”) provide these comments to System Change Request (SCR) 831, Short Circuit Model Integration, to acknowledge its potential benefits. Joint TSPs recognize that the successful implementation of this system change will depend on satisfactorily addressing several technical challenges and questions, including a large-scale data migration effort.  While this implementation is likely to entail considerable effort on ERCOT’s part, Joint TSPs recommend that the SCR be implemented within three years of Public Utility Commission of Texas (PUCT) approval.</a:t>
            </a:r>
          </a:p>
          <a:p>
            <a:pPr marL="0" indent="0">
              <a:buNone/>
            </a:pPr>
            <a:endParaRPr lang="en-US" sz="2800" dirty="0"/>
          </a:p>
          <a:p>
            <a:pPr marL="0" indent="0">
              <a:buNone/>
            </a:pPr>
            <a:r>
              <a:rPr lang="en-US" sz="2800" dirty="0"/>
              <a:t>Joint TSPs emphasize that support for the SCR’s approval should not constitute a commitment to provide or maintain data related to this initiative until the implementation details have been proposed in writing by ERCOT for TSP review and comment, and TSPs are fully satisfied with these implementation details.  Once a vendor-developed concept product is available, Joint TSPs recommend that a Nodal Operating Guide Revision Request (NOGRR) be submitted either by ERCOT or by a TSP to specifically describe the data elements that TSPs will need to provide for successful implementation of the SCR, so that that these items can be properly codified in Section 5, Network Operations Modeling Requirements, of the Nodal Operating Guide.</a:t>
            </a:r>
          </a:p>
          <a:p>
            <a:pPr marL="400050" lvl="1" indent="0">
              <a:buNone/>
            </a:pPr>
            <a:endParaRPr lang="en-US" sz="4000" dirty="0">
              <a:solidFill>
                <a:schemeClr val="accent2"/>
              </a:solidFill>
            </a:endParaRPr>
          </a:p>
        </p:txBody>
      </p:sp>
      <p:sp>
        <p:nvSpPr>
          <p:cNvPr id="4" name="Slide Number Placeholder 3">
            <a:extLst>
              <a:ext uri="{FF2B5EF4-FFF2-40B4-BE49-F238E27FC236}">
                <a16:creationId xmlns:a16="http://schemas.microsoft.com/office/drawing/2014/main" id="{C870DA17-103A-C5BB-AC26-7FE4C43A4602}"/>
              </a:ext>
            </a:extLst>
          </p:cNvPr>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312199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022C9-6CA7-B48D-B234-84B935161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33DB3-CF1C-A7BE-AD89-CC5E96EE4CDE}"/>
              </a:ext>
            </a:extLst>
          </p:cNvPr>
          <p:cNvSpPr>
            <a:spLocks noGrp="1"/>
          </p:cNvSpPr>
          <p:nvPr>
            <p:ph type="title"/>
          </p:nvPr>
        </p:nvSpPr>
        <p:spPr/>
        <p:txBody>
          <a:bodyPr/>
          <a:lstStyle/>
          <a:p>
            <a:r>
              <a:rPr lang="en-US"/>
              <a:t>Topics</a:t>
            </a:r>
          </a:p>
        </p:txBody>
      </p:sp>
      <p:sp>
        <p:nvSpPr>
          <p:cNvPr id="3" name="Content Placeholder 2">
            <a:extLst>
              <a:ext uri="{FF2B5EF4-FFF2-40B4-BE49-F238E27FC236}">
                <a16:creationId xmlns:a16="http://schemas.microsoft.com/office/drawing/2014/main" id="{4A00A74C-BE25-E436-B3C5-267E30D96064}"/>
              </a:ext>
            </a:extLst>
          </p:cNvPr>
          <p:cNvSpPr>
            <a:spLocks noGrp="1"/>
          </p:cNvSpPr>
          <p:nvPr>
            <p:ph idx="1"/>
          </p:nvPr>
        </p:nvSpPr>
        <p:spPr>
          <a:xfrm>
            <a:off x="406400" y="762000"/>
            <a:ext cx="11379200" cy="5410199"/>
          </a:xfrm>
        </p:spPr>
        <p:txBody>
          <a:bodyPr>
            <a:normAutofit lnSpcReduction="10000"/>
          </a:bodyPr>
          <a:lstStyle/>
          <a:p>
            <a:r>
              <a:rPr lang="en-US" sz="4000" dirty="0"/>
              <a:t>SCR 831 Joint TSP Comments</a:t>
            </a:r>
          </a:p>
          <a:p>
            <a:r>
              <a:rPr lang="en-US" sz="4000" dirty="0">
                <a:solidFill>
                  <a:srgbClr val="FF0000"/>
                </a:solidFill>
              </a:rPr>
              <a:t>NPRR 1293: Clarifications to the Modeling Timelines</a:t>
            </a:r>
          </a:p>
          <a:p>
            <a:r>
              <a:rPr lang="en-US" sz="4000" dirty="0"/>
              <a:t>Summer Outage Restriction ending</a:t>
            </a:r>
          </a:p>
          <a:p>
            <a:r>
              <a:rPr lang="en-US" sz="4000" dirty="0"/>
              <a:t>Review of Load Classification request</a:t>
            </a:r>
          </a:p>
          <a:p>
            <a:r>
              <a:rPr lang="en-US" sz="4000" dirty="0"/>
              <a:t>RTC Model Posting</a:t>
            </a:r>
          </a:p>
          <a:p>
            <a:pPr lvl="1">
              <a:buFont typeface="Courier New" panose="02070309020205020404" pitchFamily="49" charset="0"/>
              <a:buChar char="o"/>
            </a:pPr>
            <a:r>
              <a:rPr lang="en-US" sz="3000" dirty="0"/>
              <a:t>DEC ML2 RTC model will have Battery Generating Units </a:t>
            </a:r>
          </a:p>
          <a:p>
            <a:r>
              <a:rPr lang="en-US" sz="4000" dirty="0"/>
              <a:t>CIM 16 Workshop</a:t>
            </a:r>
          </a:p>
          <a:p>
            <a:endParaRPr lang="en-US" sz="4000" dirty="0"/>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5725CCA8-A5E4-6D0B-9BC4-1CCAA678860C}"/>
              </a:ext>
            </a:extLst>
          </p:cNvPr>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325391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5" name="Title 4"/>
          <p:cNvSpPr>
            <a:spLocks noGrp="1"/>
          </p:cNvSpPr>
          <p:nvPr>
            <p:ph type="title"/>
          </p:nvPr>
        </p:nvSpPr>
        <p:spPr/>
        <p:txBody>
          <a:bodyPr/>
          <a:lstStyle/>
          <a:p>
            <a:r>
              <a:rPr lang="en-US" dirty="0"/>
              <a:t>NPRR 1293: Clarifications to the Modeling Timelines.</a:t>
            </a:r>
          </a:p>
        </p:txBody>
      </p:sp>
      <p:pic>
        <p:nvPicPr>
          <p:cNvPr id="10" name="Picture 9">
            <a:extLst>
              <a:ext uri="{FF2B5EF4-FFF2-40B4-BE49-F238E27FC236}">
                <a16:creationId xmlns:a16="http://schemas.microsoft.com/office/drawing/2014/main" id="{47A3780E-EA02-3EBE-0AC4-5A7117180F2C}"/>
              </a:ext>
            </a:extLst>
          </p:cNvPr>
          <p:cNvPicPr>
            <a:picLocks noChangeAspect="1"/>
          </p:cNvPicPr>
          <p:nvPr/>
        </p:nvPicPr>
        <p:blipFill>
          <a:blip r:embed="rId3">
            <a:extLst>
              <a:ext uri="{28A0092B-C50C-407E-A947-70E740481C1C}">
                <a14:useLocalDpi xmlns:a14="http://schemas.microsoft.com/office/drawing/2010/main" val="0"/>
              </a:ext>
            </a:extLst>
          </a:blip>
          <a:srcRect l="225" r="485"/>
          <a:stretch>
            <a:fillRect/>
          </a:stretch>
        </p:blipFill>
        <p:spPr>
          <a:xfrm>
            <a:off x="243839" y="791644"/>
            <a:ext cx="7011157" cy="2521825"/>
          </a:xfrm>
          <a:prstGeom prst="rect">
            <a:avLst/>
          </a:prstGeom>
        </p:spPr>
      </p:pic>
      <p:sp>
        <p:nvSpPr>
          <p:cNvPr id="11" name="TextBox 10">
            <a:extLst>
              <a:ext uri="{FF2B5EF4-FFF2-40B4-BE49-F238E27FC236}">
                <a16:creationId xmlns:a16="http://schemas.microsoft.com/office/drawing/2014/main" id="{827A4463-BD8E-ABC2-F1C8-DAE2352EF619}"/>
              </a:ext>
            </a:extLst>
          </p:cNvPr>
          <p:cNvSpPr txBox="1"/>
          <p:nvPr/>
        </p:nvSpPr>
        <p:spPr>
          <a:xfrm>
            <a:off x="152400" y="3313469"/>
            <a:ext cx="1219200" cy="461665"/>
          </a:xfrm>
          <a:prstGeom prst="rect">
            <a:avLst/>
          </a:prstGeom>
          <a:noFill/>
        </p:spPr>
        <p:txBody>
          <a:bodyPr wrap="square" rtlCol="0">
            <a:spAutoFit/>
          </a:bodyPr>
          <a:lstStyle/>
          <a:p>
            <a:r>
              <a:rPr lang="en-US" sz="2400" dirty="0"/>
              <a:t>Before</a:t>
            </a:r>
            <a:endParaRPr lang="en-US" sz="2400"/>
          </a:p>
        </p:txBody>
      </p:sp>
      <p:sp>
        <p:nvSpPr>
          <p:cNvPr id="12" name="TextBox 11">
            <a:extLst>
              <a:ext uri="{FF2B5EF4-FFF2-40B4-BE49-F238E27FC236}">
                <a16:creationId xmlns:a16="http://schemas.microsoft.com/office/drawing/2014/main" id="{A03C8752-8F5B-E0CE-A82C-8A818A83A236}"/>
              </a:ext>
            </a:extLst>
          </p:cNvPr>
          <p:cNvSpPr txBox="1"/>
          <p:nvPr/>
        </p:nvSpPr>
        <p:spPr>
          <a:xfrm>
            <a:off x="10627361" y="2986402"/>
            <a:ext cx="1219200" cy="461665"/>
          </a:xfrm>
          <a:prstGeom prst="rect">
            <a:avLst/>
          </a:prstGeom>
          <a:noFill/>
        </p:spPr>
        <p:txBody>
          <a:bodyPr wrap="square" rtlCol="0">
            <a:spAutoFit/>
          </a:bodyPr>
          <a:lstStyle/>
          <a:p>
            <a:pPr algn="r"/>
            <a:r>
              <a:rPr lang="en-US" sz="2400" dirty="0"/>
              <a:t>After</a:t>
            </a:r>
            <a:endParaRPr lang="en-US" sz="2400"/>
          </a:p>
        </p:txBody>
      </p:sp>
      <p:sp>
        <p:nvSpPr>
          <p:cNvPr id="13" name="TextBox 12">
            <a:extLst>
              <a:ext uri="{FF2B5EF4-FFF2-40B4-BE49-F238E27FC236}">
                <a16:creationId xmlns:a16="http://schemas.microsoft.com/office/drawing/2014/main" id="{168A80F6-91D7-50D9-0A75-1C6A41E368C0}"/>
              </a:ext>
            </a:extLst>
          </p:cNvPr>
          <p:cNvSpPr txBox="1"/>
          <p:nvPr/>
        </p:nvSpPr>
        <p:spPr>
          <a:xfrm>
            <a:off x="508000" y="4511855"/>
            <a:ext cx="4785361" cy="1323439"/>
          </a:xfrm>
          <a:prstGeom prst="rect">
            <a:avLst/>
          </a:prstGeom>
          <a:noFill/>
        </p:spPr>
        <p:txBody>
          <a:bodyPr wrap="square" rtlCol="0">
            <a:spAutoFit/>
          </a:bodyPr>
          <a:lstStyle/>
          <a:p>
            <a:pPr algn="ctr"/>
            <a:r>
              <a:rPr lang="en-US" sz="2000" dirty="0"/>
              <a:t>This NPRR is not intended to change the database load schedule.  This change ensures the table in 3.10.1(3) matches the current process.</a:t>
            </a:r>
          </a:p>
        </p:txBody>
      </p:sp>
      <p:pic>
        <p:nvPicPr>
          <p:cNvPr id="15" name="Picture 14">
            <a:extLst>
              <a:ext uri="{FF2B5EF4-FFF2-40B4-BE49-F238E27FC236}">
                <a16:creationId xmlns:a16="http://schemas.microsoft.com/office/drawing/2014/main" id="{9D860BD9-BF43-DD0A-A558-ADDBEE80ED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30241" y="3377559"/>
            <a:ext cx="6116320" cy="2752344"/>
          </a:xfrm>
          <a:prstGeom prst="rect">
            <a:avLst/>
          </a:prstGeom>
        </p:spPr>
      </p:pic>
      <p:sp>
        <p:nvSpPr>
          <p:cNvPr id="3" name="TextBox 2">
            <a:extLst>
              <a:ext uri="{FF2B5EF4-FFF2-40B4-BE49-F238E27FC236}">
                <a16:creationId xmlns:a16="http://schemas.microsoft.com/office/drawing/2014/main" id="{E6E56C80-8DDB-2CD7-B08C-F40B94C2CCF3}"/>
              </a:ext>
            </a:extLst>
          </p:cNvPr>
          <p:cNvSpPr txBox="1"/>
          <p:nvPr/>
        </p:nvSpPr>
        <p:spPr>
          <a:xfrm>
            <a:off x="7315200" y="6063626"/>
            <a:ext cx="4879258" cy="276999"/>
          </a:xfrm>
          <a:prstGeom prst="rect">
            <a:avLst/>
          </a:prstGeom>
          <a:noFill/>
        </p:spPr>
        <p:txBody>
          <a:bodyPr wrap="square">
            <a:spAutoFit/>
          </a:bodyPr>
          <a:lstStyle/>
          <a:p>
            <a:pPr algn="r"/>
            <a:r>
              <a:rPr lang="en-US" sz="1200">
                <a:hlinkClick r:id="rId5"/>
              </a:rPr>
              <a:t>https://www.ercot.com/gridinfo/transmission/opsys-change-schedule</a:t>
            </a:r>
            <a:endParaRPr lang="en-US" sz="1200"/>
          </a:p>
        </p:txBody>
      </p:sp>
      <p:sp>
        <p:nvSpPr>
          <p:cNvPr id="2" name="TextBox 1">
            <a:extLst>
              <a:ext uri="{FF2B5EF4-FFF2-40B4-BE49-F238E27FC236}">
                <a16:creationId xmlns:a16="http://schemas.microsoft.com/office/drawing/2014/main" id="{F0D31C5E-5948-769D-21A7-567D50216964}"/>
              </a:ext>
            </a:extLst>
          </p:cNvPr>
          <p:cNvSpPr txBox="1"/>
          <p:nvPr/>
        </p:nvSpPr>
        <p:spPr>
          <a:xfrm>
            <a:off x="7346435" y="1728995"/>
            <a:ext cx="4312920" cy="707886"/>
          </a:xfrm>
          <a:prstGeom prst="rect">
            <a:avLst/>
          </a:prstGeom>
          <a:noFill/>
        </p:spPr>
        <p:txBody>
          <a:bodyPr wrap="square" rtlCol="0">
            <a:spAutoFit/>
          </a:bodyPr>
          <a:lstStyle/>
          <a:p>
            <a:pPr algn="ctr"/>
            <a:r>
              <a:rPr lang="en-US" sz="2000" dirty="0"/>
              <a:t>Changes to the table in Nodal Protocol Section 3.10.1(3), (4).</a:t>
            </a:r>
          </a:p>
        </p:txBody>
      </p:sp>
    </p:spTree>
    <p:extLst>
      <p:ext uri="{BB962C8B-B14F-4D97-AF65-F5344CB8AC3E}">
        <p14:creationId xmlns:p14="http://schemas.microsoft.com/office/powerpoint/2010/main" val="406328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7B0A-6E4F-56C7-9E60-61CB3C1F61A7}"/>
              </a:ext>
            </a:extLst>
          </p:cNvPr>
          <p:cNvSpPr>
            <a:spLocks noGrp="1"/>
          </p:cNvSpPr>
          <p:nvPr>
            <p:ph type="title"/>
          </p:nvPr>
        </p:nvSpPr>
        <p:spPr/>
        <p:txBody>
          <a:bodyPr/>
          <a:lstStyle/>
          <a:p>
            <a:r>
              <a:rPr lang="en-US" dirty="0"/>
              <a:t>NPRR 1293: Clarifications to the Modeling Timelines.</a:t>
            </a:r>
          </a:p>
        </p:txBody>
      </p:sp>
      <p:sp>
        <p:nvSpPr>
          <p:cNvPr id="4" name="Slide Number Placeholder 3">
            <a:extLst>
              <a:ext uri="{FF2B5EF4-FFF2-40B4-BE49-F238E27FC236}">
                <a16:creationId xmlns:a16="http://schemas.microsoft.com/office/drawing/2014/main" id="{3F1E4466-D053-5067-3B86-61267A3F32E7}"/>
              </a:ext>
            </a:extLst>
          </p:cNvPr>
          <p:cNvSpPr>
            <a:spLocks noGrp="1"/>
          </p:cNvSpPr>
          <p:nvPr>
            <p:ph type="sldNum" sz="quarter" idx="4"/>
          </p:nvPr>
        </p:nvSpPr>
        <p:spPr/>
        <p:txBody>
          <a:bodyPr/>
          <a:lstStyle/>
          <a:p>
            <a:fld id="{1D93BD3E-1E9A-4970-A6F7-E7AC52762E0C}" type="slidenum">
              <a:rPr lang="en-US" smtClean="0"/>
              <a:pPr/>
              <a:t>8</a:t>
            </a:fld>
            <a:endParaRPr lang="en-US"/>
          </a:p>
        </p:txBody>
      </p:sp>
      <p:pic>
        <p:nvPicPr>
          <p:cNvPr id="11" name="Picture 10">
            <a:extLst>
              <a:ext uri="{FF2B5EF4-FFF2-40B4-BE49-F238E27FC236}">
                <a16:creationId xmlns:a16="http://schemas.microsoft.com/office/drawing/2014/main" id="{86FAAAE6-C5D0-1A68-F812-5D4FB274A96E}"/>
              </a:ext>
            </a:extLst>
          </p:cNvPr>
          <p:cNvPicPr>
            <a:picLocks noChangeAspect="1"/>
          </p:cNvPicPr>
          <p:nvPr/>
        </p:nvPicPr>
        <p:blipFill>
          <a:blip r:embed="rId2">
            <a:extLst>
              <a:ext uri="{28A0092B-C50C-407E-A947-70E740481C1C}">
                <a14:useLocalDpi xmlns:a14="http://schemas.microsoft.com/office/drawing/2010/main" val="0"/>
              </a:ext>
            </a:extLst>
          </a:blip>
          <a:srcRect t="84948"/>
          <a:stretch>
            <a:fillRect/>
          </a:stretch>
        </p:blipFill>
        <p:spPr>
          <a:xfrm>
            <a:off x="383050" y="2557419"/>
            <a:ext cx="11427950" cy="1509653"/>
          </a:xfrm>
          <a:prstGeom prst="rect">
            <a:avLst/>
          </a:prstGeom>
          <a:ln>
            <a:solidFill>
              <a:schemeClr val="accent1"/>
            </a:solidFill>
          </a:ln>
        </p:spPr>
      </p:pic>
      <p:sp>
        <p:nvSpPr>
          <p:cNvPr id="12" name="TextBox 11">
            <a:extLst>
              <a:ext uri="{FF2B5EF4-FFF2-40B4-BE49-F238E27FC236}">
                <a16:creationId xmlns:a16="http://schemas.microsoft.com/office/drawing/2014/main" id="{FF4BD5A8-C2B8-D5FC-AFA1-DE94B3C46B96}"/>
              </a:ext>
            </a:extLst>
          </p:cNvPr>
          <p:cNvSpPr txBox="1"/>
          <p:nvPr/>
        </p:nvSpPr>
        <p:spPr>
          <a:xfrm>
            <a:off x="734600" y="4284933"/>
            <a:ext cx="10896600" cy="707886"/>
          </a:xfrm>
          <a:prstGeom prst="rect">
            <a:avLst/>
          </a:prstGeom>
          <a:noFill/>
        </p:spPr>
        <p:txBody>
          <a:bodyPr wrap="square" rtlCol="0">
            <a:spAutoFit/>
          </a:bodyPr>
          <a:lstStyle/>
          <a:p>
            <a:pPr algn="ctr"/>
            <a:r>
              <a:rPr lang="en-US" sz="2000"/>
              <a:t>Footnote 6 has been added to allow for changes in database load schedule due to emergency conditions, application issues, or as required by legal requests (bankruptcies).</a:t>
            </a:r>
          </a:p>
        </p:txBody>
      </p:sp>
      <p:sp>
        <p:nvSpPr>
          <p:cNvPr id="3" name="TextBox 2">
            <a:extLst>
              <a:ext uri="{FF2B5EF4-FFF2-40B4-BE49-F238E27FC236}">
                <a16:creationId xmlns:a16="http://schemas.microsoft.com/office/drawing/2014/main" id="{DB74DEF7-CA8B-9580-03E2-A63D5B94A9A0}"/>
              </a:ext>
            </a:extLst>
          </p:cNvPr>
          <p:cNvSpPr txBox="1"/>
          <p:nvPr/>
        </p:nvSpPr>
        <p:spPr>
          <a:xfrm>
            <a:off x="7315200" y="6229252"/>
            <a:ext cx="4879258" cy="276999"/>
          </a:xfrm>
          <a:prstGeom prst="rect">
            <a:avLst/>
          </a:prstGeom>
          <a:noFill/>
        </p:spPr>
        <p:txBody>
          <a:bodyPr wrap="square">
            <a:spAutoFit/>
          </a:bodyPr>
          <a:lstStyle/>
          <a:p>
            <a:pPr algn="r"/>
            <a:r>
              <a:rPr lang="en-US" sz="1200">
                <a:hlinkClick r:id="rId3"/>
              </a:rPr>
              <a:t>https://www.ercot.com/gridinfo/transmission/opsys-change-schedule</a:t>
            </a:r>
            <a:endParaRPr lang="en-US" sz="1200"/>
          </a:p>
        </p:txBody>
      </p:sp>
    </p:spTree>
    <p:extLst>
      <p:ext uri="{BB962C8B-B14F-4D97-AF65-F5344CB8AC3E}">
        <p14:creationId xmlns:p14="http://schemas.microsoft.com/office/powerpoint/2010/main" val="212027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880F4-05D6-DC4C-3A31-6AD8D7A75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86D2C-6D86-67DC-451B-825420623D32}"/>
              </a:ext>
            </a:extLst>
          </p:cNvPr>
          <p:cNvSpPr>
            <a:spLocks noGrp="1"/>
          </p:cNvSpPr>
          <p:nvPr>
            <p:ph type="title"/>
          </p:nvPr>
        </p:nvSpPr>
        <p:spPr/>
        <p:txBody>
          <a:bodyPr/>
          <a:lstStyle/>
          <a:p>
            <a:r>
              <a:rPr lang="en-US"/>
              <a:t>Topics</a:t>
            </a:r>
          </a:p>
        </p:txBody>
      </p:sp>
      <p:sp>
        <p:nvSpPr>
          <p:cNvPr id="3" name="Content Placeholder 2">
            <a:extLst>
              <a:ext uri="{FF2B5EF4-FFF2-40B4-BE49-F238E27FC236}">
                <a16:creationId xmlns:a16="http://schemas.microsoft.com/office/drawing/2014/main" id="{4AA9AC6D-7D28-5042-BB76-BB23560E3E66}"/>
              </a:ext>
            </a:extLst>
          </p:cNvPr>
          <p:cNvSpPr>
            <a:spLocks noGrp="1"/>
          </p:cNvSpPr>
          <p:nvPr>
            <p:ph idx="1"/>
          </p:nvPr>
        </p:nvSpPr>
        <p:spPr>
          <a:xfrm>
            <a:off x="406400" y="762000"/>
            <a:ext cx="11379200" cy="5410199"/>
          </a:xfrm>
        </p:spPr>
        <p:txBody>
          <a:bodyPr>
            <a:normAutofit lnSpcReduction="10000"/>
          </a:bodyPr>
          <a:lstStyle/>
          <a:p>
            <a:r>
              <a:rPr lang="en-US" sz="4000" dirty="0"/>
              <a:t>SCR 831 Joint TSP Comments</a:t>
            </a:r>
          </a:p>
          <a:p>
            <a:r>
              <a:rPr lang="en-US" sz="4000" dirty="0"/>
              <a:t>NPRR 1293: Clarifications to the Modeling Timelines</a:t>
            </a:r>
          </a:p>
          <a:p>
            <a:r>
              <a:rPr lang="en-US" sz="4000" dirty="0">
                <a:solidFill>
                  <a:srgbClr val="FF0000"/>
                </a:solidFill>
              </a:rPr>
              <a:t>Summer Outage Restriction ending</a:t>
            </a:r>
          </a:p>
          <a:p>
            <a:r>
              <a:rPr lang="en-US" sz="4000" dirty="0"/>
              <a:t>Review of Load Classification request</a:t>
            </a:r>
          </a:p>
          <a:p>
            <a:r>
              <a:rPr lang="en-US" sz="4000" dirty="0"/>
              <a:t>RTC Model Posting</a:t>
            </a:r>
          </a:p>
          <a:p>
            <a:pPr lvl="1">
              <a:buFont typeface="Courier New" panose="02070309020205020404" pitchFamily="49" charset="0"/>
              <a:buChar char="o"/>
            </a:pPr>
            <a:r>
              <a:rPr lang="en-US" sz="3000" dirty="0"/>
              <a:t>DEC ML2 RTC model will have Battery Generating Units </a:t>
            </a:r>
          </a:p>
          <a:p>
            <a:r>
              <a:rPr lang="en-US" sz="4000" dirty="0"/>
              <a:t>CIM 16 Workshop</a:t>
            </a:r>
          </a:p>
          <a:p>
            <a:endParaRPr lang="en-US" sz="4000" dirty="0"/>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D504E23E-F84B-220C-0C75-422ED2C33A17}"/>
              </a:ext>
            </a:extLst>
          </p:cNvPr>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1892717116"/>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5DFABCE5-6410-4FC5-930F-1111C63E4019}">
  <ds:schemaRefs>
    <ds:schemaRef ds:uri="c34af464-7aa1-4edd-9be4-83dffc1cb9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c34af464-7aa1-4edd-9be4-83dffc1cb9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205</TotalTime>
  <Words>2280</Words>
  <Application>Microsoft Office PowerPoint</Application>
  <PresentationFormat>Widescreen</PresentationFormat>
  <Paragraphs>273</Paragraphs>
  <Slides>32</Slides>
  <Notes>11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32</vt:i4>
      </vt:variant>
    </vt:vector>
  </HeadingPairs>
  <TitlesOfParts>
    <vt:vector size="40" baseType="lpstr">
      <vt:lpstr>Aptos</vt:lpstr>
      <vt:lpstr>Arial</vt:lpstr>
      <vt:lpstr>Calibri</vt:lpstr>
      <vt:lpstr>Courier New</vt:lpstr>
      <vt:lpstr>1_Custom Design</vt:lpstr>
      <vt:lpstr>Office Theme</vt:lpstr>
      <vt:lpstr>2_Custom Design</vt:lpstr>
      <vt:lpstr>Horizontal Theme</vt:lpstr>
      <vt:lpstr>PowerPoint Presentation</vt:lpstr>
      <vt:lpstr>Antitrust Admonition</vt:lpstr>
      <vt:lpstr>Topics</vt:lpstr>
      <vt:lpstr>Topics</vt:lpstr>
      <vt:lpstr>SCR 831 Joint TSP Comments</vt:lpstr>
      <vt:lpstr>Topics</vt:lpstr>
      <vt:lpstr>NPRR 1293: Clarifications to the Modeling Timelines.</vt:lpstr>
      <vt:lpstr>NPRR 1293: Clarifications to the Modeling Timelines.</vt:lpstr>
      <vt:lpstr>Topics</vt:lpstr>
      <vt:lpstr>Summer Outage Restriction ending</vt:lpstr>
      <vt:lpstr>Topics</vt:lpstr>
      <vt:lpstr>NPRR1234 Modeling of Loads 25MW or Greater</vt:lpstr>
      <vt:lpstr>Modeling of Loads 25 MW or Greater – Additional Details</vt:lpstr>
      <vt:lpstr>Loads 25 MW or Greater - Draft End Use Classifications</vt:lpstr>
      <vt:lpstr>NPRR 1234 Load End Use Classification</vt:lpstr>
      <vt:lpstr>NPRR 1234 Load End Use Classification</vt:lpstr>
      <vt:lpstr>NPRR 1234 Load End Use Classification Categories</vt:lpstr>
      <vt:lpstr>How to add Load Details</vt:lpstr>
      <vt:lpstr>How to add Load Details Cont’d</vt:lpstr>
      <vt:lpstr>Modeling of Loads 25 MW or Greater – Conceptual Examples</vt:lpstr>
      <vt:lpstr>Modeling of Loads 25 MW or Greater – Conceptual Examples</vt:lpstr>
      <vt:lpstr>Modeling of Loads 25 MW or Greater – Conceptual Examples</vt:lpstr>
      <vt:lpstr>Modeling of Loads 25 MW or Greater – Conceptual Examples</vt:lpstr>
      <vt:lpstr>Modeling of Loads 25 MW or Greater – Conceptual Examples</vt:lpstr>
      <vt:lpstr>Modeling of Loads 25 MW or Greater – Conceptual Examples</vt:lpstr>
      <vt:lpstr>Topics</vt:lpstr>
      <vt:lpstr>Key Model Changes to Support RTC+B Effort</vt:lpstr>
      <vt:lpstr>Full and Redacted Representations of RTC+B Model Posted</vt:lpstr>
      <vt:lpstr>Topics</vt:lpstr>
      <vt:lpstr>ERCOT Hosting Initial CIM16 Workshop on September 18th</vt:lpstr>
      <vt:lpstr>New Modeling Page on ERCOT.com</vt:lpstr>
      <vt:lpstr>Other Topics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Rochie Guiyab</cp:lastModifiedBy>
  <cp:revision>3</cp:revision>
  <cp:lastPrinted>2016-01-21T20:53:15Z</cp:lastPrinted>
  <dcterms:created xsi:type="dcterms:W3CDTF">2016-01-21T15:20:31Z</dcterms:created>
  <dcterms:modified xsi:type="dcterms:W3CDTF">2025-08-19T15:19:18Z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2024-04-15T18:06:42Z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e51fc623-24ea-4f11-b528-23f2c0609a93</vt:lpwstr>
  </property>
  <property fmtid="{D5CDD505-2E9C-101B-9397-08002B2CF9AE}" pid="9" name="MSIP_Label_7084cbda-52b8-46fb-a7b7-cb5bd465ed85_ContentBits">
    <vt:lpwstr>0</vt:lpwstr>
  </property>
</Properties>
</file>