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9"/>
  </p:notesMasterIdLst>
  <p:handoutMasterIdLst>
    <p:handoutMasterId r:id="rId10"/>
  </p:handoutMasterIdLst>
  <p:sldIdLst>
    <p:sldId id="542" r:id="rId7"/>
    <p:sldId id="54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E6EBF0"/>
    <a:srgbClr val="093C61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15946-6548-4667-B4B8-373D9474FA04}" v="1" dt="2025-08-15T19:26:25.05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3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Gross Real-Time Power Potential (GRPP) for IRRs at Self-Limiting Facilities</a:t>
            </a:r>
          </a:p>
          <a:p>
            <a:endParaRPr lang="en-US" sz="2400" b="1" dirty="0"/>
          </a:p>
          <a:p>
            <a:r>
              <a:rPr lang="en-US" sz="2000" b="1" dirty="0"/>
              <a:t>Resource Integration Working Group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Luke Butler</a:t>
            </a:r>
          </a:p>
          <a:p>
            <a:r>
              <a:rPr lang="en-US" dirty="0"/>
              <a:t>Resource Forecasting and Analysis</a:t>
            </a:r>
          </a:p>
          <a:p>
            <a:endParaRPr lang="en-US" dirty="0"/>
          </a:p>
          <a:p>
            <a:r>
              <a:rPr lang="en-US" dirty="0"/>
              <a:t>August 20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CBEBF-C2CD-A246-DA34-F645E4D7D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751E5F-A6FC-7E5F-E86A-B85429E6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Gross Real-Time Power Potential (GRPP) for IRRs at Self-Limiting Facilities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82BA17-7D54-1CDD-FE63-46156EF1F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For Self-Limiting Facilities with Intermittent Renewable Resources (IRRs), an additional telemetry point must be added to the IRR(s) at the site to reflect the gross real-time power potential (GRPP) of the IRR(s).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C9815-A350-B000-2512-216FD4370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A55638-5BD4-B0B9-6B40-26FDD8BB3AED}"/>
              </a:ext>
            </a:extLst>
          </p:cNvPr>
          <p:cNvSpPr txBox="1"/>
          <p:nvPr/>
        </p:nvSpPr>
        <p:spPr>
          <a:xfrm>
            <a:off x="5410200" y="1981200"/>
            <a:ext cx="934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POI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78A0F8-DA8B-83B9-4658-6FF983ECA80C}"/>
              </a:ext>
            </a:extLst>
          </p:cNvPr>
          <p:cNvCxnSpPr/>
          <p:nvPr/>
        </p:nvCxnSpPr>
        <p:spPr>
          <a:xfrm>
            <a:off x="5080820" y="2574598"/>
            <a:ext cx="163215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69937E-CB83-5774-798E-20DC0699EE3B}"/>
              </a:ext>
            </a:extLst>
          </p:cNvPr>
          <p:cNvCxnSpPr/>
          <p:nvPr/>
        </p:nvCxnSpPr>
        <p:spPr>
          <a:xfrm>
            <a:off x="5877233" y="2574598"/>
            <a:ext cx="0" cy="1588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36FA2D-874C-9E33-DACB-C22775E5A3D3}"/>
              </a:ext>
            </a:extLst>
          </p:cNvPr>
          <p:cNvCxnSpPr/>
          <p:nvPr/>
        </p:nvCxnSpPr>
        <p:spPr>
          <a:xfrm>
            <a:off x="5080820" y="4162752"/>
            <a:ext cx="17796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11AA33-B884-3E58-D2C0-B7E42CC8160A}"/>
              </a:ext>
            </a:extLst>
          </p:cNvPr>
          <p:cNvCxnSpPr/>
          <p:nvPr/>
        </p:nvCxnSpPr>
        <p:spPr>
          <a:xfrm>
            <a:off x="5080820" y="4162752"/>
            <a:ext cx="0" cy="1052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348D405-ECED-A3F5-B583-2496DD35CFAF}"/>
              </a:ext>
            </a:extLst>
          </p:cNvPr>
          <p:cNvCxnSpPr/>
          <p:nvPr/>
        </p:nvCxnSpPr>
        <p:spPr>
          <a:xfrm>
            <a:off x="6860459" y="4162752"/>
            <a:ext cx="0" cy="1101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839AEB19-49DA-D72E-1E5D-907C5A40C8AA}"/>
              </a:ext>
            </a:extLst>
          </p:cNvPr>
          <p:cNvSpPr/>
          <p:nvPr/>
        </p:nvSpPr>
        <p:spPr>
          <a:xfrm>
            <a:off x="4849763" y="5214803"/>
            <a:ext cx="462114" cy="4621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1E71F45-33F1-BF70-E858-FB70EC3D6827}"/>
              </a:ext>
            </a:extLst>
          </p:cNvPr>
          <p:cNvSpPr/>
          <p:nvPr/>
        </p:nvSpPr>
        <p:spPr>
          <a:xfrm>
            <a:off x="6629402" y="5214803"/>
            <a:ext cx="462114" cy="4621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495FFE-F550-F6A6-82BF-5EA74A9F352A}"/>
              </a:ext>
            </a:extLst>
          </p:cNvPr>
          <p:cNvSpPr/>
          <p:nvPr/>
        </p:nvSpPr>
        <p:spPr>
          <a:xfrm>
            <a:off x="5690419" y="2919693"/>
            <a:ext cx="363794" cy="3345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88BB338-1799-D41D-08BE-058661363303}"/>
              </a:ext>
            </a:extLst>
          </p:cNvPr>
          <p:cNvSpPr/>
          <p:nvPr/>
        </p:nvSpPr>
        <p:spPr>
          <a:xfrm>
            <a:off x="5759245" y="3131329"/>
            <a:ext cx="285136" cy="3345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4967FD4-B7AA-EB03-4884-C072893E1FF1}"/>
              </a:ext>
            </a:extLst>
          </p:cNvPr>
          <p:cNvSpPr/>
          <p:nvPr/>
        </p:nvSpPr>
        <p:spPr>
          <a:xfrm rot="16200000">
            <a:off x="5996401" y="2657721"/>
            <a:ext cx="378542" cy="326329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6FE054-002A-0F04-0802-1ADF69EFD166}"/>
              </a:ext>
            </a:extLst>
          </p:cNvPr>
          <p:cNvCxnSpPr>
            <a:cxnSpLocks/>
          </p:cNvCxnSpPr>
          <p:nvPr/>
        </p:nvCxnSpPr>
        <p:spPr>
          <a:xfrm>
            <a:off x="6348837" y="2795007"/>
            <a:ext cx="719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6B0961A-660B-A373-7EC5-565D7077732B}"/>
              </a:ext>
            </a:extLst>
          </p:cNvPr>
          <p:cNvSpPr txBox="1"/>
          <p:nvPr/>
        </p:nvSpPr>
        <p:spPr>
          <a:xfrm>
            <a:off x="7028787" y="2592945"/>
            <a:ext cx="215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MW/HSL for IRR_2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073C79-03B2-49E1-E722-29FB93A2D75E}"/>
              </a:ext>
            </a:extLst>
          </p:cNvPr>
          <p:cNvSpPr txBox="1"/>
          <p:nvPr/>
        </p:nvSpPr>
        <p:spPr>
          <a:xfrm>
            <a:off x="1777097" y="4861120"/>
            <a:ext cx="2074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Gross MW/</a:t>
            </a:r>
            <a:r>
              <a:rPr lang="en-US" dirty="0">
                <a:solidFill>
                  <a:srgbClr val="FF0000"/>
                </a:solidFill>
              </a:rPr>
              <a:t>Gross Real-Time Power Potential (GRPP) for IRR_1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88CB3E3-8D63-3E47-9692-1D2D165933A1}"/>
              </a:ext>
            </a:extLst>
          </p:cNvPr>
          <p:cNvSpPr/>
          <p:nvPr/>
        </p:nvSpPr>
        <p:spPr>
          <a:xfrm rot="5400000">
            <a:off x="4582512" y="4887227"/>
            <a:ext cx="378542" cy="326329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26FF279-791B-E552-D2C8-8F8241B9D8CE}"/>
              </a:ext>
            </a:extLst>
          </p:cNvPr>
          <p:cNvCxnSpPr>
            <a:cxnSpLocks/>
          </p:cNvCxnSpPr>
          <p:nvPr/>
        </p:nvCxnSpPr>
        <p:spPr>
          <a:xfrm rot="10800000">
            <a:off x="3889337" y="5076270"/>
            <a:ext cx="719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FE6B93A-4862-D9ED-7134-3EFA317A00D4}"/>
              </a:ext>
            </a:extLst>
          </p:cNvPr>
          <p:cNvSpPr txBox="1"/>
          <p:nvPr/>
        </p:nvSpPr>
        <p:spPr>
          <a:xfrm>
            <a:off x="4661474" y="589752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IRR_1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640D6E-C80F-8294-4460-4305C9AD346E}"/>
              </a:ext>
            </a:extLst>
          </p:cNvPr>
          <p:cNvSpPr txBox="1"/>
          <p:nvPr/>
        </p:nvSpPr>
        <p:spPr>
          <a:xfrm>
            <a:off x="6441113" y="590056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IRR_2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DA178E-2FC6-96A2-1ECB-D6D4342B0237}"/>
              </a:ext>
            </a:extLst>
          </p:cNvPr>
          <p:cNvSpPr txBox="1"/>
          <p:nvPr/>
        </p:nvSpPr>
        <p:spPr>
          <a:xfrm>
            <a:off x="8137718" y="4861119"/>
            <a:ext cx="2074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Gross MW/</a:t>
            </a:r>
            <a:r>
              <a:rPr lang="en-US" dirty="0">
                <a:solidFill>
                  <a:srgbClr val="FF0000"/>
                </a:solidFill>
              </a:rPr>
              <a:t>Gross Real-Time Power Potential (GRPP) for IRR_2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94E7114-84C0-E0B8-624E-809A988BBF1E}"/>
              </a:ext>
            </a:extLst>
          </p:cNvPr>
          <p:cNvSpPr/>
          <p:nvPr/>
        </p:nvSpPr>
        <p:spPr>
          <a:xfrm rot="16200000">
            <a:off x="7066001" y="4887226"/>
            <a:ext cx="378542" cy="326329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4490CB-754B-85B2-726B-8DAEF17E8BFD}"/>
              </a:ext>
            </a:extLst>
          </p:cNvPr>
          <p:cNvCxnSpPr>
            <a:cxnSpLocks/>
          </p:cNvCxnSpPr>
          <p:nvPr/>
        </p:nvCxnSpPr>
        <p:spPr>
          <a:xfrm>
            <a:off x="7418437" y="5024512"/>
            <a:ext cx="719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9ACFFE-E44E-F3D3-5C7A-9021B464207B}"/>
              </a:ext>
            </a:extLst>
          </p:cNvPr>
          <p:cNvCxnSpPr>
            <a:cxnSpLocks/>
          </p:cNvCxnSpPr>
          <p:nvPr/>
        </p:nvCxnSpPr>
        <p:spPr>
          <a:xfrm>
            <a:off x="4661474" y="2817229"/>
            <a:ext cx="719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3470500-3BF3-D098-BE3A-B5B06A8813C5}"/>
              </a:ext>
            </a:extLst>
          </p:cNvPr>
          <p:cNvSpPr txBox="1"/>
          <p:nvPr/>
        </p:nvSpPr>
        <p:spPr>
          <a:xfrm>
            <a:off x="2620810" y="2637169"/>
            <a:ext cx="215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MW/HSL for IRR_1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6CAB289-6004-00B4-0B2C-8C48F28FCB54}"/>
              </a:ext>
            </a:extLst>
          </p:cNvPr>
          <p:cNvSpPr/>
          <p:nvPr/>
        </p:nvSpPr>
        <p:spPr>
          <a:xfrm rot="5400000">
            <a:off x="5375447" y="2654065"/>
            <a:ext cx="378542" cy="326329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0599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 PowerPoint Template - Widescreen.pptx" id="{09C5659D-6418-4BB0-BD65-714CAE11EF8B}" vid="{9E20BCF2-A606-4BD6-BC63-E55A7A2575FD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UBLIC PowerPoint Template - Widescreen.pptx" id="{09C5659D-6418-4BB0-BD65-714CAE11EF8B}" vid="{094799F1-9E00-4722-BBB6-7D15F544B0D1}"/>
    </a:ext>
  </a:extLst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 PowerPoint Template - Widescreen.pptx" id="{09C5659D-6418-4BB0-BD65-714CAE11EF8B}" vid="{99616993-92E1-4CA2-B797-7E9CAAC276E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727A64-0FE4-4085-B9DD-C355D03ED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GRPP for IRRs at Self Limiting Facilities 08202025</Template>
  <TotalTime>43</TotalTime>
  <Words>131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Gross Real-Time Power Potential (GRPP) for IRRs at Self-Limiting Facilities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Butler, Luke</dc:creator>
  <cp:lastModifiedBy>Butler, Luke</cp:lastModifiedBy>
  <cp:revision>9</cp:revision>
  <cp:lastPrinted>2017-10-10T21:31:05Z</cp:lastPrinted>
  <dcterms:created xsi:type="dcterms:W3CDTF">2025-08-19T20:32:31Z</dcterms:created>
  <dcterms:modified xsi:type="dcterms:W3CDTF">2025-08-19T21:17:09Z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2025-08-15T19:25:54Z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c84c0f86-426b-41cf-ba57-8c3074b15200</vt:lpwstr>
  </property>
  <property fmtid="{D5CDD505-2E9C-101B-9397-08002B2CF9AE}" pid="9" name="MSIP_Label_c144db1d-993e-40da-980d-6eea152adc50_ContentBits">
    <vt:lpwstr>0</vt:lpwstr>
  </property>
  <property fmtid="{D5CDD505-2E9C-101B-9397-08002B2CF9AE}" pid="10" name="MSIP_Label_c144db1d-993e-40da-980d-6eea152adc50_Tag">
    <vt:lpwstr>10, 0, 1, 1</vt:lpwstr>
  </property>
</Properties>
</file>