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5" r:id="rId9"/>
    <p:sldId id="268" r:id="rId10"/>
    <p:sldId id="269" r:id="rId11"/>
    <p:sldId id="266" r:id="rId12"/>
    <p:sldId id="267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2466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Sheet1!$B$23:$B$34</c:f>
              <c:numCache>
                <c:formatCode>General</c:formatCode>
                <c:ptCount val="12"/>
                <c:pt idx="0">
                  <c:v>0.22</c:v>
                </c:pt>
                <c:pt idx="1">
                  <c:v>0.31</c:v>
                </c:pt>
                <c:pt idx="2">
                  <c:v>0.28999999999999998</c:v>
                </c:pt>
                <c:pt idx="3">
                  <c:v>0.27</c:v>
                </c:pt>
                <c:pt idx="4">
                  <c:v>0.21</c:v>
                </c:pt>
                <c:pt idx="5">
                  <c:v>0.23</c:v>
                </c:pt>
                <c:pt idx="6">
                  <c:v>0.25</c:v>
                </c:pt>
                <c:pt idx="7">
                  <c:v>0.25</c:v>
                </c:pt>
                <c:pt idx="8">
                  <c:v>0.23</c:v>
                </c:pt>
                <c:pt idx="9">
                  <c:v>0.37</c:v>
                </c:pt>
                <c:pt idx="10">
                  <c:v>0.27</c:v>
                </c:pt>
                <c:pt idx="11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Sheet1!$C$23:$C$34</c:f>
              <c:numCache>
                <c:formatCode>General</c:formatCode>
                <c:ptCount val="12"/>
                <c:pt idx="0">
                  <c:v>1.1000000000000001</c:v>
                </c:pt>
                <c:pt idx="1">
                  <c:v>1.33</c:v>
                </c:pt>
                <c:pt idx="2">
                  <c:v>0.97</c:v>
                </c:pt>
                <c:pt idx="3">
                  <c:v>0.92</c:v>
                </c:pt>
                <c:pt idx="4">
                  <c:v>1.05</c:v>
                </c:pt>
                <c:pt idx="5">
                  <c:v>0.79</c:v>
                </c:pt>
                <c:pt idx="6">
                  <c:v>0.99</c:v>
                </c:pt>
                <c:pt idx="7">
                  <c:v>1.31</c:v>
                </c:pt>
                <c:pt idx="8">
                  <c:v>1.17</c:v>
                </c:pt>
                <c:pt idx="9">
                  <c:v>1.07</c:v>
                </c:pt>
                <c:pt idx="10">
                  <c:v>0.96</c:v>
                </c:pt>
                <c:pt idx="11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Sheet1!$D$23:$D$34</c:f>
              <c:numCache>
                <c:formatCode>General</c:formatCode>
                <c:ptCount val="12"/>
                <c:pt idx="0">
                  <c:v>0.33</c:v>
                </c:pt>
                <c:pt idx="1">
                  <c:v>0.41</c:v>
                </c:pt>
                <c:pt idx="2">
                  <c:v>0.41</c:v>
                </c:pt>
                <c:pt idx="3">
                  <c:v>0.4</c:v>
                </c:pt>
                <c:pt idx="4">
                  <c:v>0.38</c:v>
                </c:pt>
                <c:pt idx="5">
                  <c:v>0.37</c:v>
                </c:pt>
                <c:pt idx="6">
                  <c:v>0.39</c:v>
                </c:pt>
                <c:pt idx="7">
                  <c:v>0.4</c:v>
                </c:pt>
                <c:pt idx="8">
                  <c:v>0.41</c:v>
                </c:pt>
                <c:pt idx="9">
                  <c:v>0.59</c:v>
                </c:pt>
                <c:pt idx="10">
                  <c:v>0.43</c:v>
                </c:pt>
                <c:pt idx="11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Sheet1!$B$23:$B$34</c:f>
              <c:numCache>
                <c:formatCode>General</c:formatCode>
                <c:ptCount val="12"/>
                <c:pt idx="0">
                  <c:v>215922</c:v>
                </c:pt>
                <c:pt idx="1">
                  <c:v>181856</c:v>
                </c:pt>
                <c:pt idx="2">
                  <c:v>296322</c:v>
                </c:pt>
                <c:pt idx="3">
                  <c:v>119115</c:v>
                </c:pt>
                <c:pt idx="4">
                  <c:v>110959</c:v>
                </c:pt>
                <c:pt idx="5">
                  <c:v>118843</c:v>
                </c:pt>
                <c:pt idx="6">
                  <c:v>113902</c:v>
                </c:pt>
                <c:pt idx="7">
                  <c:v>93909</c:v>
                </c:pt>
                <c:pt idx="8">
                  <c:v>93010</c:v>
                </c:pt>
                <c:pt idx="9">
                  <c:v>88532</c:v>
                </c:pt>
                <c:pt idx="10">
                  <c:v>80916</c:v>
                </c:pt>
                <c:pt idx="11">
                  <c:v>102485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Sheet1!$C$23:$C$34</c:f>
              <c:numCache>
                <c:formatCode>General</c:formatCode>
                <c:ptCount val="12"/>
                <c:pt idx="0">
                  <c:v>72105</c:v>
                </c:pt>
                <c:pt idx="1">
                  <c:v>63958</c:v>
                </c:pt>
                <c:pt idx="2">
                  <c:v>75309</c:v>
                </c:pt>
                <c:pt idx="3">
                  <c:v>66984</c:v>
                </c:pt>
                <c:pt idx="4">
                  <c:v>73053</c:v>
                </c:pt>
                <c:pt idx="5">
                  <c:v>72775</c:v>
                </c:pt>
                <c:pt idx="6">
                  <c:v>66013</c:v>
                </c:pt>
                <c:pt idx="7">
                  <c:v>69627</c:v>
                </c:pt>
                <c:pt idx="8">
                  <c:v>71027</c:v>
                </c:pt>
                <c:pt idx="9">
                  <c:v>74416</c:v>
                </c:pt>
                <c:pt idx="10">
                  <c:v>70472</c:v>
                </c:pt>
                <c:pt idx="11">
                  <c:v>70429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Sheet1!$D$23:$D$34</c:f>
              <c:numCache>
                <c:formatCode>General</c:formatCode>
                <c:ptCount val="12"/>
                <c:pt idx="0">
                  <c:v>41440</c:v>
                </c:pt>
                <c:pt idx="1">
                  <c:v>34240</c:v>
                </c:pt>
                <c:pt idx="2">
                  <c:v>39923</c:v>
                </c:pt>
                <c:pt idx="3">
                  <c:v>18447</c:v>
                </c:pt>
                <c:pt idx="4">
                  <c:v>19430</c:v>
                </c:pt>
                <c:pt idx="5">
                  <c:v>21971</c:v>
                </c:pt>
                <c:pt idx="6">
                  <c:v>24038</c:v>
                </c:pt>
                <c:pt idx="7">
                  <c:v>15806</c:v>
                </c:pt>
                <c:pt idx="8">
                  <c:v>14027</c:v>
                </c:pt>
                <c:pt idx="9">
                  <c:v>16387</c:v>
                </c:pt>
                <c:pt idx="10">
                  <c:v>10325</c:v>
                </c:pt>
                <c:pt idx="11">
                  <c:v>11718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Sheet1!$A$24:$A$35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Sheet1!$B$24:$B$35</c:f>
              <c:numCache>
                <c:formatCode>General</c:formatCode>
                <c:ptCount val="12"/>
                <c:pt idx="0">
                  <c:v>448774</c:v>
                </c:pt>
                <c:pt idx="1">
                  <c:v>531670</c:v>
                </c:pt>
                <c:pt idx="2">
                  <c:v>369309</c:v>
                </c:pt>
                <c:pt idx="3">
                  <c:v>324810</c:v>
                </c:pt>
                <c:pt idx="4">
                  <c:v>308225</c:v>
                </c:pt>
                <c:pt idx="5">
                  <c:v>412489</c:v>
                </c:pt>
                <c:pt idx="6">
                  <c:v>388108</c:v>
                </c:pt>
                <c:pt idx="7">
                  <c:v>352929</c:v>
                </c:pt>
                <c:pt idx="8">
                  <c:v>339169</c:v>
                </c:pt>
                <c:pt idx="9">
                  <c:v>363968</c:v>
                </c:pt>
                <c:pt idx="10">
                  <c:v>379463</c:v>
                </c:pt>
                <c:pt idx="11">
                  <c:v>408650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Sheet1!$A$22:$A$33</c:f>
              <c:strCache>
                <c:ptCount val="12"/>
                <c:pt idx="0">
                  <c:v>2024/08</c:v>
                </c:pt>
                <c:pt idx="1">
                  <c:v>2024/09</c:v>
                </c:pt>
                <c:pt idx="2">
                  <c:v>2024/10</c:v>
                </c:pt>
                <c:pt idx="3">
                  <c:v>2024/11</c:v>
                </c:pt>
                <c:pt idx="4">
                  <c:v>2024/12</c:v>
                </c:pt>
                <c:pt idx="5">
                  <c:v>2025/01</c:v>
                </c:pt>
                <c:pt idx="6">
                  <c:v>2025/02</c:v>
                </c:pt>
                <c:pt idx="7">
                  <c:v>2025/03</c:v>
                </c:pt>
                <c:pt idx="8">
                  <c:v>2025/04</c:v>
                </c:pt>
                <c:pt idx="9">
                  <c:v>2025/05</c:v>
                </c:pt>
                <c:pt idx="10">
                  <c:v>2025/06</c:v>
                </c:pt>
                <c:pt idx="11">
                  <c:v>2025/07</c:v>
                </c:pt>
              </c:strCache>
            </c:strRef>
          </c:cat>
          <c:val>
            <c:numRef>
              <c:f>Sheet1!$B$22:$B$33</c:f>
              <c:numCache>
                <c:formatCode>General</c:formatCode>
                <c:ptCount val="12"/>
                <c:pt idx="0">
                  <c:v>3950</c:v>
                </c:pt>
                <c:pt idx="1">
                  <c:v>3778</c:v>
                </c:pt>
                <c:pt idx="2">
                  <c:v>3800</c:v>
                </c:pt>
                <c:pt idx="3">
                  <c:v>3598</c:v>
                </c:pt>
                <c:pt idx="4">
                  <c:v>3481</c:v>
                </c:pt>
                <c:pt idx="5">
                  <c:v>3638</c:v>
                </c:pt>
                <c:pt idx="6">
                  <c:v>3267</c:v>
                </c:pt>
                <c:pt idx="7">
                  <c:v>3651</c:v>
                </c:pt>
                <c:pt idx="8">
                  <c:v>3500</c:v>
                </c:pt>
                <c:pt idx="9">
                  <c:v>3740</c:v>
                </c:pt>
                <c:pt idx="10">
                  <c:v>3511</c:v>
                </c:pt>
                <c:pt idx="11">
                  <c:v>3679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 August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July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7/13/2025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7/26-7/27/2025 Extended Release for MarkeTrak and Registration Systems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7/10/2025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7/24/2025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7/13/2025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7148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457275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06518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102485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134647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70429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9440090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5CC8F33-2448-2588-9DB5-4F54E93ED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Licensing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46EB5-09B3-A96E-26D7-04AD425D2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5A1CBE-C0EB-EC73-5545-F780EAD0D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" y="1143000"/>
            <a:ext cx="9141372" cy="430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3679 Posts</a:t>
            </a:r>
          </a:p>
          <a:p>
            <a:r>
              <a:rPr lang="en-US" sz="2000" dirty="0"/>
              <a:t>408650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74 Posts</a:t>
            </a:r>
          </a:p>
          <a:p>
            <a:pPr lvl="1"/>
            <a:r>
              <a:rPr lang="en-US" sz="2000" dirty="0"/>
              <a:t>8 New Subscriptions</a:t>
            </a:r>
          </a:p>
          <a:p>
            <a:pPr lvl="1"/>
            <a:r>
              <a:rPr lang="en-US" sz="2000" dirty="0"/>
              <a:t>8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1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6870809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4109489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866366"/>
              </p:ext>
            </p:extLst>
          </p:nvPr>
        </p:nvGraphicFramePr>
        <p:xfrm>
          <a:off x="324590" y="855738"/>
          <a:ext cx="8286009" cy="5256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809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07662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3644397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181141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1901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ACTION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 dirty="0">
                          <a:effectLst/>
                        </a:rPr>
                        <a:t>2025-06-16 15:50:02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stephen.wilson2@VISTRAENERGY.COM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2025-06-16 15:50:12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steven.pliler@VISTRACORP.COM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141772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2025-06-17 10:43:52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jriosm@NATURGY.COM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74197446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2025-06-17 10:53:50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ms_anna_robles@YAHOO.COM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12051776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2025-06-20 00:00:01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jodell@FREEPOINTSOLUTIONS.COM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043759553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2025-06-20 08:14:08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dorianolsen@EARTHLINK.NET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512065367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2025-06-23 07:24:15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jay_pena@YAHOO.COM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562918049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2025-06-25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regulatory@MP2ENERGY.COM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193847214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2025-07-01 15:20:22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dlopez@FREEPOINTSOLUTIONS.COM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2025-07-02 13:14:23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Tsandersparis@YAHOO.COM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2025-07-20 00:00:02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german.tellez@UBIQUITY.COM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2025-07-23 13:57:08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retail-ops@GRIDMATIC.COM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2025-07-28 08:37:25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witiinow@HOTMAIL.COM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2025-07-28 11:59:26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ktrabo@AOL.COM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2025-08-01 08:56:35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wedum@ATT.NET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310871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2025-08-01 10:58:05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>
                          <a:effectLst/>
                        </a:rPr>
                        <a:t>kmarriott@MILLERBROS.US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000" dirty="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167A0-5587-2E45-14BC-702091734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159" y="201543"/>
            <a:ext cx="8458200" cy="1143000"/>
          </a:xfrm>
        </p:spPr>
        <p:txBody>
          <a:bodyPr/>
          <a:lstStyle/>
          <a:p>
            <a:r>
              <a:rPr lang="en-US" dirty="0"/>
              <a:t>Updated 2026 Release Calendar Draft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0D8E8-E215-5363-A9E8-A001A5B3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1EC735-0419-8CB1-735E-48B0A92996A0}"/>
              </a:ext>
            </a:extLst>
          </p:cNvPr>
          <p:cNvSpPr txBox="1">
            <a:spLocks/>
          </p:cNvSpPr>
          <p:nvPr/>
        </p:nvSpPr>
        <p:spPr>
          <a:xfrm>
            <a:off x="381000" y="201543"/>
            <a:ext cx="8458200" cy="488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A2E5ECF-564F-6884-0C3F-5F24746A7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641" y="782772"/>
            <a:ext cx="7953375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054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47369</TotalTime>
  <Words>417</Words>
  <Application>Microsoft Office PowerPoint</Application>
  <PresentationFormat>On-screen Show (4:3)</PresentationFormat>
  <Paragraphs>172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July</vt:lpstr>
      <vt:lpstr>MarkeTrak Performance</vt:lpstr>
      <vt:lpstr>MarkeTrak Volumes</vt:lpstr>
      <vt:lpstr>MarkeTrak Licensing Volumes</vt:lpstr>
      <vt:lpstr>July ListServ Stats</vt:lpstr>
      <vt:lpstr>Weather Moratorium Removals </vt:lpstr>
      <vt:lpstr>Updated 2026 Release Calendar Draft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380</cp:revision>
  <cp:lastPrinted>2019-05-06T20:09:17Z</cp:lastPrinted>
  <dcterms:created xsi:type="dcterms:W3CDTF">2016-01-21T15:20:31Z</dcterms:created>
  <dcterms:modified xsi:type="dcterms:W3CDTF">2025-08-08T20:17:58Z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