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23"/>
  </p:notesMasterIdLst>
  <p:handoutMasterIdLst>
    <p:handoutMasterId r:id="rId24"/>
  </p:handoutMasterIdLst>
  <p:sldIdLst>
    <p:sldId id="260" r:id="rId6"/>
    <p:sldId id="624" r:id="rId7"/>
    <p:sldId id="600" r:id="rId8"/>
    <p:sldId id="614" r:id="rId9"/>
    <p:sldId id="613" r:id="rId10"/>
    <p:sldId id="609" r:id="rId11"/>
    <p:sldId id="623" r:id="rId12"/>
    <p:sldId id="616" r:id="rId13"/>
    <p:sldId id="622" r:id="rId14"/>
    <p:sldId id="621" r:id="rId15"/>
    <p:sldId id="620" r:id="rId16"/>
    <p:sldId id="610" r:id="rId17"/>
    <p:sldId id="612" r:id="rId18"/>
    <p:sldId id="617" r:id="rId19"/>
    <p:sldId id="618" r:id="rId20"/>
    <p:sldId id="619" r:id="rId21"/>
    <p:sldId id="615"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FD8819A-08DF-43DE-AEA8-2BAF1B2ED933}">
          <p14:sldIdLst>
            <p14:sldId id="260"/>
            <p14:sldId id="624"/>
            <p14:sldId id="600"/>
            <p14:sldId id="614"/>
            <p14:sldId id="613"/>
            <p14:sldId id="609"/>
            <p14:sldId id="623"/>
            <p14:sldId id="616"/>
            <p14:sldId id="622"/>
            <p14:sldId id="621"/>
            <p14:sldId id="620"/>
            <p14:sldId id="610"/>
            <p14:sldId id="612"/>
            <p14:sldId id="617"/>
            <p14:sldId id="618"/>
            <p14:sldId id="619"/>
            <p14:sldId id="615"/>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9DD624F-C1A0-818D-DA9E-F189AFCC5EE4}" name="Tirupati, Venkata" initials="VT" userId="S::Venkata.Tirupati@ercot.com::f158bf16-7c33-4cff-afb7-2f4396d4ca51" providerId="AD"/>
  <p188:author id="{6AED60BC-6DC8-9208-15EC-10DB2B0CE731}" name="Mereness, Matt" initials="MM" userId="S::matt.mereness@ercot.com::6db1126a-164e-4475-8d86-5dde160acd3b" providerId="AD"/>
  <p188:author id="{881B48C5-BB53-CDCD-4930-0451197F0D4A}" name="Urquhart, Ike" initials="UI" userId="S::Ike.Urquhart@ercot.com::730980f3-dc09-4cfe-ab83-a3f100637f33" providerId="AD"/>
  <p188:author id="{47B1B2D5-CBCE-C9A6-CDCE-5D057DF5C4EF}" name="Kersulis, Jonas" initials="KJ" userId="S::Jonas.Kersulis@ercot.com::38ec2a83-12fc-4093-8e16-3ee53b6e04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C7"/>
    <a:srgbClr val="26D07C"/>
    <a:srgbClr val="0076C6"/>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6" d="100"/>
          <a:sy n="116" d="100"/>
        </p:scale>
        <p:origin x="1386" y="13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8/19/2025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8/19/2025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234661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1349922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a:solidFill>
                  <a:schemeClr val="tx1"/>
                </a:solidFill>
              </a:rPr>
              <a:t>Click to edit Master text styles</a:t>
            </a:r>
          </a:p>
          <a:p>
            <a:pPr marL="742950" lvl="1" indent="-285750">
              <a:buFont typeface="Arial" panose="020B0604020202020204" pitchFamily="34" charset="0"/>
              <a:buChar char="•"/>
            </a:pPr>
            <a:r>
              <a:rPr lang="en-US" sz="1400">
                <a:solidFill>
                  <a:schemeClr val="tx1"/>
                </a:solidFill>
              </a:rPr>
              <a:t>Second level</a:t>
            </a:r>
          </a:p>
          <a:p>
            <a:pPr marL="1085850" lvl="2" indent="-171450">
              <a:buFont typeface="Arial" panose="020B0604020202020204" pitchFamily="34" charset="0"/>
              <a:buChar char="•"/>
            </a:pPr>
            <a:r>
              <a:rPr lang="en-US" sz="1200">
                <a:solidFill>
                  <a:schemeClr val="tx1"/>
                </a:solidFill>
              </a:rPr>
              <a:t>Third level</a:t>
            </a:r>
          </a:p>
          <a:p>
            <a:endParaRPr lang="en-US">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image" Target="../media/image2.png"/><Relationship Id="rId2" Type="http://schemas.openxmlformats.org/officeDocument/2006/relationships/slideLayout" Target="../slideLayouts/slideLayout3.xml"/><Relationship Id="rId16"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a:solidFill>
                <a:schemeClr val="tx1"/>
              </a:solidFill>
            </a:endParaRPr>
          </a:p>
          <a:p>
            <a:pPr algn="l"/>
            <a:r>
              <a:rPr lang="en-US" sz="1000" b="0" baseline="0">
                <a:solidFill>
                  <a:schemeClr val="tx1"/>
                </a:solidFill>
              </a:rPr>
              <a:t>Public</a:t>
            </a:r>
            <a:endParaRPr lang="en-US" sz="1000" b="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mailto:RTCB@ercot.com"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918751" y="1910252"/>
            <a:ext cx="5410200" cy="2031325"/>
          </a:xfrm>
          <a:prstGeom prst="rect">
            <a:avLst/>
          </a:prstGeom>
          <a:noFill/>
        </p:spPr>
        <p:txBody>
          <a:bodyPr wrap="square" rtlCol="0">
            <a:spAutoFit/>
          </a:bodyPr>
          <a:lstStyle/>
          <a:p>
            <a:r>
              <a:rPr lang="en-US" b="1" dirty="0">
                <a:solidFill>
                  <a:schemeClr val="tx2"/>
                </a:solidFill>
              </a:rPr>
              <a:t>RTC+B – LFC/SCED Closed Loop Testing – Draft Cutover and Cutback Plan</a:t>
            </a:r>
          </a:p>
          <a:p>
            <a:endParaRPr lang="en-US" dirty="0">
              <a:solidFill>
                <a:schemeClr val="tx2"/>
              </a:solidFill>
            </a:endParaRPr>
          </a:p>
          <a:p>
            <a:r>
              <a:rPr lang="en-US" dirty="0">
                <a:solidFill>
                  <a:schemeClr val="tx2"/>
                </a:solidFill>
              </a:rPr>
              <a:t>Sreenivas Badri</a:t>
            </a:r>
          </a:p>
          <a:p>
            <a:endParaRPr lang="en-US" dirty="0">
              <a:solidFill>
                <a:schemeClr val="tx2"/>
              </a:solidFill>
            </a:endParaRPr>
          </a:p>
          <a:p>
            <a:r>
              <a:rPr lang="en-US" dirty="0">
                <a:solidFill>
                  <a:schemeClr val="tx2"/>
                </a:solidFill>
              </a:rPr>
              <a:t>August 19, 2025</a:t>
            </a:r>
          </a:p>
          <a:p>
            <a:endParaRPr lang="en-US" i="1"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4A348E-EA3F-10FB-B806-EDFA0C09CF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8F7F70-5630-14F1-3D6A-EF55E9057013}"/>
              </a:ext>
            </a:extLst>
          </p:cNvPr>
          <p:cNvSpPr>
            <a:spLocks noGrp="1"/>
          </p:cNvSpPr>
          <p:nvPr>
            <p:ph type="title"/>
          </p:nvPr>
        </p:nvSpPr>
        <p:spPr>
          <a:xfrm>
            <a:off x="381000" y="243682"/>
            <a:ext cx="8458200" cy="962818"/>
          </a:xfrm>
        </p:spPr>
        <p:txBody>
          <a:bodyPr/>
          <a:lstStyle/>
          <a:p>
            <a:r>
              <a:rPr lang="en-US" sz="2000" dirty="0">
                <a:highlight>
                  <a:srgbClr val="FFFF00"/>
                </a:highlight>
              </a:rPr>
              <a:t>Closed Loop LFC/SCED Testing</a:t>
            </a:r>
          </a:p>
        </p:txBody>
      </p:sp>
      <p:sp>
        <p:nvSpPr>
          <p:cNvPr id="3" name="Content Placeholder 2">
            <a:extLst>
              <a:ext uri="{FF2B5EF4-FFF2-40B4-BE49-F238E27FC236}">
                <a16:creationId xmlns:a16="http://schemas.microsoft.com/office/drawing/2014/main" id="{D3D44D14-A171-5CB8-CEB1-FDC7BC03BCBB}"/>
              </a:ext>
            </a:extLst>
          </p:cNvPr>
          <p:cNvSpPr>
            <a:spLocks noGrp="1"/>
          </p:cNvSpPr>
          <p:nvPr>
            <p:ph idx="1"/>
          </p:nvPr>
        </p:nvSpPr>
        <p:spPr>
          <a:xfrm>
            <a:off x="162370" y="612725"/>
            <a:ext cx="8534400" cy="5280822"/>
          </a:xfrm>
        </p:spPr>
        <p:txBody>
          <a:bodyPr/>
          <a:lstStyle/>
          <a:p>
            <a:pPr marL="0" indent="0">
              <a:buNone/>
            </a:pPr>
            <a:endPar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One of the key goal </a:t>
            </a: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of the Closed Loop Testing is to ensure that QSEs RTC+B ICCP/SCADA/EMS/Interfaces system changes are designed and setup correctly to respond to RTC+B UDSP signals.</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Although it is called </a:t>
            </a:r>
            <a:r>
              <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“Test”, </a:t>
            </a: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a:t>
            </a:r>
            <a:r>
              <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must cutover</a:t>
            </a: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 all their resources operating in current production to RTC+B and control the Grid for 2 hours following RTC+B UDSP signal. </a:t>
            </a:r>
            <a:r>
              <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This means ERCOT and QSEs RTC+B systems will be Live for 2 hours on 09/11/2025.</a:t>
            </a:r>
          </a:p>
          <a:p>
            <a:pPr>
              <a:buFont typeface="Symbol" panose="05050102010706020507" pitchFamily="18" charset="2"/>
              <a:buChar char="·"/>
            </a:pPr>
            <a:endPar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are expected to develop </a:t>
            </a:r>
            <a:r>
              <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their own internal Closed Loop Testing cutover/cutback plan and checklist </a:t>
            </a: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to ensure smooth transition of QSEs EMS systems/applications to RTC+B and back to current production. This cutover plan and checklist should be updated with any lessons learned from closed loop testing and is </a:t>
            </a:r>
            <a:r>
              <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expected to be used for Go-Live.</a:t>
            </a:r>
          </a:p>
          <a:p>
            <a:pPr marL="0" indent="0">
              <a:buNone/>
            </a:pPr>
            <a:endPar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97A36DF9-F2AF-F48B-9DB5-E2B605169510}"/>
              </a:ext>
            </a:extLst>
          </p:cNvPr>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309870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815BF3-7568-9F9A-0522-42D6314755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7A0D30-1B6B-EA03-078B-7CF49E635A10}"/>
              </a:ext>
            </a:extLst>
          </p:cNvPr>
          <p:cNvSpPr>
            <a:spLocks noGrp="1"/>
          </p:cNvSpPr>
          <p:nvPr>
            <p:ph type="title"/>
          </p:nvPr>
        </p:nvSpPr>
        <p:spPr>
          <a:xfrm>
            <a:off x="381000" y="243682"/>
            <a:ext cx="8458200" cy="962818"/>
          </a:xfrm>
        </p:spPr>
        <p:txBody>
          <a:bodyPr/>
          <a:lstStyle/>
          <a:p>
            <a:r>
              <a:rPr lang="en-US" sz="2000" dirty="0">
                <a:highlight>
                  <a:srgbClr val="FFFF00"/>
                </a:highlight>
              </a:rPr>
              <a:t>Closed Loop LFC/SCED Testing – Key Pre Cutover Steps for QSEs</a:t>
            </a:r>
          </a:p>
        </p:txBody>
      </p:sp>
      <p:sp>
        <p:nvSpPr>
          <p:cNvPr id="3" name="Content Placeholder 2">
            <a:extLst>
              <a:ext uri="{FF2B5EF4-FFF2-40B4-BE49-F238E27FC236}">
                <a16:creationId xmlns:a16="http://schemas.microsoft.com/office/drawing/2014/main" id="{A11C2F38-1980-FEC0-0F92-BF3C685043D8}"/>
              </a:ext>
            </a:extLst>
          </p:cNvPr>
          <p:cNvSpPr>
            <a:spLocks noGrp="1"/>
          </p:cNvSpPr>
          <p:nvPr>
            <p:ph idx="1"/>
          </p:nvPr>
        </p:nvSpPr>
        <p:spPr>
          <a:xfrm>
            <a:off x="162370" y="725091"/>
            <a:ext cx="8534400" cy="5280822"/>
          </a:xfrm>
        </p:spPr>
        <p:txBody>
          <a:bodyPr/>
          <a:lstStyle/>
          <a:p>
            <a:pPr marL="0"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to verify that their RTC+B EMS AGC/SCADA Calcs/Scripts and Market/COP Interfaces are setup and ready for Closed Loop Testing. </a:t>
            </a:r>
          </a:p>
          <a:p>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to verify that RTC+B ICCP/EMS and Market systems are updated with latest model.</a:t>
            </a:r>
          </a:p>
          <a:p>
            <a:pPr marL="0"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to verify all their resources RTC+B </a:t>
            </a: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Resource Status (RSTR) </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telemetry point in their ICCP/SCADA is setup correctly and sending good quality RSTR telemetry to  ERCOT ICCP. </a:t>
            </a:r>
          </a:p>
          <a:p>
            <a:pPr marL="0"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to verify all their resources </a:t>
            </a: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UDSP</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 telemetry point in their ICCP/SCADA is setup correctly and receiving good quality UDSP signal from ERCOT ICCP. </a:t>
            </a:r>
          </a:p>
          <a:p>
            <a:pPr marL="57150"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to continue to submit production quality real-time market submissions (COP, TPO, AS Offers, ESR Bids/Offers, Output Schedules etc.) utilizing their parallel RTC+B Market Systems.</a:t>
            </a:r>
          </a:p>
          <a:p>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457200" lvl="1" indent="0">
              <a:buNone/>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77FDCA8A-0182-314E-9FDA-0F388F0E8612}"/>
              </a:ext>
            </a:extLst>
          </p:cNvPr>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3563109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9968F9-E065-93DA-EB29-9BEA86583D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961F66-B055-95D5-B6D7-BBAFEF607E5D}"/>
              </a:ext>
            </a:extLst>
          </p:cNvPr>
          <p:cNvSpPr>
            <a:spLocks noGrp="1"/>
          </p:cNvSpPr>
          <p:nvPr>
            <p:ph type="title"/>
          </p:nvPr>
        </p:nvSpPr>
        <p:spPr>
          <a:xfrm>
            <a:off x="381000" y="243682"/>
            <a:ext cx="8458200" cy="962818"/>
          </a:xfrm>
        </p:spPr>
        <p:txBody>
          <a:bodyPr/>
          <a:lstStyle/>
          <a:p>
            <a:r>
              <a:rPr lang="en-US" sz="2000" dirty="0"/>
              <a:t>Closed Loop LFC/SCED Testing – Draft EMS/ICCP Cutover Plan</a:t>
            </a:r>
          </a:p>
        </p:txBody>
      </p:sp>
      <p:sp>
        <p:nvSpPr>
          <p:cNvPr id="4" name="Slide Number Placeholder 3">
            <a:extLst>
              <a:ext uri="{FF2B5EF4-FFF2-40B4-BE49-F238E27FC236}">
                <a16:creationId xmlns:a16="http://schemas.microsoft.com/office/drawing/2014/main" id="{024C426B-4374-B124-5CF5-0C47556A207D}"/>
              </a:ext>
            </a:extLst>
          </p:cNvPr>
          <p:cNvSpPr>
            <a:spLocks noGrp="1"/>
          </p:cNvSpPr>
          <p:nvPr>
            <p:ph type="sldNum" sz="quarter" idx="4"/>
          </p:nvPr>
        </p:nvSpPr>
        <p:spPr/>
        <p:txBody>
          <a:bodyPr/>
          <a:lstStyle/>
          <a:p>
            <a:fld id="{1D93BD3E-1E9A-4970-A6F7-E7AC52762E0C}" type="slidenum">
              <a:rPr lang="en-US" smtClean="0"/>
              <a:pPr/>
              <a:t>12</a:t>
            </a:fld>
            <a:endParaRPr lang="en-US"/>
          </a:p>
        </p:txBody>
      </p:sp>
      <p:pic>
        <p:nvPicPr>
          <p:cNvPr id="6" name="Picture 5">
            <a:extLst>
              <a:ext uri="{FF2B5EF4-FFF2-40B4-BE49-F238E27FC236}">
                <a16:creationId xmlns:a16="http://schemas.microsoft.com/office/drawing/2014/main" id="{198015FD-F29D-5C02-FD28-53FE5FA7F670}"/>
              </a:ext>
            </a:extLst>
          </p:cNvPr>
          <p:cNvPicPr>
            <a:picLocks noChangeAspect="1"/>
          </p:cNvPicPr>
          <p:nvPr/>
        </p:nvPicPr>
        <p:blipFill>
          <a:blip r:embed="rId2"/>
          <a:stretch>
            <a:fillRect/>
          </a:stretch>
        </p:blipFill>
        <p:spPr>
          <a:xfrm>
            <a:off x="141371" y="1105231"/>
            <a:ext cx="8861258" cy="4858248"/>
          </a:xfrm>
          <a:prstGeom prst="rect">
            <a:avLst/>
          </a:prstGeom>
        </p:spPr>
      </p:pic>
    </p:spTree>
    <p:extLst>
      <p:ext uri="{BB962C8B-B14F-4D97-AF65-F5344CB8AC3E}">
        <p14:creationId xmlns:p14="http://schemas.microsoft.com/office/powerpoint/2010/main" val="2118608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E767AC-5724-E3D6-BFA4-A18550D170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BAD189-1898-601E-3308-9522F2481856}"/>
              </a:ext>
            </a:extLst>
          </p:cNvPr>
          <p:cNvSpPr>
            <a:spLocks noGrp="1"/>
          </p:cNvSpPr>
          <p:nvPr>
            <p:ph type="title"/>
          </p:nvPr>
        </p:nvSpPr>
        <p:spPr>
          <a:xfrm>
            <a:off x="381000" y="243682"/>
            <a:ext cx="8458200" cy="962818"/>
          </a:xfrm>
        </p:spPr>
        <p:txBody>
          <a:bodyPr/>
          <a:lstStyle/>
          <a:p>
            <a:r>
              <a:rPr lang="en-US" sz="2000" dirty="0">
                <a:highlight>
                  <a:srgbClr val="FFFF00"/>
                </a:highlight>
              </a:rPr>
              <a:t>Closed Loop LFC/SCED Testing – Key Cutover Steps</a:t>
            </a:r>
          </a:p>
        </p:txBody>
      </p:sp>
      <p:sp>
        <p:nvSpPr>
          <p:cNvPr id="3" name="Content Placeholder 2">
            <a:extLst>
              <a:ext uri="{FF2B5EF4-FFF2-40B4-BE49-F238E27FC236}">
                <a16:creationId xmlns:a16="http://schemas.microsoft.com/office/drawing/2014/main" id="{0ED45AEA-554C-A08B-B153-EB6F77CFA443}"/>
              </a:ext>
            </a:extLst>
          </p:cNvPr>
          <p:cNvSpPr>
            <a:spLocks noGrp="1"/>
          </p:cNvSpPr>
          <p:nvPr>
            <p:ph idx="1"/>
          </p:nvPr>
        </p:nvSpPr>
        <p:spPr>
          <a:xfrm>
            <a:off x="154419" y="557065"/>
            <a:ext cx="8534400" cy="5280822"/>
          </a:xfrm>
        </p:spPr>
        <p:txBody>
          <a:bodyPr/>
          <a:lstStyle/>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ERCOT Control room makes final </a:t>
            </a:r>
            <a:r>
              <a:rPr lang="en-US" sz="14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Go/No-Go decision </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few minutes before start of the Closed Loop Testing </a:t>
            </a:r>
            <a:r>
              <a:rPr lang="en-US" sz="14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based on Grid Conditions. </a:t>
            </a:r>
          </a:p>
          <a:p>
            <a:pPr marL="0"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Start/End Times of Closed Loop Testing is subjected to change based on Grid conditions.</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ERCOT will host a Webex call with Market participants for cutover and cutback coordination and status updates. Webex call details will be emailed directly to QSEs.</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Control Room makes hotline call to Market approximately 15 - 20 minutes before ERCOT ICCP/EMS systems cutover to RTC+B.</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At approximately 10:34:30 AM, ERCOT will perform QSE ICCP systems fail over (similar to weekly model loads) to cutover to RTC+B EMS. It takes around 30-60 seconds to complete the failover. </a:t>
            </a:r>
            <a:r>
              <a:rPr lang="en-US" sz="12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ERCOT ICCP systems failover is required to switch below common telemetry points from Current Production EMS to RTC+B EMS.</a:t>
            </a:r>
          </a:p>
          <a:p>
            <a:pPr lvl="1">
              <a:buFont typeface="Courier New" panose="02070309020205020404" pitchFamily="49" charset="0"/>
              <a:buChar char="o"/>
            </a:pPr>
            <a:r>
              <a:rPr lang="en-US" sz="12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Cutover start time 30 seconds before 10:35 AM ensures that 10:35 AM UDBP from current production is not sent out to QSEs. </a:t>
            </a:r>
          </a:p>
          <a:p>
            <a:pPr marL="457200" lvl="1"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The following outbound telemetry points common to both current and RTC+B systems will be updated from the RTC+B EMS during this test. Similarly, all existing system level points will be telemetered from RTC+B EMS for the duration of the test.</a:t>
            </a:r>
          </a:p>
          <a:p>
            <a:pPr marL="457200" lvl="1" indent="0">
              <a:buNone/>
            </a:pP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                        BP/LMP/SBBH/SCCT/NDPL/RDPL/MMEC/KVM/KVT</a:t>
            </a:r>
          </a:p>
          <a:p>
            <a:pPr>
              <a:buFont typeface="Symbol" panose="05050102010706020507" pitchFamily="18" charset="2"/>
              <a:buChar char="·"/>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30659D5A-78B0-A11B-B9A0-4BF33CEDF2A2}"/>
              </a:ext>
            </a:extLst>
          </p:cNvPr>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4019861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5D8B5A-0886-757F-5497-872799212C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E8BE51-95A4-199D-0619-7B74460E30AD}"/>
              </a:ext>
            </a:extLst>
          </p:cNvPr>
          <p:cNvSpPr>
            <a:spLocks noGrp="1"/>
          </p:cNvSpPr>
          <p:nvPr>
            <p:ph type="title"/>
          </p:nvPr>
        </p:nvSpPr>
        <p:spPr>
          <a:xfrm>
            <a:off x="381000" y="243682"/>
            <a:ext cx="8458200" cy="962818"/>
          </a:xfrm>
        </p:spPr>
        <p:txBody>
          <a:bodyPr/>
          <a:lstStyle/>
          <a:p>
            <a:r>
              <a:rPr lang="en-US" sz="2000" dirty="0"/>
              <a:t>Closed Loop LFC/SCED Testing – Key Cutover Steps</a:t>
            </a:r>
          </a:p>
        </p:txBody>
      </p:sp>
      <p:sp>
        <p:nvSpPr>
          <p:cNvPr id="3" name="Content Placeholder 2">
            <a:extLst>
              <a:ext uri="{FF2B5EF4-FFF2-40B4-BE49-F238E27FC236}">
                <a16:creationId xmlns:a16="http://schemas.microsoft.com/office/drawing/2014/main" id="{E03E711D-4EBE-3D27-66EE-A6D5BB016060}"/>
              </a:ext>
            </a:extLst>
          </p:cNvPr>
          <p:cNvSpPr>
            <a:spLocks noGrp="1"/>
          </p:cNvSpPr>
          <p:nvPr>
            <p:ph idx="1"/>
          </p:nvPr>
        </p:nvSpPr>
        <p:spPr>
          <a:xfrm>
            <a:off x="162370" y="612725"/>
            <a:ext cx="8534400" cy="5280822"/>
          </a:xfrm>
        </p:spPr>
        <p:txBody>
          <a:bodyPr/>
          <a:lstStyle/>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During ICCP systems failover, current Production UDBP, Regulation and other non-RTC outbound telemetry to QSEs will be disabled. These points will become suspect for the duration of this test. </a:t>
            </a: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This means these telemetry points value will be stale with suspect quality for duration of test with a UDBP value approximately from 10:34:30 AM.</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After ERCOT ICCP systems fail over to RTC+B EMS, ERCOT will give go ahead to QSEs to cutover to RTC+B through Webex Call.</a:t>
            </a:r>
          </a:p>
          <a:p>
            <a:pPr lvl="1">
              <a:buFont typeface="Symbol" panose="05050102010706020507" pitchFamily="18" charset="2"/>
              <a:buChar char="·"/>
            </a:pPr>
            <a:r>
              <a:rPr lang="en-US" sz="12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should not automate the Cutover to RTC+B based on UDBP quality or any other ICCP telemetry points from ERCOT.</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must cutover to their RTC+B EMS AGC/SCADA Calc/Script within 30-60 seconds.</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must provide update on cutover status to ERCOT through Webex call.</a:t>
            </a: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After all QSEs are cutover to RTC+B, Control Room makes hotline call to Market announcing ERCOT is operating on RTC+B and posts a message on the MIS as well.</a:t>
            </a:r>
          </a:p>
          <a:p>
            <a:pPr marL="0"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control room operators should perform the dual entry of telemetry manual overrides etc. based on grid conditions and communicate to ERCOT control room as they do normally during normal operations.</a:t>
            </a: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F1084764-0748-0DFE-464A-23659225B8B3}"/>
              </a:ext>
            </a:extLst>
          </p:cNvPr>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497860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4F3D3E-CAD0-160C-F84C-642793BF01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890855-D68B-4440-7045-D1942FA11167}"/>
              </a:ext>
            </a:extLst>
          </p:cNvPr>
          <p:cNvSpPr>
            <a:spLocks noGrp="1"/>
          </p:cNvSpPr>
          <p:nvPr>
            <p:ph type="title"/>
          </p:nvPr>
        </p:nvSpPr>
        <p:spPr>
          <a:xfrm>
            <a:off x="381000" y="243682"/>
            <a:ext cx="8458200" cy="962818"/>
          </a:xfrm>
        </p:spPr>
        <p:txBody>
          <a:bodyPr/>
          <a:lstStyle/>
          <a:p>
            <a:r>
              <a:rPr lang="en-US" sz="2000" dirty="0"/>
              <a:t>Closed Loop LFC/SCED Testing – Key Cutback Steps</a:t>
            </a:r>
          </a:p>
        </p:txBody>
      </p:sp>
      <p:sp>
        <p:nvSpPr>
          <p:cNvPr id="3" name="Content Placeholder 2">
            <a:extLst>
              <a:ext uri="{FF2B5EF4-FFF2-40B4-BE49-F238E27FC236}">
                <a16:creationId xmlns:a16="http://schemas.microsoft.com/office/drawing/2014/main" id="{8BF6AD50-F8E1-1820-0CB6-2FEE96500CA3}"/>
              </a:ext>
            </a:extLst>
          </p:cNvPr>
          <p:cNvSpPr>
            <a:spLocks noGrp="1"/>
          </p:cNvSpPr>
          <p:nvPr>
            <p:ph idx="1"/>
          </p:nvPr>
        </p:nvSpPr>
        <p:spPr>
          <a:xfrm>
            <a:off x="242617" y="868364"/>
            <a:ext cx="8534400" cy="5280822"/>
          </a:xfrm>
        </p:spPr>
        <p:txBody>
          <a:bodyPr/>
          <a:lstStyle/>
          <a:p>
            <a:pPr>
              <a:buFont typeface="Symbol" panose="05050102010706020507" pitchFamily="18" charset="2"/>
              <a:buChar char="·"/>
            </a:pPr>
            <a:r>
              <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In preparation for cutback, </a:t>
            </a: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good quality current production UDBP, Regulation and other non-RTC outbound telemetry to QSEs will be enabled 10-15 minutes before completion of the closed loop test. It ensures smooth cutback to current production.</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Control Room makes hotline call to Market approximately 15 minutes before ERCOT ICCP/EMS systems cutback to current production.</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Around 12:34:30 PM, ERCOT will perform QSE ICCP systems fail over (similar to weekly model loads) to cutback to current production. It takes around 30-60 seconds to complete the failover. </a:t>
            </a:r>
            <a:r>
              <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ERCOT ICCP systems failover is required to switch below common telemetry points from RTC+B EMS to Current Production EMS.</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The following outbound telemetry points common to both current and RTC+B systems will start getting updated again from the current production EMS. Similarly, all existing system level points will be telemetered again from current production EMS.</a:t>
            </a:r>
          </a:p>
          <a:p>
            <a:pPr marL="457200" lvl="1" indent="0">
              <a:buNone/>
            </a:pP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                        BP/LMP/SBBH/SCCT/NDPL/RDPL/MMEC/KVM/KVT</a:t>
            </a: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327DBDB1-5441-4FC3-3DE5-47E99C0958B8}"/>
              </a:ext>
            </a:extLst>
          </p:cNvPr>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1138479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39CD4C-75A8-A45D-92B2-795E896E86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E9A7D4-379C-92E2-3EF1-E563D2B5FBA1}"/>
              </a:ext>
            </a:extLst>
          </p:cNvPr>
          <p:cNvSpPr>
            <a:spLocks noGrp="1"/>
          </p:cNvSpPr>
          <p:nvPr>
            <p:ph type="title"/>
          </p:nvPr>
        </p:nvSpPr>
        <p:spPr>
          <a:xfrm>
            <a:off x="381000" y="243682"/>
            <a:ext cx="8458200" cy="962818"/>
          </a:xfrm>
        </p:spPr>
        <p:txBody>
          <a:bodyPr/>
          <a:lstStyle/>
          <a:p>
            <a:r>
              <a:rPr lang="en-US" sz="2000" dirty="0"/>
              <a:t>Closed Loop LFC/SCED Testing – Key Cutback Steps</a:t>
            </a:r>
          </a:p>
        </p:txBody>
      </p:sp>
      <p:sp>
        <p:nvSpPr>
          <p:cNvPr id="3" name="Content Placeholder 2">
            <a:extLst>
              <a:ext uri="{FF2B5EF4-FFF2-40B4-BE49-F238E27FC236}">
                <a16:creationId xmlns:a16="http://schemas.microsoft.com/office/drawing/2014/main" id="{C6728999-4E04-8D1B-7523-62F464C77571}"/>
              </a:ext>
            </a:extLst>
          </p:cNvPr>
          <p:cNvSpPr>
            <a:spLocks noGrp="1"/>
          </p:cNvSpPr>
          <p:nvPr>
            <p:ph idx="1"/>
          </p:nvPr>
        </p:nvSpPr>
        <p:spPr>
          <a:xfrm>
            <a:off x="242617" y="868364"/>
            <a:ext cx="8534400" cy="5280822"/>
          </a:xfrm>
        </p:spPr>
        <p:txBody>
          <a:bodyPr/>
          <a:lstStyle/>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After ERCOT ICCP system fail over to current production EMS, ERCOT will give go ahead to QSEs to cutback to current production EMS through Webex Call.</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must cutback to their current production EMS AGC/SCADA Calc/Script within 30-60 seconds.</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must provide update on cutback status to ERCOT through Webex call.</a:t>
            </a: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After all QSEs are cutback to current production, Control Room makes hotline call to Market announcing control system is back to normal operations and posts a message on the MIS as well.</a:t>
            </a: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E1FB644A-6B27-30F4-7DCA-CF5BCA4664E7}"/>
              </a:ext>
            </a:extLst>
          </p:cNvPr>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1067199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8DD42-AD62-601B-5876-B129F9E519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9D5702-684A-87B1-AE95-CE650D914C50}"/>
              </a:ext>
            </a:extLst>
          </p:cNvPr>
          <p:cNvSpPr>
            <a:spLocks noGrp="1"/>
          </p:cNvSpPr>
          <p:nvPr>
            <p:ph type="title"/>
          </p:nvPr>
        </p:nvSpPr>
        <p:spPr>
          <a:xfrm>
            <a:off x="381000" y="243682"/>
            <a:ext cx="8458200" cy="962818"/>
          </a:xfrm>
        </p:spPr>
        <p:txBody>
          <a:bodyPr/>
          <a:lstStyle/>
          <a:p>
            <a:r>
              <a:rPr lang="en-US" sz="1800" dirty="0"/>
              <a:t>Closed Loop LFC/SCED Testing – Current Production EMS/SCED State</a:t>
            </a:r>
          </a:p>
        </p:txBody>
      </p:sp>
      <p:sp>
        <p:nvSpPr>
          <p:cNvPr id="3" name="Content Placeholder 2">
            <a:extLst>
              <a:ext uri="{FF2B5EF4-FFF2-40B4-BE49-F238E27FC236}">
                <a16:creationId xmlns:a16="http://schemas.microsoft.com/office/drawing/2014/main" id="{AD7F43B0-0E29-C96E-0A03-A6B6F7C292B9}"/>
              </a:ext>
            </a:extLst>
          </p:cNvPr>
          <p:cNvSpPr>
            <a:spLocks noGrp="1"/>
          </p:cNvSpPr>
          <p:nvPr>
            <p:ph idx="1"/>
          </p:nvPr>
        </p:nvSpPr>
        <p:spPr>
          <a:xfrm>
            <a:off x="-190143" y="485810"/>
            <a:ext cx="8534400" cy="5280822"/>
          </a:xfrm>
        </p:spPr>
        <p:txBody>
          <a:bodyPr/>
          <a:lstStyle/>
          <a:p>
            <a:pPr marL="457200" lvl="1" indent="0">
              <a:buNone/>
            </a:pPr>
            <a:endParaRPr lang="en-US" sz="12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During Closed Loop Testing, ERCOT Current Production EMS and SCED will continue to run normally without any down time </a:t>
            </a:r>
            <a:r>
              <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(except UDBP, Regulation Signals and other Non-RTC Outbound telemetry will NOT be sent out to QSEs)</a:t>
            </a: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 It ensures</a:t>
            </a:r>
          </a:p>
          <a:p>
            <a:pPr lvl="2">
              <a:buFont typeface="Wingdings" panose="05000000000000000000" pitchFamily="2"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smooth transition back to current production at the end of closed loop testing and </a:t>
            </a:r>
          </a:p>
          <a:p>
            <a:pPr lvl="2">
              <a:buFont typeface="Wingdings" panose="05000000000000000000" pitchFamily="2"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current production SCED can continue to create prices during closed loop testing.</a:t>
            </a:r>
          </a:p>
          <a:p>
            <a:pPr marL="457200" lvl="1"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It is critical for Market participants to</a:t>
            </a:r>
          </a:p>
          <a:p>
            <a:pPr lvl="2">
              <a:buFont typeface="Courier New" panose="02070309020205020404" pitchFamily="49" charset="0"/>
              <a:buChar char="o"/>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continue to send production quality telemetry to current production ICCP/EMS (e.g.  Current production resource status codes, Regulation participation factors, combo model telemetry for batteries etc.,) and </a:t>
            </a:r>
          </a:p>
          <a:p>
            <a:pPr lvl="2">
              <a:buFont typeface="Courier New" panose="02070309020205020404" pitchFamily="49" charset="0"/>
              <a:buChar char="o"/>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continue to submit real-time market submissions into current production Market System before and during closed loop testing without any down time.</a:t>
            </a:r>
          </a:p>
          <a:p>
            <a:pPr lvl="2">
              <a:buFont typeface="Courier New" panose="02070309020205020404" pitchFamily="49" charset="0"/>
              <a:buChar char="o"/>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AFBBC42D-9108-9407-7734-AF835F1B0B54}"/>
              </a:ext>
            </a:extLst>
          </p:cNvPr>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2232254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86B34-339C-0B07-8327-4696CBB31ED1}"/>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614A07E-EB71-FA12-FA5E-3D3559324959}"/>
              </a:ext>
            </a:extLst>
          </p:cNvPr>
          <p:cNvSpPr>
            <a:spLocks noGrp="1"/>
          </p:cNvSpPr>
          <p:nvPr>
            <p:ph idx="1"/>
          </p:nvPr>
        </p:nvSpPr>
        <p:spPr/>
        <p:txBody>
          <a:bodyPr/>
          <a:lstStyle/>
          <a:p>
            <a:r>
              <a:rPr lang="en-US" dirty="0"/>
              <a:t>QSEs RTC+B System Configurations</a:t>
            </a:r>
          </a:p>
          <a:p>
            <a:r>
              <a:rPr lang="en-US" dirty="0"/>
              <a:t>QSE RTC+B Systems switch over for Closed loop testing/Go-Live</a:t>
            </a:r>
          </a:p>
          <a:p>
            <a:r>
              <a:rPr lang="en-US" dirty="0"/>
              <a:t>Expectations for Parallel Operations</a:t>
            </a:r>
          </a:p>
          <a:p>
            <a:r>
              <a:rPr lang="en-US" dirty="0"/>
              <a:t>Key Cutover and Cutback steps for Closed loop Testing</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B6D7546C-4F28-B7E1-3C54-5DB9B79826C4}"/>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61060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BF96F-724A-836D-5893-650C6E3F74D1}"/>
              </a:ext>
            </a:extLst>
          </p:cNvPr>
          <p:cNvSpPr>
            <a:spLocks noGrp="1"/>
          </p:cNvSpPr>
          <p:nvPr>
            <p:ph type="title"/>
          </p:nvPr>
        </p:nvSpPr>
        <p:spPr>
          <a:xfrm>
            <a:off x="381000" y="243682"/>
            <a:ext cx="8458200" cy="962818"/>
          </a:xfrm>
        </p:spPr>
        <p:txBody>
          <a:bodyPr/>
          <a:lstStyle/>
          <a:p>
            <a:r>
              <a:rPr lang="en-US" sz="2000" dirty="0"/>
              <a:t>QSEs RTC+B Systems Configurations</a:t>
            </a:r>
          </a:p>
        </p:txBody>
      </p:sp>
      <p:sp>
        <p:nvSpPr>
          <p:cNvPr id="3" name="Content Placeholder 2">
            <a:extLst>
              <a:ext uri="{FF2B5EF4-FFF2-40B4-BE49-F238E27FC236}">
                <a16:creationId xmlns:a16="http://schemas.microsoft.com/office/drawing/2014/main" id="{D714F3EE-1A00-4C12-EB25-B00A25431FFB}"/>
              </a:ext>
            </a:extLst>
          </p:cNvPr>
          <p:cNvSpPr>
            <a:spLocks noGrp="1"/>
          </p:cNvSpPr>
          <p:nvPr>
            <p:ph idx="1"/>
          </p:nvPr>
        </p:nvSpPr>
        <p:spPr>
          <a:xfrm>
            <a:off x="143143" y="631087"/>
            <a:ext cx="8534400" cy="5280822"/>
          </a:xfrm>
        </p:spPr>
        <p:txBody>
          <a:bodyPr/>
          <a:lstStyle/>
          <a:p>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ERCOT met with QSEs and their EMS and Market System vendors to gain insights into their RTC+B system design and software implementation to support Open Loop Testing, Closed Loop Testing and Go-Live.</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Below are the high-level details of QSEs’ RTC+B system setup and software implementation:</a:t>
            </a:r>
          </a:p>
          <a:p>
            <a:pPr lvl="2"/>
            <a:endParaRPr lang="en-US" sz="14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endParaRPr>
          </a:p>
          <a:p>
            <a:pPr lvl="1">
              <a:buFont typeface="Wingdings" panose="05000000000000000000" pitchFamily="2" charset="2"/>
              <a:buChar char="§"/>
            </a:pPr>
            <a:r>
              <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EMS AGC/SCADA</a:t>
            </a:r>
          </a:p>
          <a:p>
            <a:pPr lvl="2">
              <a:buFont typeface="Courier New" panose="02070309020205020404" pitchFamily="49" charset="0"/>
              <a:buChar char="o"/>
            </a:pPr>
            <a:r>
              <a:rPr lang="en-US" sz="14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Existing EMS AGC</a:t>
            </a: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 was </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modified, and a flag/switch was implemented to separate RTC+B code and database changes. </a:t>
            </a:r>
          </a:p>
          <a:p>
            <a:pPr lvl="2">
              <a:buFont typeface="Courier New" panose="02070309020205020404" pitchFamily="49" charset="0"/>
              <a:buChar char="o"/>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This switch is available at </a:t>
            </a:r>
            <a:r>
              <a:rPr lang="en-US" sz="14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Unit level and at System level </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to transition AGC between current production and RTC+B.</a:t>
            </a:r>
          </a:p>
          <a:p>
            <a:pPr lvl="2">
              <a:buFont typeface="Courier New" panose="02070309020205020404" pitchFamily="49" charset="0"/>
              <a:buChar char="o"/>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In some cases, </a:t>
            </a:r>
            <a:r>
              <a:rPr lang="en-US" sz="14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new RTC+B AGC instance was created</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 and a flag/switch is used to transition AGC between current production and RTC+B.</a:t>
            </a:r>
          </a:p>
          <a:p>
            <a:pPr lvl="2">
              <a:buFont typeface="Courier New" panose="02070309020205020404" pitchFamily="49" charset="0"/>
              <a:buChar char="o"/>
            </a:pPr>
            <a:r>
              <a:rPr lang="en-US" sz="14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QSEs who do not have AGC, use SCADA Calc or Scripts (developed on SCADA) to send the dispatch instructions to plants. These SCADA Calcs</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/Scripts can switch between current production and RTC+B </a:t>
            </a:r>
            <a:r>
              <a:rPr lang="en-US" sz="14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at Unit level as well as at System level.</a:t>
            </a:r>
          </a:p>
          <a:p>
            <a:pPr lvl="2">
              <a:buFont typeface="Courier New" panose="02070309020205020404" pitchFamily="49" charset="0"/>
              <a:buChar char="o"/>
            </a:pPr>
            <a:r>
              <a:rPr lang="en-US" sz="14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Developed </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M</a:t>
            </a:r>
            <a:r>
              <a:rPr lang="en-US" sz="14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arket </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I</a:t>
            </a:r>
            <a:r>
              <a:rPr lang="en-US" sz="14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nterface between their RTC+B Market System and AGC/SCADA Calc/Scripts to ge</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 RTC+B COP etc. periodically and send production quality RTC+B telemetry to ERCOT ICCP system continuously starting from Open Loop Testing.</a:t>
            </a:r>
          </a:p>
          <a:p>
            <a:pPr marL="914400" lvl="2"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ACCC7EA8-7448-C930-054D-48A552F3D273}"/>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454101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8CC270-52CC-D9BD-E9A4-08D0C272E6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6ECF46-49BC-2A22-8370-BB5CA91DB2A3}"/>
              </a:ext>
            </a:extLst>
          </p:cNvPr>
          <p:cNvSpPr>
            <a:spLocks noGrp="1"/>
          </p:cNvSpPr>
          <p:nvPr>
            <p:ph type="title"/>
          </p:nvPr>
        </p:nvSpPr>
        <p:spPr>
          <a:xfrm>
            <a:off x="381000" y="243682"/>
            <a:ext cx="8458200" cy="962818"/>
          </a:xfrm>
        </p:spPr>
        <p:txBody>
          <a:bodyPr/>
          <a:lstStyle/>
          <a:p>
            <a:r>
              <a:rPr lang="en-US" sz="2000" dirty="0"/>
              <a:t>QSEs RTC+B Systems configurations</a:t>
            </a:r>
          </a:p>
        </p:txBody>
      </p:sp>
      <p:sp>
        <p:nvSpPr>
          <p:cNvPr id="3" name="Content Placeholder 2">
            <a:extLst>
              <a:ext uri="{FF2B5EF4-FFF2-40B4-BE49-F238E27FC236}">
                <a16:creationId xmlns:a16="http://schemas.microsoft.com/office/drawing/2014/main" id="{365851A4-4EF4-7B73-5160-0D9B4471561B}"/>
              </a:ext>
            </a:extLst>
          </p:cNvPr>
          <p:cNvSpPr>
            <a:spLocks noGrp="1"/>
          </p:cNvSpPr>
          <p:nvPr>
            <p:ph idx="1"/>
          </p:nvPr>
        </p:nvSpPr>
        <p:spPr>
          <a:xfrm>
            <a:off x="143143" y="631087"/>
            <a:ext cx="8534400" cy="5280822"/>
          </a:xfrm>
        </p:spPr>
        <p:txBody>
          <a:bodyPr/>
          <a:lstStyle/>
          <a:p>
            <a:pPr marL="914400" lvl="2" indent="0">
              <a:buNone/>
            </a:pPr>
            <a:endPar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r>
              <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Market Submissions and Notifications </a:t>
            </a:r>
          </a:p>
          <a:p>
            <a:pPr marL="457200" lvl="1" indent="0">
              <a:buNone/>
            </a:pPr>
            <a:endPar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are utilizing parallel RTC+B Market Systems to submit real-time market submissions (COP, TPO, ASO, ESR Energy Bid/Offer Curves, Output Schedules etc.) into RTC+B Market Trials System in parallel to current production.</a:t>
            </a:r>
          </a:p>
          <a:p>
            <a:pPr lvl="1">
              <a:buFont typeface="Courier New" panose="02070309020205020404" pitchFamily="49" charset="0"/>
              <a:buChar char="o"/>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Some QSEs setup parallel RTC+B Market System to support both </a:t>
            </a:r>
            <a:r>
              <a:rPr lang="en-US" sz="1400"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real-time and Day-Ahead market submissions</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 into ERCOT RTC+B Market Trials system in parallel to current production.</a:t>
            </a: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Some QSEs are using current production to support dual real-time market submissions into ERCOT RTC+B Market Trial Production System in parallel to Current Production starting from Open Loop Testing till Go Live. </a:t>
            </a:r>
          </a:p>
          <a:p>
            <a:pPr lvl="1">
              <a:buFont typeface="Courier New" panose="02070309020205020404" pitchFamily="49" charset="0"/>
              <a:buChar char="o"/>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are utilizing parallel RTC+B Market Notifications system to support Market Trials.</a:t>
            </a:r>
          </a:p>
          <a:p>
            <a:pPr marL="457200" lvl="1" indent="0">
              <a:buNone/>
            </a:pPr>
            <a:endParaRPr lang="en-US" sz="12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AFC0C723-09EB-7409-8690-D45DD1B03504}"/>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546501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009C25-C715-C2EE-D225-CCF3FD0116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880D83-990C-EB45-E6BB-B995AC80A98E}"/>
              </a:ext>
            </a:extLst>
          </p:cNvPr>
          <p:cNvSpPr>
            <a:spLocks noGrp="1"/>
          </p:cNvSpPr>
          <p:nvPr>
            <p:ph type="title"/>
          </p:nvPr>
        </p:nvSpPr>
        <p:spPr>
          <a:xfrm>
            <a:off x="381000" y="243682"/>
            <a:ext cx="8458200" cy="962818"/>
          </a:xfrm>
        </p:spPr>
        <p:txBody>
          <a:bodyPr/>
          <a:lstStyle/>
          <a:p>
            <a:r>
              <a:rPr lang="en-US" sz="2000" dirty="0"/>
              <a:t>QSEs RTC+B Systems configurations for Open Loop Testing</a:t>
            </a:r>
          </a:p>
        </p:txBody>
      </p:sp>
      <p:sp>
        <p:nvSpPr>
          <p:cNvPr id="3" name="Content Placeholder 2">
            <a:extLst>
              <a:ext uri="{FF2B5EF4-FFF2-40B4-BE49-F238E27FC236}">
                <a16:creationId xmlns:a16="http://schemas.microsoft.com/office/drawing/2014/main" id="{04E3A314-BE81-52E9-9339-AB682445B33F}"/>
              </a:ext>
            </a:extLst>
          </p:cNvPr>
          <p:cNvSpPr>
            <a:spLocks noGrp="1"/>
          </p:cNvSpPr>
          <p:nvPr>
            <p:ph idx="1"/>
          </p:nvPr>
        </p:nvSpPr>
        <p:spPr>
          <a:xfrm>
            <a:off x="117505" y="524053"/>
            <a:ext cx="8534400" cy="5280822"/>
          </a:xfrm>
        </p:spPr>
        <p:txBody>
          <a:bodyPr/>
          <a:lstStyle/>
          <a:p>
            <a:r>
              <a:rPr lang="en-US" sz="1800" b="1"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Open Loop Testing</a:t>
            </a:r>
          </a:p>
          <a:p>
            <a:pPr lvl="1">
              <a:buFont typeface="Courier New" panose="02070309020205020404" pitchFamily="49" charset="0"/>
              <a:buChar char="o"/>
            </a:pPr>
            <a:r>
              <a:rPr lang="en-US" sz="1600" b="1"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Controlled and Coordinated UDSP Testing </a:t>
            </a:r>
          </a:p>
          <a:p>
            <a:pPr lvl="2"/>
            <a:r>
              <a:rPr lang="en-US" sz="14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QSEs will utilize </a:t>
            </a:r>
            <a:r>
              <a:rPr lang="en-US" sz="1400" b="1" u="sng"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Unit level switch </a:t>
            </a:r>
            <a:r>
              <a:rPr lang="en-US" sz="14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in their </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EMS/AGC </a:t>
            </a:r>
            <a:r>
              <a:rPr lang="en-US" sz="14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to operate selected generating unit in RTC+B mode.</a:t>
            </a:r>
          </a:p>
          <a:p>
            <a:pPr lvl="2"/>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2"/>
            <a:r>
              <a:rPr lang="en-US" sz="14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QSEs who do not have AGC will use SCADA Calc or Scripts (developed on SCADA) to send the dispatch instructions to plants. These SCADA Calcs</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/Scripts can operate the selected generating unit in RTC+B mode.</a:t>
            </a:r>
            <a:r>
              <a:rPr lang="en-US" sz="14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 </a:t>
            </a:r>
          </a:p>
          <a:p>
            <a:pPr marL="1371600" lvl="3" indent="0">
              <a:buNone/>
            </a:pPr>
            <a:endParaRPr lang="en-US"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endParaRPr>
          </a:p>
          <a:p>
            <a:pPr lvl="2"/>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Once testing is completed, QSEs will put back generating unit in current production mode by turning off the unit level switch.</a:t>
            </a:r>
          </a:p>
          <a:p>
            <a:pPr marL="914400" lvl="2" indent="0">
              <a:buNone/>
            </a:pPr>
            <a:endPar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Market Submissions and Notifications </a:t>
            </a:r>
          </a:p>
          <a:p>
            <a:pPr lvl="2"/>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are utilizing parallel RTC+B Market Systems to submit real-time market submissions for Monitoring Days (Tuesday/Thursday).</a:t>
            </a:r>
          </a:p>
          <a:p>
            <a:pPr marL="914400" lvl="2" indent="0">
              <a:buNone/>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2"/>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Some QSEs are using current production to support dual real-time market submissions into ERCOT RTC+B Market Trial Production System in parallel to Current Production starting from Open Loop Testing till Go-Live. </a:t>
            </a:r>
          </a:p>
          <a:p>
            <a:pPr marL="914400" lvl="2"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Dual submission of Outages is not required for Open Loop Testing.</a:t>
            </a:r>
          </a:p>
          <a:p>
            <a:pPr marL="914400" lvl="2"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457200" lvl="1" indent="0">
              <a:buNone/>
            </a:pPr>
            <a:endParaRPr lang="en-US" sz="12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B1A66265-98C9-04A7-D472-42A2FB1A82B5}"/>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638338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A0648C-99E6-FED5-1A6B-98C113B2DC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26A150-3911-6BDB-8AE2-03225CE6FDDC}"/>
              </a:ext>
            </a:extLst>
          </p:cNvPr>
          <p:cNvSpPr>
            <a:spLocks noGrp="1"/>
          </p:cNvSpPr>
          <p:nvPr>
            <p:ph type="title"/>
          </p:nvPr>
        </p:nvSpPr>
        <p:spPr>
          <a:xfrm>
            <a:off x="381000" y="243682"/>
            <a:ext cx="8458200" cy="962818"/>
          </a:xfrm>
        </p:spPr>
        <p:txBody>
          <a:bodyPr/>
          <a:lstStyle/>
          <a:p>
            <a:r>
              <a:rPr lang="en-US" sz="2000" dirty="0"/>
              <a:t>QSEs RTC+B Systems configurations for Closed Loop Testing</a:t>
            </a:r>
          </a:p>
        </p:txBody>
      </p:sp>
      <p:sp>
        <p:nvSpPr>
          <p:cNvPr id="3" name="Content Placeholder 2">
            <a:extLst>
              <a:ext uri="{FF2B5EF4-FFF2-40B4-BE49-F238E27FC236}">
                <a16:creationId xmlns:a16="http://schemas.microsoft.com/office/drawing/2014/main" id="{F680DEA7-2A9D-C1F0-69D9-4089F9F337CE}"/>
              </a:ext>
            </a:extLst>
          </p:cNvPr>
          <p:cNvSpPr>
            <a:spLocks noGrp="1"/>
          </p:cNvSpPr>
          <p:nvPr>
            <p:ph idx="1"/>
          </p:nvPr>
        </p:nvSpPr>
        <p:spPr>
          <a:xfrm>
            <a:off x="98656" y="356787"/>
            <a:ext cx="8534400" cy="5280822"/>
          </a:xfrm>
        </p:spPr>
        <p:txBody>
          <a:bodyPr/>
          <a:lstStyle/>
          <a:p>
            <a:pPr marL="457200" lvl="1" indent="0">
              <a:buNone/>
            </a:pPr>
            <a:endParaRPr lang="en-US" sz="12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endParaRPr>
          </a:p>
          <a:p>
            <a:r>
              <a:rPr lang="en-US" sz="1800" b="1"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Closed Loop Testing</a:t>
            </a:r>
          </a:p>
          <a:p>
            <a:pPr marL="0" indent="0">
              <a:buNone/>
            </a:pPr>
            <a:endParaRPr lang="en-US" sz="1800" b="1"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400" b="1"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EMS/AGC/SCADA Calc/Scripts </a:t>
            </a:r>
          </a:p>
          <a:p>
            <a:pPr lvl="2"/>
            <a:r>
              <a:rPr lang="en-US" sz="12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QSEs will utilize </a:t>
            </a:r>
            <a:r>
              <a:rPr lang="en-US" sz="12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System level switch </a:t>
            </a:r>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of their </a:t>
            </a:r>
            <a:r>
              <a:rPr lang="en-US" sz="12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EMS/AGC/SCADA Calc/Scripts to </a:t>
            </a:r>
            <a:r>
              <a:rPr lang="en-US" sz="1200" b="1"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switchover</a:t>
            </a:r>
            <a:r>
              <a:rPr lang="en-US" sz="12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 their entire system to RTC+B mode. Switchover time </a:t>
            </a:r>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must</a:t>
            </a:r>
            <a:r>
              <a:rPr lang="en-US" sz="12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 be within 30-60 seconds.</a:t>
            </a:r>
          </a:p>
          <a:p>
            <a:pPr marL="914400" lvl="2" indent="0">
              <a:buNone/>
            </a:pPr>
            <a:endParaRPr lang="en-US" sz="12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endParaRPr>
          </a:p>
          <a:p>
            <a:pPr lvl="2"/>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At the end of  the closed loop testing, QSEs must switchback to current production mode by turning off the system level switch. Switchback time must be within 30-60 seconds.</a:t>
            </a:r>
          </a:p>
          <a:p>
            <a:pPr marL="914400" lvl="2"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Market Submissions and Notifications </a:t>
            </a:r>
          </a:p>
          <a:p>
            <a:pPr lvl="2"/>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are utilizing parallel RTC+B Market Systems Production system to submit real-time market submissions into ERCOT RTC+B Market Trial Production System in parallel to current production. </a:t>
            </a:r>
            <a:r>
              <a:rPr lang="en-US" sz="1200" b="1" dirty="0">
                <a:solidFill>
                  <a:srgbClr val="5B6770"/>
                </a:solidFill>
                <a:highlight>
                  <a:srgbClr val="00FF00"/>
                </a:highlight>
                <a:latin typeface="Arial" panose="020B0604020202020204" pitchFamily="34" charset="0"/>
                <a:ea typeface="MS Mincho" panose="02020609040205080304" pitchFamily="49" charset="-128"/>
                <a:cs typeface="Times New Roman" panose="02020603050405020304" pitchFamily="18" charset="0"/>
              </a:rPr>
              <a:t>No systems switchover is required.</a:t>
            </a:r>
          </a:p>
          <a:p>
            <a:pPr marL="914400" lvl="2" indent="0">
              <a:buNone/>
            </a:pPr>
            <a:endParaRPr lang="en-US" sz="12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2"/>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Some QSEs are using current production to support dual real-time market submissions into ERCOT RTC+B Market Trial Production System in parallel to Current Production starting from Open Loop Testing till Go Live. </a:t>
            </a:r>
            <a:r>
              <a:rPr lang="en-US" sz="1200" b="1" dirty="0">
                <a:solidFill>
                  <a:srgbClr val="5B6770"/>
                </a:solidFill>
                <a:highlight>
                  <a:srgbClr val="00FF00"/>
                </a:highlight>
                <a:latin typeface="Arial" panose="020B0604020202020204" pitchFamily="34" charset="0"/>
                <a:ea typeface="MS Mincho" panose="02020609040205080304" pitchFamily="49" charset="-128"/>
                <a:cs typeface="Times New Roman" panose="02020603050405020304" pitchFamily="18" charset="0"/>
              </a:rPr>
              <a:t>No systems switchover is required.</a:t>
            </a:r>
          </a:p>
          <a:p>
            <a:pPr lvl="2"/>
            <a:endParaRPr lang="en-US" sz="1200" b="1" dirty="0">
              <a:solidFill>
                <a:srgbClr val="5B6770"/>
              </a:solidFill>
              <a:highlight>
                <a:srgbClr val="00FF00"/>
              </a:highlight>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For the Closed Loop Testing, QSEs are expected to perform dual real-time market submissions from 5:00PM of the day prior to the closed loop testing until the completion of the test.</a:t>
            </a: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Dual submission of Outages is not required for Closed Loop Testing.</a:t>
            </a: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25EBDE23-83C6-CA74-20ED-8F8477B311DF}"/>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600782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4F27D1-78D0-29BA-FD29-55187B92D4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3670C7-FE62-071E-3817-57047C91CE77}"/>
              </a:ext>
            </a:extLst>
          </p:cNvPr>
          <p:cNvSpPr>
            <a:spLocks noGrp="1"/>
          </p:cNvSpPr>
          <p:nvPr>
            <p:ph type="title"/>
          </p:nvPr>
        </p:nvSpPr>
        <p:spPr>
          <a:xfrm>
            <a:off x="381000" y="243682"/>
            <a:ext cx="8458200" cy="962818"/>
          </a:xfrm>
        </p:spPr>
        <p:txBody>
          <a:bodyPr/>
          <a:lstStyle/>
          <a:p>
            <a:r>
              <a:rPr lang="en-US" sz="2000" dirty="0">
                <a:highlight>
                  <a:srgbClr val="FFFF00"/>
                </a:highlight>
              </a:rPr>
              <a:t>RTC+B – Parallel Operations</a:t>
            </a:r>
          </a:p>
        </p:txBody>
      </p:sp>
      <p:sp>
        <p:nvSpPr>
          <p:cNvPr id="3" name="Content Placeholder 2">
            <a:extLst>
              <a:ext uri="{FF2B5EF4-FFF2-40B4-BE49-F238E27FC236}">
                <a16:creationId xmlns:a16="http://schemas.microsoft.com/office/drawing/2014/main" id="{82175531-28A1-1686-89C4-C31CBB35AA20}"/>
              </a:ext>
            </a:extLst>
          </p:cNvPr>
          <p:cNvSpPr>
            <a:spLocks noGrp="1"/>
          </p:cNvSpPr>
          <p:nvPr>
            <p:ph idx="1"/>
          </p:nvPr>
        </p:nvSpPr>
        <p:spPr>
          <a:xfrm>
            <a:off x="94003" y="305076"/>
            <a:ext cx="8534400" cy="5417297"/>
          </a:xfrm>
        </p:spPr>
        <p:txBody>
          <a:bodyPr/>
          <a:lstStyle/>
          <a:p>
            <a:pPr marL="0" indent="0">
              <a:buNone/>
            </a:pPr>
            <a:endPar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Currently we are in </a:t>
            </a:r>
            <a:r>
              <a:rPr lang="en-US" sz="14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“Parallel Operations”</a:t>
            </a: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 will continue to be in this state until Go-Live.</a:t>
            </a:r>
          </a:p>
          <a:p>
            <a:pPr marL="0" indent="0">
              <a:buNone/>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Parallel Operations expectations:</a:t>
            </a:r>
          </a:p>
          <a:p>
            <a:pPr lvl="1">
              <a:buFont typeface="Courier New" panose="02070309020205020404" pitchFamily="49" charset="0"/>
              <a:buChar char="o"/>
            </a:pPr>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should continue to send </a:t>
            </a:r>
            <a:r>
              <a:rPr lang="en-US" sz="12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Production Quality and Consistent Telemetry </a:t>
            </a:r>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to ERCOT RTC+B ICCP system in parallel to current production.</a:t>
            </a:r>
          </a:p>
          <a:p>
            <a:pPr marL="457200" lvl="1" indent="0">
              <a:buNone/>
            </a:pPr>
            <a:endPar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control room operators should perform the dual entry of telemetry manual overrides etc. based on grid conditions.</a:t>
            </a:r>
          </a:p>
          <a:p>
            <a:pPr marL="457200" lvl="1" indent="0">
              <a:buNone/>
            </a:pPr>
            <a:endPar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should continue to make Production quality real-time Market submissions to ERCOT RTC+B market systems in parallel to current production.</a:t>
            </a:r>
          </a:p>
          <a:p>
            <a:pPr lvl="1">
              <a:buFont typeface="Courier New" panose="02070309020205020404" pitchFamily="49" charset="0"/>
              <a:buChar char="o"/>
            </a:pPr>
            <a:endPar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2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 Telemetry issues</a:t>
            </a:r>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 (identified by ERCOT and communicated to QSEs) should be fixed no later than </a:t>
            </a:r>
            <a:r>
              <a:rPr lang="en-US" sz="12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08/22/2025.</a:t>
            </a:r>
          </a:p>
          <a:p>
            <a:pPr marL="0" indent="0">
              <a:buNone/>
            </a:pPr>
            <a:endParaRPr lang="en-US" sz="12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685800" lvl="1">
              <a:buFont typeface="Courier New" panose="02070309020205020404" pitchFamily="49" charset="0"/>
              <a:buChar char="o"/>
            </a:pPr>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ERCOT will continue to validate RTC+B telemetry and Market Submissions and communicate issues to QSEs.</a:t>
            </a:r>
          </a:p>
          <a:p>
            <a:pPr marL="400050" lvl="1" indent="0">
              <a:buNone/>
            </a:pPr>
            <a:endPar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685800" lvl="1">
              <a:buFont typeface="Courier New" panose="02070309020205020404" pitchFamily="49" charset="0"/>
              <a:buChar char="o"/>
            </a:pPr>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ERCOT will continue to validate RTC+B EMS and SCED applications results based on RTC+B telemetry and market submissions and send UDSP, AS Awards etc. through ICCP and post SCED prices.</a:t>
            </a:r>
          </a:p>
          <a:p>
            <a:pPr marL="685800" lvl="1">
              <a:buFont typeface="Courier New" panose="02070309020205020404" pitchFamily="49" charset="0"/>
              <a:buChar char="o"/>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If these expectations are not met by QSEs, ERCOT EMS/SCED solution quality can not be validated consistently. This creates a risk for Closed Loop Testing on September 11th and overall program delivery on December 5th.</a:t>
            </a:r>
          </a:p>
          <a:p>
            <a:pPr marL="685800" lvl="1">
              <a:buFont typeface="Courier New" panose="02070309020205020404" pitchFamily="49" charset="0"/>
              <a:buChar char="o"/>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685800" lvl="1">
              <a:buFont typeface="Courier New" panose="02070309020205020404" pitchFamily="49" charset="0"/>
              <a:buChar char="o"/>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457200" lvl="1" indent="0">
              <a:buNone/>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57AE8455-AA39-4B1A-977A-EC0709640BE6}"/>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641766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6916FF-94D1-3BFA-5290-181469C01C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14EBAC-6B53-0C32-00E1-22255E47F529}"/>
              </a:ext>
            </a:extLst>
          </p:cNvPr>
          <p:cNvSpPr>
            <a:spLocks noGrp="1"/>
          </p:cNvSpPr>
          <p:nvPr>
            <p:ph type="title"/>
          </p:nvPr>
        </p:nvSpPr>
        <p:spPr>
          <a:xfrm>
            <a:off x="381000" y="243682"/>
            <a:ext cx="8458200" cy="962818"/>
          </a:xfrm>
        </p:spPr>
        <p:txBody>
          <a:bodyPr/>
          <a:lstStyle/>
          <a:p>
            <a:r>
              <a:rPr lang="en-US" sz="1800" dirty="0">
                <a:highlight>
                  <a:srgbClr val="FFFF00"/>
                </a:highlight>
              </a:rPr>
              <a:t>RTC+B – Parallel Operations – Current ERCOT and QSE Systems Setup</a:t>
            </a:r>
          </a:p>
        </p:txBody>
      </p:sp>
      <p:sp>
        <p:nvSpPr>
          <p:cNvPr id="4" name="Slide Number Placeholder 3">
            <a:extLst>
              <a:ext uri="{FF2B5EF4-FFF2-40B4-BE49-F238E27FC236}">
                <a16:creationId xmlns:a16="http://schemas.microsoft.com/office/drawing/2014/main" id="{101DE5E7-5793-A7B9-0979-EB1261A5DC55}"/>
              </a:ext>
            </a:extLst>
          </p:cNvPr>
          <p:cNvSpPr>
            <a:spLocks noGrp="1"/>
          </p:cNvSpPr>
          <p:nvPr>
            <p:ph type="sldNum" sz="quarter" idx="4"/>
          </p:nvPr>
        </p:nvSpPr>
        <p:spPr/>
        <p:txBody>
          <a:bodyPr/>
          <a:lstStyle/>
          <a:p>
            <a:fld id="{1D93BD3E-1E9A-4970-A6F7-E7AC52762E0C}" type="slidenum">
              <a:rPr lang="en-US" smtClean="0"/>
              <a:pPr/>
              <a:t>8</a:t>
            </a:fld>
            <a:endParaRPr lang="en-US"/>
          </a:p>
        </p:txBody>
      </p:sp>
      <p:pic>
        <p:nvPicPr>
          <p:cNvPr id="10" name="Picture 9">
            <a:extLst>
              <a:ext uri="{FF2B5EF4-FFF2-40B4-BE49-F238E27FC236}">
                <a16:creationId xmlns:a16="http://schemas.microsoft.com/office/drawing/2014/main" id="{8378F628-FB1B-26D8-50B7-0807CD742A18}"/>
              </a:ext>
            </a:extLst>
          </p:cNvPr>
          <p:cNvPicPr>
            <a:picLocks noChangeAspect="1"/>
          </p:cNvPicPr>
          <p:nvPr/>
        </p:nvPicPr>
        <p:blipFill>
          <a:blip r:embed="rId2"/>
          <a:stretch>
            <a:fillRect/>
          </a:stretch>
        </p:blipFill>
        <p:spPr>
          <a:xfrm>
            <a:off x="0" y="1065475"/>
            <a:ext cx="8635117" cy="4929808"/>
          </a:xfrm>
          <a:prstGeom prst="rect">
            <a:avLst/>
          </a:prstGeom>
        </p:spPr>
      </p:pic>
    </p:spTree>
    <p:extLst>
      <p:ext uri="{BB962C8B-B14F-4D97-AF65-F5344CB8AC3E}">
        <p14:creationId xmlns:p14="http://schemas.microsoft.com/office/powerpoint/2010/main" val="176947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34010C-CAE1-9C80-D195-1191857FB7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71EBEF-4203-A1A7-E71C-666283107394}"/>
              </a:ext>
            </a:extLst>
          </p:cNvPr>
          <p:cNvSpPr>
            <a:spLocks noGrp="1"/>
          </p:cNvSpPr>
          <p:nvPr>
            <p:ph type="title"/>
          </p:nvPr>
        </p:nvSpPr>
        <p:spPr>
          <a:xfrm>
            <a:off x="381000" y="243682"/>
            <a:ext cx="8458200" cy="962818"/>
          </a:xfrm>
        </p:spPr>
        <p:txBody>
          <a:bodyPr/>
          <a:lstStyle/>
          <a:p>
            <a:r>
              <a:rPr lang="en-US" sz="2000" dirty="0">
                <a:highlight>
                  <a:srgbClr val="FFFF00"/>
                </a:highlight>
              </a:rPr>
              <a:t>RTC+B – Parallel Operations – Telemetry Issues</a:t>
            </a:r>
          </a:p>
        </p:txBody>
      </p:sp>
      <p:sp>
        <p:nvSpPr>
          <p:cNvPr id="3" name="Content Placeholder 2">
            <a:extLst>
              <a:ext uri="{FF2B5EF4-FFF2-40B4-BE49-F238E27FC236}">
                <a16:creationId xmlns:a16="http://schemas.microsoft.com/office/drawing/2014/main" id="{EAD1BC62-DE5E-AB0F-487A-8F5073826275}"/>
              </a:ext>
            </a:extLst>
          </p:cNvPr>
          <p:cNvSpPr>
            <a:spLocks noGrp="1"/>
          </p:cNvSpPr>
          <p:nvPr>
            <p:ph idx="1"/>
          </p:nvPr>
        </p:nvSpPr>
        <p:spPr>
          <a:xfrm>
            <a:off x="94003" y="305077"/>
            <a:ext cx="8534400" cy="5280822"/>
          </a:xfrm>
        </p:spPr>
        <p:txBody>
          <a:bodyPr/>
          <a:lstStyle/>
          <a:p>
            <a:pPr marL="0" indent="0">
              <a:buNone/>
            </a:pPr>
            <a:endPar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400" dirty="0">
              <a:solidFill>
                <a:srgbClr val="5B6770"/>
              </a:solidFill>
              <a:latin typeface="+mj-lt"/>
              <a:ea typeface="Calibri" panose="020F0502020204030204" pitchFamily="34" charset="0"/>
              <a:cs typeface="Calibri" panose="020F0502020204030204" pitchFamily="34" charset="0"/>
            </a:endParaRPr>
          </a:p>
          <a:p>
            <a:pPr>
              <a:buFont typeface="Symbol" panose="05050102010706020507" pitchFamily="18" charset="2"/>
              <a:buChar char="·"/>
            </a:pPr>
            <a:r>
              <a:rPr lang="en-US" sz="1600" dirty="0">
                <a:solidFill>
                  <a:srgbClr val="5B6770"/>
                </a:solidFill>
                <a:latin typeface="+mj-lt"/>
                <a:ea typeface="Calibri" panose="020F0502020204030204" pitchFamily="34" charset="0"/>
                <a:cs typeface="Calibri" panose="020F0502020204030204" pitchFamily="34" charset="0"/>
              </a:rPr>
              <a:t>ERCOT identified telemetry issues and met with QSEs that had lower telemetry pass% to discuss the issues.</a:t>
            </a:r>
          </a:p>
          <a:p>
            <a:pPr marL="0" indent="0">
              <a:buNone/>
            </a:pPr>
            <a:r>
              <a:rPr lang="en-US" sz="1600" dirty="0">
                <a:solidFill>
                  <a:srgbClr val="5B6770"/>
                </a:solidFill>
                <a:latin typeface="+mj-lt"/>
                <a:ea typeface="Calibri" panose="020F0502020204030204" pitchFamily="34" charset="0"/>
                <a:cs typeface="Calibri" panose="020F0502020204030204" pitchFamily="34" charset="0"/>
              </a:rPr>
              <a:t> </a:t>
            </a:r>
          </a:p>
          <a:p>
            <a:pPr>
              <a:buFont typeface="Symbol" panose="05050102010706020507" pitchFamily="18" charset="2"/>
              <a:buChar char="·"/>
            </a:pPr>
            <a:r>
              <a:rPr lang="en-US" sz="1600" dirty="0">
                <a:solidFill>
                  <a:srgbClr val="5B6770"/>
                </a:solidFill>
                <a:latin typeface="+mj-lt"/>
                <a:ea typeface="Calibri" panose="020F0502020204030204" pitchFamily="34" charset="0"/>
                <a:cs typeface="Calibri" panose="020F0502020204030204" pitchFamily="34" charset="0"/>
              </a:rPr>
              <a:t>Based on the discussions with QSEs, telemetry issues can be broadly categorized into two buckets.</a:t>
            </a:r>
          </a:p>
          <a:p>
            <a:pPr marL="0" indent="0">
              <a:buNone/>
            </a:pPr>
            <a:endParaRPr lang="en-US" sz="1400" dirty="0">
              <a:solidFill>
                <a:srgbClr val="5B6770"/>
              </a:solidFill>
              <a:latin typeface="+mj-lt"/>
              <a:ea typeface="Calibri" panose="020F0502020204030204" pitchFamily="34" charset="0"/>
              <a:cs typeface="Calibri" panose="020F0502020204030204" pitchFamily="34" charset="0"/>
            </a:endParaRPr>
          </a:p>
          <a:p>
            <a:pPr lvl="1">
              <a:buFont typeface="Courier New" panose="02070309020205020404" pitchFamily="49" charset="0"/>
              <a:buChar char="o"/>
            </a:pPr>
            <a:r>
              <a:rPr lang="en-US" sz="1400" dirty="0">
                <a:solidFill>
                  <a:srgbClr val="5B6770"/>
                </a:solidFill>
                <a:latin typeface="+mj-lt"/>
                <a:ea typeface="Calibri" panose="020F0502020204030204" pitchFamily="34" charset="0"/>
                <a:cs typeface="Calibri" panose="020F0502020204030204" pitchFamily="34" charset="0"/>
              </a:rPr>
              <a:t>Resource Status and AS Capabilities Telemetry issues – Due to setup/mapping issue within </a:t>
            </a:r>
            <a:r>
              <a:rPr lang="en-US" sz="1400" b="1" u="sng" dirty="0">
                <a:solidFill>
                  <a:srgbClr val="5B6770"/>
                </a:solidFill>
                <a:latin typeface="+mj-lt"/>
                <a:ea typeface="Calibri" panose="020F0502020204030204" pitchFamily="34" charset="0"/>
                <a:cs typeface="Calibri" panose="020F0502020204030204" pitchFamily="34" charset="0"/>
              </a:rPr>
              <a:t>QSEs RTC+B COP Interface </a:t>
            </a:r>
            <a:r>
              <a:rPr lang="en-US" sz="1400" dirty="0">
                <a:solidFill>
                  <a:srgbClr val="5B6770"/>
                </a:solidFill>
                <a:latin typeface="+mj-lt"/>
                <a:ea typeface="Calibri" panose="020F0502020204030204" pitchFamily="34" charset="0"/>
                <a:cs typeface="Calibri" panose="020F0502020204030204" pitchFamily="34" charset="0"/>
              </a:rPr>
              <a:t>that gets the COP data from RTC+B market system and feed into EMS AGC/SCADA. </a:t>
            </a:r>
          </a:p>
          <a:p>
            <a:pPr lvl="1">
              <a:buFont typeface="Courier New" panose="02070309020205020404" pitchFamily="49" charset="0"/>
              <a:buChar char="o"/>
            </a:pPr>
            <a:r>
              <a:rPr lang="en-US" sz="1400" dirty="0">
                <a:solidFill>
                  <a:srgbClr val="5B6770"/>
                </a:solidFill>
                <a:latin typeface="+mj-lt"/>
                <a:ea typeface="Calibri" panose="020F0502020204030204" pitchFamily="34" charset="0"/>
                <a:cs typeface="Calibri" panose="020F0502020204030204" pitchFamily="34" charset="0"/>
              </a:rPr>
              <a:t>ESR specific telemetry issues directly from plants.</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dirty="0">
                <a:solidFill>
                  <a:srgbClr val="5B6770"/>
                </a:solidFill>
                <a:latin typeface="+mj-lt"/>
                <a:ea typeface="Calibri" panose="020F0502020204030204" pitchFamily="34" charset="0"/>
                <a:cs typeface="Calibri" panose="020F0502020204030204" pitchFamily="34" charset="0"/>
              </a:rPr>
              <a:t>ERCOT requests all QSEs to proactively look at the telemetry mismatches between RTC+B and current production and implement fixes in RTC+B </a:t>
            </a:r>
            <a:r>
              <a:rPr lang="en-US" sz="1600" b="1" u="sng" dirty="0">
                <a:solidFill>
                  <a:srgbClr val="5B6770"/>
                </a:solidFill>
                <a:latin typeface="+mj-lt"/>
                <a:ea typeface="Calibri" panose="020F0502020204030204" pitchFamily="34" charset="0"/>
                <a:cs typeface="Calibri" panose="020F0502020204030204" pitchFamily="34" charset="0"/>
              </a:rPr>
              <a:t>on or before 08/22/2025. </a:t>
            </a:r>
          </a:p>
          <a:p>
            <a:pPr lvl="1">
              <a:buFont typeface="Courier New" panose="02070309020205020404" pitchFamily="49" charset="0"/>
              <a:buChar char="o"/>
            </a:pPr>
            <a:r>
              <a:rPr lang="en-US" sz="1400" dirty="0">
                <a:solidFill>
                  <a:srgbClr val="5B6770"/>
                </a:solidFill>
                <a:ea typeface="Calibri" panose="020F0502020204030204" pitchFamily="34" charset="0"/>
                <a:cs typeface="Calibri" panose="020F0502020204030204" pitchFamily="34" charset="0"/>
              </a:rPr>
              <a:t>ERCOT can share the list of telemetry issues upon QSE request through </a:t>
            </a:r>
            <a:r>
              <a:rPr lang="en-US" sz="1400" dirty="0">
                <a:solidFill>
                  <a:srgbClr val="5B6770"/>
                </a:solidFill>
                <a:ea typeface="Calibri" panose="020F0502020204030204" pitchFamily="34" charset="0"/>
                <a:cs typeface="Calibri" panose="020F0502020204030204" pitchFamily="34" charset="0"/>
                <a:hlinkClick r:id="rId2"/>
              </a:rPr>
              <a:t>RTCB@ercot.com</a:t>
            </a:r>
            <a:r>
              <a:rPr lang="en-US" sz="1400" dirty="0">
                <a:solidFill>
                  <a:srgbClr val="5B6770"/>
                </a:solidFill>
                <a:ea typeface="Calibri" panose="020F0502020204030204" pitchFamily="34" charset="0"/>
                <a:cs typeface="Calibri" panose="020F0502020204030204" pitchFamily="34" charset="0"/>
              </a:rPr>
              <a:t>.</a:t>
            </a:r>
          </a:p>
          <a:p>
            <a:pPr indent="-285750"/>
            <a:endParaRPr lang="en-US" sz="1600" dirty="0">
              <a:solidFill>
                <a:srgbClr val="5B6770"/>
              </a:solidFill>
              <a:ea typeface="Calibri" panose="020F0502020204030204" pitchFamily="34" charset="0"/>
              <a:cs typeface="Calibri" panose="020F0502020204030204" pitchFamily="34" charset="0"/>
            </a:endParaRPr>
          </a:p>
          <a:p>
            <a:pPr marL="457200" lvl="1"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685800" lvl="1">
              <a:buFont typeface="Courier New" panose="02070309020205020404" pitchFamily="49" charset="0"/>
              <a:buChar char="o"/>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457200" lvl="1" indent="0">
              <a:buNone/>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EFCAE7BA-6FCA-7212-5602-DB66267F8052}"/>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733871365"/>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AF51A5998F0944EA03AB587B5B58FD3" ma:contentTypeVersion="14" ma:contentTypeDescription="Create a new document." ma:contentTypeScope="" ma:versionID="5de53c7dd9d5e3dd48e81f15fe9d6d64">
  <xsd:schema xmlns:xsd="http://www.w3.org/2001/XMLSchema" xmlns:xs="http://www.w3.org/2001/XMLSchema" xmlns:p="http://schemas.microsoft.com/office/2006/metadata/properties" xmlns:ns2="5f527160-b6a2-448e-b210-55bbe2178a90" xmlns:ns3="cf8c9251-373f-4ee3-86cf-d97122226a81" targetNamespace="http://schemas.microsoft.com/office/2006/metadata/properties" ma:root="true" ma:fieldsID="b9ed68adcc3693f95084af8a9f0e3281" ns2:_="" ns3:_="">
    <xsd:import namespace="5f527160-b6a2-448e-b210-55bbe2178a90"/>
    <xsd:import namespace="cf8c9251-373f-4ee3-86cf-d97122226a8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527160-b6a2-448e-b210-55bbe217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8c9251-373f-4ee3-86cf-d97122226a8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7bce286-be28-47de-b9f7-94a506e34291}" ma:internalName="TaxCatchAll" ma:showField="CatchAllData" ma:web="cf8c9251-373f-4ee3-86cf-d97122226a81">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cf8c9251-373f-4ee3-86cf-d97122226a81" xsi:nil="true"/>
    <lcf76f155ced4ddcb4097134ff3c332f xmlns="5f527160-b6a2-448e-b210-55bbe2178a9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5B39F2F4-47B2-4966-9217-61E5C243B270}">
  <ds:schemaRefs>
    <ds:schemaRef ds:uri="5f527160-b6a2-448e-b210-55bbe2178a90"/>
    <ds:schemaRef ds:uri="cf8c9251-373f-4ee3-86cf-d97122226a8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A526C54-2038-4DDB-9077-84C80FF069E0}">
  <ds:schemaRefs>
    <ds:schemaRef ds:uri="5f527160-b6a2-448e-b210-55bbe2178a90"/>
    <ds:schemaRef ds:uri="8d5ee879-813f-4fb9-b7c2-a59846c21aeb"/>
    <ds:schemaRef ds:uri="c34af464-7aa1-4edd-9be4-83dffc1cb926"/>
    <ds:schemaRef ds:uri="cf8c9251-373f-4ee3-86cf-d97122226a8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5817</TotalTime>
  <Words>2438</Words>
  <Application>Microsoft Office PowerPoint</Application>
  <PresentationFormat>On-screen Show (4:3)</PresentationFormat>
  <Paragraphs>236</Paragraphs>
  <Slides>17</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Arial</vt:lpstr>
      <vt:lpstr>Calibri</vt:lpstr>
      <vt:lpstr>Courier New</vt:lpstr>
      <vt:lpstr>Symbol</vt:lpstr>
      <vt:lpstr>Wingdings</vt:lpstr>
      <vt:lpstr>Cover Slide</vt:lpstr>
      <vt:lpstr>Horizontal Theme</vt:lpstr>
      <vt:lpstr>PowerPoint Presentation</vt:lpstr>
      <vt:lpstr>Agenda</vt:lpstr>
      <vt:lpstr>QSEs RTC+B Systems Configurations</vt:lpstr>
      <vt:lpstr>QSEs RTC+B Systems configurations</vt:lpstr>
      <vt:lpstr>QSEs RTC+B Systems configurations for Open Loop Testing</vt:lpstr>
      <vt:lpstr>QSEs RTC+B Systems configurations for Closed Loop Testing</vt:lpstr>
      <vt:lpstr>RTC+B – Parallel Operations</vt:lpstr>
      <vt:lpstr>RTC+B – Parallel Operations – Current ERCOT and QSE Systems Setup</vt:lpstr>
      <vt:lpstr>RTC+B – Parallel Operations – Telemetry Issues</vt:lpstr>
      <vt:lpstr>Closed Loop LFC/SCED Testing</vt:lpstr>
      <vt:lpstr>Closed Loop LFC/SCED Testing – Key Pre Cutover Steps for QSEs</vt:lpstr>
      <vt:lpstr>Closed Loop LFC/SCED Testing – Draft EMS/ICCP Cutover Plan</vt:lpstr>
      <vt:lpstr>Closed Loop LFC/SCED Testing – Key Cutover Steps</vt:lpstr>
      <vt:lpstr>Closed Loop LFC/SCED Testing – Key Cutover Steps</vt:lpstr>
      <vt:lpstr>Closed Loop LFC/SCED Testing – Key Cutback Steps</vt:lpstr>
      <vt:lpstr>Closed Loop LFC/SCED Testing – Key Cutback Steps</vt:lpstr>
      <vt:lpstr>Closed Loop LFC/SCED Testing – Current Production EMS/SCED State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Potluri, Tejaswi</cp:lastModifiedBy>
  <cp:revision>33</cp:revision>
  <cp:lastPrinted>2017-10-10T21:31:05Z</cp:lastPrinted>
  <dcterms:created xsi:type="dcterms:W3CDTF">2016-01-21T15:20:31Z</dcterms:created>
  <dcterms:modified xsi:type="dcterms:W3CDTF">2025-08-19T17:14:15Z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ActionId">
    <vt:lpwstr>c62e7908-7660-43a6-b1c8-5c5c95dc1f11</vt:lpwstr>
  </property>
  <property fmtid="{D5CDD505-2E9C-101B-9397-08002B2CF9AE}" pid="4" name="MSIP_Label_7084cbda-52b8-46fb-a7b7-cb5bd465ed85_SetDate">
    <vt:lpwstr>2023-05-09T20:19:39Z</vt:lpwstr>
  </property>
  <property fmtid="{D5CDD505-2E9C-101B-9397-08002B2CF9AE}" pid="5" name="MSIP_Label_7084cbda-52b8-46fb-a7b7-cb5bd465ed85_Name">
    <vt:lpwstr>Internal</vt:lpwstr>
  </property>
  <property fmtid="{D5CDD505-2E9C-101B-9397-08002B2CF9AE}" pid="6" name="MSIP_Label_7084cbda-52b8-46fb-a7b7-cb5bd465ed85_ContentBits">
    <vt:lpwstr>0</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Method">
    <vt:lpwstr>Standard</vt:lpwstr>
  </property>
  <property fmtid="{D5CDD505-2E9C-101B-9397-08002B2CF9AE}" pid="9" name="ContentTypeId">
    <vt:lpwstr>0x0101009AF51A5998F0944EA03AB587B5B58FD3</vt:lpwstr>
  </property>
  <property fmtid="{D5CDD505-2E9C-101B-9397-08002B2CF9AE}" pid="10" name="MediaServiceImageTags">
    <vt:lpwstr/>
  </property>
</Properties>
</file>