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5"/>
  </p:notesMasterIdLst>
  <p:handoutMasterIdLst>
    <p:handoutMasterId r:id="rId16"/>
  </p:handoutMasterIdLst>
  <p:sldIdLst>
    <p:sldId id="542" r:id="rId6"/>
    <p:sldId id="563" r:id="rId7"/>
    <p:sldId id="3020" r:id="rId8"/>
    <p:sldId id="586" r:id="rId9"/>
    <p:sldId id="3017" r:id="rId10"/>
    <p:sldId id="3018" r:id="rId11"/>
    <p:sldId id="3022" r:id="rId12"/>
    <p:sldId id="3023" r:id="rId13"/>
    <p:sldId id="58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2004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General Readiness </a:t>
            </a:r>
          </a:p>
          <a:p>
            <a:r>
              <a:rPr lang="en-US" sz="2400" b="1" dirty="0"/>
              <a:t>Issues and Risk Mitigation</a:t>
            </a:r>
          </a:p>
          <a:p>
            <a:endParaRPr lang="en-US" sz="2400" b="1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August 19, 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Deeper Dive on some risks and mitigation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Outreach- are companies getting the message?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Initiating more direct communications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Telemetry Outreach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Full-on IT press with QSEs to identify and resolve potential telemetry issues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Attestation for Live Production Closed-Loop LFC Test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Confirm QSE are aware and getting prepared for Sept 11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Adapt to improve market Trials- two key changes/improvements needed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Load Resources- NCLRs need to submit differently until DAM trials begin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Continuous QSE Telemetry supported 5days/week during Business Hours (similar for COP)</a:t>
            </a:r>
          </a:p>
          <a:p>
            <a:pPr>
              <a:buFontTx/>
              <a:buChar char="-"/>
            </a:pPr>
            <a:endParaRPr lang="en-US" sz="18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 descr="Chart, treemap chart&#10;&#10;AI-generated content may be incorrect.">
            <a:extLst>
              <a:ext uri="{FF2B5EF4-FFF2-40B4-BE49-F238E27FC236}">
                <a16:creationId xmlns:a16="http://schemas.microsoft.com/office/drawing/2014/main" id="{5D87B0FD-9A2F-959D-98C0-909BB0AE38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249" y="703869"/>
            <a:ext cx="5820703" cy="56487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77D2C5-6A82-40E9-EA1A-7F657A028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Trials Calendar and Communication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05204A-4AC1-4782-5F76-809AC2D9CA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A716DC61-44BB-F660-89C1-B454D2A9F2D6}"/>
              </a:ext>
            </a:extLst>
          </p:cNvPr>
          <p:cNvSpPr/>
          <p:nvPr/>
        </p:nvSpPr>
        <p:spPr>
          <a:xfrm>
            <a:off x="4955459" y="2030361"/>
            <a:ext cx="226142" cy="255639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30B3F0-89A7-7082-5A33-D5F7946C0EE0}"/>
              </a:ext>
            </a:extLst>
          </p:cNvPr>
          <p:cNvSpPr txBox="1"/>
          <p:nvPr/>
        </p:nvSpPr>
        <p:spPr>
          <a:xfrm>
            <a:off x="232431" y="2055581"/>
            <a:ext cx="143458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We are here….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B5297A6-00DF-7C59-1D63-6C31C93154A3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1667019" y="2128006"/>
            <a:ext cx="3288440" cy="250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0424D2B-7AEF-6DC3-72E8-457CECC7C214}"/>
              </a:ext>
            </a:extLst>
          </p:cNvPr>
          <p:cNvSpPr txBox="1"/>
          <p:nvPr/>
        </p:nvSpPr>
        <p:spPr>
          <a:xfrm>
            <a:off x="232431" y="4325138"/>
            <a:ext cx="1434588" cy="147732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And then quickly here in live RTC Production for 2 hours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0865512-A19A-AAE3-B747-6EF80011CB18}"/>
              </a:ext>
            </a:extLst>
          </p:cNvPr>
          <p:cNvCxnSpPr>
            <a:cxnSpLocks/>
            <a:stCxn id="15" idx="3"/>
          </p:cNvCxnSpPr>
          <p:nvPr/>
        </p:nvCxnSpPr>
        <p:spPr>
          <a:xfrm flipV="1">
            <a:off x="1667019" y="4014246"/>
            <a:ext cx="4559028" cy="10495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E710448-4846-D70E-06F6-F005BFCA0D0E}"/>
              </a:ext>
            </a:extLst>
          </p:cNvPr>
          <p:cNvSpPr txBox="1"/>
          <p:nvPr/>
        </p:nvSpPr>
        <p:spPr>
          <a:xfrm>
            <a:off x="232431" y="2956363"/>
            <a:ext cx="1434588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Go/No-Go Decision for 10-day Mkt Notice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2A61586-AB20-C4CA-C6D9-20C95CBC5610}"/>
              </a:ext>
            </a:extLst>
          </p:cNvPr>
          <p:cNvCxnSpPr>
            <a:cxnSpLocks/>
            <a:stCxn id="22" idx="3"/>
          </p:cNvCxnSpPr>
          <p:nvPr/>
        </p:nvCxnSpPr>
        <p:spPr>
          <a:xfrm flipV="1">
            <a:off x="1667019" y="2547193"/>
            <a:ext cx="5315653" cy="1009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797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82F34-5CD7-77FF-26AB-733089DA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Outreach- are companies getting the message?</a:t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8AC7-184E-73E6-9FDA-8EAA07FA1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838200"/>
            <a:ext cx="8534400" cy="5334000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solidFill>
                  <a:srgbClr val="2D3338"/>
                </a:solidFill>
                <a:latin typeface="Arial"/>
              </a:rPr>
              <a:t>Email sent Friday Aug 15 from Matt Mereness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59D52-8733-1E36-EBC3-3069EC3C5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70ED42-DAD5-7294-70CE-32CA5C9828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22" y="2474108"/>
            <a:ext cx="8871155" cy="307042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45DEB97-6915-72C5-524A-4D5F60047F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41288"/>
            <a:ext cx="6096851" cy="90500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13366FC-D69F-3DBF-FD61-3874847950B4}"/>
              </a:ext>
            </a:extLst>
          </p:cNvPr>
          <p:cNvSpPr/>
          <p:nvPr/>
        </p:nvSpPr>
        <p:spPr>
          <a:xfrm>
            <a:off x="1447800" y="5416712"/>
            <a:ext cx="3886200" cy="12781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8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761B67-315A-3477-A0D9-A91D4C4ADB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29162-6CEE-FB03-F968-D31F937D5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Telemetry Outreach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4D75B-F2D9-823E-8481-13D060D7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838200"/>
            <a:ext cx="8534400" cy="5334000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solidFill>
                  <a:srgbClr val="2D3338"/>
                </a:solidFill>
                <a:latin typeface="Arial"/>
              </a:rPr>
              <a:t>As of Friday Aug 15, ERCOT EMS teams have contacted a number of QSEs to work through potential telemetry issues.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solidFill>
                  <a:srgbClr val="2D3338"/>
                </a:solidFill>
                <a:latin typeface="Arial"/>
              </a:rPr>
              <a:t>Goal for resolution by end of this week (Aug 22).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solidFill>
                  <a:srgbClr val="2D3338"/>
                </a:solidFill>
                <a:latin typeface="Arial"/>
              </a:rPr>
              <a:t>Email sent Friday Aug 15 from Matt Mereness to those companies providing heads-up: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BA1833-C0B5-9467-92AC-D5D55C4CAA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3A4B99-C9E8-2EC7-F9DE-89E474934A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438400"/>
            <a:ext cx="5677692" cy="117173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8E5E932-28C8-659D-A811-782F006620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728126"/>
            <a:ext cx="9144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001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7C43B5-CC71-5760-3A3F-55DFF529F6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5D092-BC71-28D0-6889-1CCF1A825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Attestation for Live Production Closed-Loop LFC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2503A-CD3A-3C8B-302F-CB35B7738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838200"/>
            <a:ext cx="8534400" cy="2057400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solidFill>
                  <a:srgbClr val="2D3338"/>
                </a:solidFill>
                <a:latin typeface="Arial"/>
              </a:rPr>
              <a:t>Quick turn-around this week for QSE Attestation of Readiness for Go-Live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solidFill>
                  <a:srgbClr val="2D3338"/>
                </a:solidFill>
                <a:latin typeface="Arial"/>
              </a:rPr>
              <a:t>Draft below to release tomorrow Aug 20, for response by next Thursday Aug 27</a:t>
            </a:r>
          </a:p>
          <a:p>
            <a:pPr lvl="0">
              <a:defRPr/>
            </a:pPr>
            <a:r>
              <a:rPr lang="en-US" sz="1800" dirty="0">
                <a:solidFill>
                  <a:srgbClr val="2D3338"/>
                </a:solidFill>
                <a:latin typeface="Arial"/>
              </a:rPr>
              <a:t>Send to QSE AR, BAR, RTC+B AE and </a:t>
            </a:r>
            <a:r>
              <a:rPr lang="en-US" sz="1800" dirty="0">
                <a:solidFill>
                  <a:srgbClr val="2D3338"/>
                </a:solidFill>
              </a:rPr>
              <a:t>Public Market Notice</a:t>
            </a: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9EDC6B-132E-A8F1-7213-3D77BF050C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799728-D21C-1C55-B38E-183F685C23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17" y="2134369"/>
            <a:ext cx="8640565" cy="258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011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88DAB8-E42E-7003-1DDD-3A5FF0347B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8946E-D836-E2AE-A706-8B511DAF3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 to improve market Trials- </a:t>
            </a:r>
            <a:br>
              <a:rPr lang="en-US" dirty="0"/>
            </a:br>
            <a:r>
              <a:rPr lang="en-US" dirty="0"/>
              <a:t>Two key changes/improvements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2BC15-BE2F-9574-E59F-9C1862E12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295400"/>
            <a:ext cx="3810000" cy="4267200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solidFill>
                  <a:schemeClr val="tx2"/>
                </a:solidFill>
                <a:latin typeface="Arial"/>
              </a:rPr>
              <a:t>Need parallel production quality telemetry to be maintained from now and through Go-Live, with support for Mon-Fri Business Hours 9am-5pm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2"/>
                </a:solidFill>
                <a:latin typeface="Arial"/>
              </a:rPr>
              <a:t>Helpful if COP is also kept up to date.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endParaRPr lang="en-US" sz="1400" dirty="0">
              <a:solidFill>
                <a:schemeClr val="tx2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solidFill>
                  <a:schemeClr val="tx2"/>
                </a:solidFill>
                <a:latin typeface="Arial"/>
              </a:rPr>
              <a:t>Load Resources (NCLRs): since self-provision for Real-Time requires DAM Awards, ERCOT requests submitting AS Offers as if for LFC Test (next page)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0AE09-6A3C-7D8C-5B35-6A1685C21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078D62-B151-47E0-0ADA-735B3A29B9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6171" y="1162975"/>
            <a:ext cx="4953474" cy="481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502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C1CA57-9DD6-11C4-AD6D-B3DB691F25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03123-B9F9-5661-85C7-652C55949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Resources</a:t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0390A-AFD2-AD91-D2F8-FDC2834C0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0"/>
            <a:ext cx="8991600" cy="5410200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solidFill>
                  <a:schemeClr val="tx2"/>
                </a:solidFill>
                <a:latin typeface="Arial"/>
              </a:rPr>
              <a:t>NCLR Problem Statement and proposed solution for next few weeks: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2"/>
                </a:solidFill>
                <a:latin typeface="Arial"/>
              </a:rPr>
              <a:t>Current Market Trials DO NOT currently include DAM/Trades/Self-Arrangement, which affects how NCLR can participate, specifically self-provision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solidFill>
                  <a:schemeClr val="tx2"/>
                </a:solidFill>
                <a:latin typeface="Arial"/>
              </a:rPr>
              <a:t>After RTC+B Go-Live most NCLR providers will likely use the market design allowed by protocols to “self-provide”: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200" u="sng" dirty="0">
                <a:solidFill>
                  <a:schemeClr val="tx2"/>
                </a:solidFill>
                <a:latin typeface="Arial"/>
              </a:rPr>
              <a:t>Ancillary Service Position</a:t>
            </a:r>
            <a:r>
              <a:rPr lang="en-US" sz="1200" dirty="0">
                <a:solidFill>
                  <a:schemeClr val="tx2"/>
                </a:solidFill>
                <a:latin typeface="Arial"/>
              </a:rPr>
              <a:t>: Self-provision is limited to the Sum (DAM AS Awards + </a:t>
            </a:r>
            <a:r>
              <a:rPr lang="en-US" sz="1200" dirty="0" err="1">
                <a:solidFill>
                  <a:schemeClr val="tx2"/>
                </a:solidFill>
                <a:latin typeface="Arial"/>
              </a:rPr>
              <a:t>SelfArrangements</a:t>
            </a:r>
            <a:r>
              <a:rPr lang="en-US" sz="1200" dirty="0">
                <a:solidFill>
                  <a:schemeClr val="tx2"/>
                </a:solidFill>
                <a:latin typeface="Arial"/>
              </a:rPr>
              <a:t> + net Trades)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200" u="sng" dirty="0">
                <a:solidFill>
                  <a:schemeClr val="tx2"/>
                </a:solidFill>
                <a:latin typeface="Arial"/>
              </a:rPr>
              <a:t>Self-provision is also validated using telemetry</a:t>
            </a:r>
            <a:r>
              <a:rPr lang="en-US" sz="1200" dirty="0">
                <a:solidFill>
                  <a:schemeClr val="tx2"/>
                </a:solidFill>
                <a:latin typeface="Arial"/>
              </a:rPr>
              <a:t>: Armed UFR and AS Capability of Load Resource(s). NOTE: QSE Telemetered self-provision cannot exceed QSE AS position.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200" u="sng" dirty="0" err="1">
                <a:solidFill>
                  <a:schemeClr val="tx2"/>
                </a:solidFill>
                <a:latin typeface="Arial"/>
              </a:rPr>
              <a:t>ASOffer</a:t>
            </a:r>
            <a:r>
              <a:rPr lang="en-US" sz="1200" dirty="0">
                <a:solidFill>
                  <a:schemeClr val="tx2"/>
                </a:solidFill>
                <a:latin typeface="Arial"/>
              </a:rPr>
              <a:t>= reflects real-time capacity being offered, where self-provided amount is auto-awarded and extra capacity begins at AS Offer price.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chemeClr val="tx2"/>
                </a:solidFill>
                <a:latin typeface="Arial"/>
              </a:rPr>
              <a:t>The normal result is “Self-Provision award amount” plus any extra capacity awarded that is in the money (this is the market design).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solidFill>
                  <a:srgbClr val="C00000"/>
                </a:solidFill>
                <a:latin typeface="Arial"/>
              </a:rPr>
              <a:t>However, in the absence of DAM, Trades, Self-Arrangement what “needs to occur” for market trials both today and for LFC Test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C00000"/>
                </a:solidFill>
                <a:latin typeface="Arial"/>
              </a:rPr>
              <a:t>For LFC Test, a workaround is prescribed since self-provision cannot be supported:</a:t>
            </a:r>
          </a:p>
          <a:p>
            <a:pPr lvl="2" indent="-342900">
              <a:defRPr/>
            </a:pPr>
            <a:r>
              <a:rPr lang="en-US" sz="1050" dirty="0">
                <a:solidFill>
                  <a:srgbClr val="C00000"/>
                </a:solidFill>
                <a:latin typeface="Arial"/>
              </a:rPr>
              <a:t>QSEs must set Resource-level self-provision values to zero during these Closed Loop tests</a:t>
            </a:r>
          </a:p>
          <a:p>
            <a:pPr lvl="2" indent="-342900">
              <a:defRPr/>
            </a:pPr>
            <a:r>
              <a:rPr lang="en-US" sz="1050" dirty="0">
                <a:solidFill>
                  <a:srgbClr val="C00000"/>
                </a:solidFill>
                <a:latin typeface="Arial"/>
              </a:rPr>
              <a:t>If AS Responsibility exists in current hour, QSE must offer each applicable AS at $0/MW for the MW amount of AS Responsibility on those Resources</a:t>
            </a:r>
          </a:p>
          <a:p>
            <a:pPr lvl="2" indent="-342900">
              <a:defRPr/>
            </a:pPr>
            <a:r>
              <a:rPr lang="en-US" sz="1050" dirty="0">
                <a:solidFill>
                  <a:srgbClr val="C00000"/>
                </a:solidFill>
                <a:latin typeface="Arial"/>
              </a:rPr>
              <a:t>This logic needs to also be followed in current August and Early September Trials to help reflects parallel RTC AS awards</a:t>
            </a:r>
          </a:p>
          <a:p>
            <a:pPr lvl="1" indent="-342900">
              <a:defRPr/>
            </a:pPr>
            <a:r>
              <a:rPr lang="en-US" sz="1400" dirty="0">
                <a:solidFill>
                  <a:srgbClr val="C00000"/>
                </a:solidFill>
                <a:latin typeface="Arial"/>
              </a:rPr>
              <a:t>This is in addition to the NCLR having correct telemetry for things like:  Armed UFR status, AS Capability, Resource Status, MPC/LPC/NPC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C00000"/>
                </a:solidFill>
                <a:latin typeface="Arial"/>
              </a:rPr>
              <a:t>NCLRs will be able to test the self-provision functionality beginning with the first Day-Ahead Market run (anticipated September 16) and subsequent DAM days to follow.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DB74A9-642E-C85B-13BC-4305F85575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257800"/>
          </a:xfrm>
        </p:spPr>
        <p:txBody>
          <a:bodyPr/>
          <a:lstStyle/>
          <a:p>
            <a:pPr>
              <a:buFontTx/>
              <a:buChar char="-"/>
            </a:pPr>
            <a:endParaRPr lang="en-US" sz="18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Again… thanks for the support and open to any feedback and suggestions on what we covered below.</a:t>
            </a:r>
          </a:p>
          <a:p>
            <a:pPr>
              <a:buFontTx/>
              <a:buChar char="-"/>
            </a:pPr>
            <a:endParaRPr lang="en-US" sz="18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US" sz="1800" i="1" dirty="0">
                <a:solidFill>
                  <a:schemeClr val="tx2"/>
                </a:solidFill>
              </a:rPr>
              <a:t>Outreach- are companies getting the message?</a:t>
            </a:r>
          </a:p>
          <a:p>
            <a:pPr lvl="1">
              <a:buFontTx/>
              <a:buChar char="-"/>
            </a:pPr>
            <a:r>
              <a:rPr lang="en-US" sz="1400" i="1" dirty="0">
                <a:solidFill>
                  <a:schemeClr val="tx2"/>
                </a:solidFill>
              </a:rPr>
              <a:t>Initiating more direct communications</a:t>
            </a:r>
          </a:p>
          <a:p>
            <a:pPr>
              <a:buFontTx/>
              <a:buChar char="-"/>
            </a:pPr>
            <a:r>
              <a:rPr lang="en-US" sz="1800" i="1" dirty="0">
                <a:solidFill>
                  <a:schemeClr val="tx2"/>
                </a:solidFill>
              </a:rPr>
              <a:t>Telemetry Outreach</a:t>
            </a:r>
          </a:p>
          <a:p>
            <a:pPr lvl="1">
              <a:buFontTx/>
              <a:buChar char="-"/>
            </a:pPr>
            <a:r>
              <a:rPr lang="en-US" sz="1400" i="1" dirty="0">
                <a:solidFill>
                  <a:schemeClr val="tx2"/>
                </a:solidFill>
              </a:rPr>
              <a:t>Full-on IT press with QSEs to identify and resolve potential telemetry issues</a:t>
            </a:r>
          </a:p>
          <a:p>
            <a:pPr>
              <a:buFontTx/>
              <a:buChar char="-"/>
            </a:pPr>
            <a:r>
              <a:rPr lang="en-US" sz="1800" i="1" dirty="0">
                <a:solidFill>
                  <a:schemeClr val="tx2"/>
                </a:solidFill>
              </a:rPr>
              <a:t>Attestation for Live Production Closed-Loop LFC Test</a:t>
            </a:r>
          </a:p>
          <a:p>
            <a:pPr lvl="1">
              <a:buFontTx/>
              <a:buChar char="-"/>
            </a:pPr>
            <a:r>
              <a:rPr lang="en-US" sz="1400" i="1" dirty="0">
                <a:solidFill>
                  <a:schemeClr val="tx2"/>
                </a:solidFill>
              </a:rPr>
              <a:t>Confirm QSE are aware and getting prepared for Sept 11</a:t>
            </a:r>
          </a:p>
          <a:p>
            <a:pPr>
              <a:buFontTx/>
              <a:buChar char="-"/>
            </a:pPr>
            <a:r>
              <a:rPr lang="en-US" sz="1800" i="1" dirty="0">
                <a:solidFill>
                  <a:schemeClr val="tx2"/>
                </a:solidFill>
              </a:rPr>
              <a:t>Adapt to improve market Trials- two key changes/improvements needed</a:t>
            </a:r>
          </a:p>
          <a:p>
            <a:pPr lvl="1">
              <a:buFontTx/>
              <a:buChar char="-"/>
            </a:pPr>
            <a:r>
              <a:rPr lang="en-US" sz="1400" i="1" dirty="0">
                <a:solidFill>
                  <a:schemeClr val="tx2"/>
                </a:solidFill>
              </a:rPr>
              <a:t>Continuous QSE Telemetry supported 5days/week during Business Hours (similar for COP)</a:t>
            </a:r>
          </a:p>
          <a:p>
            <a:pPr lvl="1">
              <a:buFontTx/>
              <a:buChar char="-"/>
            </a:pPr>
            <a:r>
              <a:rPr lang="en-US" sz="1400" i="1" dirty="0">
                <a:solidFill>
                  <a:schemeClr val="tx2"/>
                </a:solidFill>
              </a:rPr>
              <a:t>Load Resources- NCLRs need to submit differently until DAM trials begin</a:t>
            </a:r>
          </a:p>
          <a:p>
            <a:pPr lvl="1">
              <a:buFontTx/>
              <a:buChar char="-"/>
            </a:pPr>
            <a:endParaRPr lang="en-US" sz="14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endParaRPr lang="en-US" sz="18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endParaRPr lang="en-US" sz="18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5867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23436</TotalTime>
  <Words>737</Words>
  <Application>Microsoft Office PowerPoint</Application>
  <PresentationFormat>On-screen Show (4:3)</PresentationFormat>
  <Paragraphs>97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Cover Slide</vt:lpstr>
      <vt:lpstr>Horizontal Theme</vt:lpstr>
      <vt:lpstr>PowerPoint Presentation</vt:lpstr>
      <vt:lpstr>Deeper Dive on some risks and mitigation</vt:lpstr>
      <vt:lpstr>Market Trials Calendar and Communication </vt:lpstr>
      <vt:lpstr>Outreach- are companies getting the message? </vt:lpstr>
      <vt:lpstr>Telemetry Outreach</vt:lpstr>
      <vt:lpstr>Attestation for Live Production Closed-Loop LFC Test</vt:lpstr>
      <vt:lpstr>Adapt to improve market Trials-  Two key changes/improvements needed</vt:lpstr>
      <vt:lpstr>Load Resources </vt:lpstr>
      <vt:lpstr>Wrap-Up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640</cp:revision>
  <cp:lastPrinted>2017-10-10T21:31:05Z</cp:lastPrinted>
  <dcterms:created xsi:type="dcterms:W3CDTF">2016-01-21T15:20:31Z</dcterms:created>
  <dcterms:modified xsi:type="dcterms:W3CDTF">2025-08-19T01:53:18Z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