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19"/>
  </p:notesMasterIdLst>
  <p:handoutMasterIdLst>
    <p:handoutMasterId r:id="rId20"/>
  </p:handoutMasterIdLst>
  <p:sldIdLst>
    <p:sldId id="542" r:id="rId6"/>
    <p:sldId id="563" r:id="rId7"/>
    <p:sldId id="2787" r:id="rId8"/>
    <p:sldId id="586" r:id="rId9"/>
    <p:sldId id="2979" r:id="rId10"/>
    <p:sldId id="580" r:id="rId11"/>
    <p:sldId id="2939" r:id="rId12"/>
    <p:sldId id="2977" r:id="rId13"/>
    <p:sldId id="2978" r:id="rId14"/>
    <p:sldId id="2791" r:id="rId15"/>
    <p:sldId id="3015" r:id="rId16"/>
    <p:sldId id="587" r:id="rId17"/>
    <p:sldId id="3016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D07C"/>
    <a:srgbClr val="0076C6"/>
    <a:srgbClr val="00AEC7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7" d="100"/>
          <a:sy n="97" d="100"/>
        </p:scale>
        <p:origin x="2004" y="30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8/18/2025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RTCB@ercot.com" TargetMode="External"/><Relationship Id="rId2" Type="http://schemas.openxmlformats.org/officeDocument/2006/relationships/hyperlink" Target="https://www.ercot.com/committees/tac/rtcbtf" TargetMode="Externa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s://www.ercot.com/calendar/08182025-RTCB-Market-Trials-Weekly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RTCB@ercot.com" TargetMode="Externa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4953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RTC+B Task Force</a:t>
            </a:r>
          </a:p>
          <a:p>
            <a:r>
              <a:rPr lang="en-US" sz="2400" b="1" dirty="0"/>
              <a:t>Update 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/>
              <a:t>Matt Mereness</a:t>
            </a:r>
            <a:endParaRPr lang="en-US" dirty="0"/>
          </a:p>
          <a:p>
            <a:endParaRPr lang="en-US" dirty="0"/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RTCBTF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August 19, 2025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FAC130-C657-DFFA-36DA-25AA9C214B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0FBD6-CBBD-8B19-7FCE-743E975C9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July/August Market Trials in-flight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B2DE7E-5BC8-EE34-8984-3E8DAF57C6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562600"/>
          </a:xfrm>
        </p:spPr>
        <p:txBody>
          <a:bodyPr/>
          <a:lstStyle/>
          <a:p>
            <a:r>
              <a:rPr lang="en-US" sz="2400" u="sng" dirty="0">
                <a:solidFill>
                  <a:schemeClr val="tx2"/>
                </a:solidFill>
              </a:rPr>
              <a:t>Trials meeting every Monday 10-10:30am until December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Standalone calendar page each week with </a:t>
            </a:r>
            <a:r>
              <a:rPr lang="en-US" sz="2000" dirty="0" err="1">
                <a:solidFill>
                  <a:schemeClr val="tx2"/>
                </a:solidFill>
              </a:rPr>
              <a:t>WebEx</a:t>
            </a:r>
            <a:endParaRPr lang="en-US" sz="2000" dirty="0">
              <a:solidFill>
                <a:schemeClr val="tx2"/>
              </a:solidFill>
            </a:endParaRPr>
          </a:p>
          <a:p>
            <a:pPr lvl="2"/>
            <a:r>
              <a:rPr lang="en-US" sz="1800" dirty="0">
                <a:solidFill>
                  <a:schemeClr val="tx2"/>
                </a:solidFill>
                <a:hlinkClick r:id="rId2"/>
              </a:rPr>
              <a:t>RTCBTF Home Page </a:t>
            </a:r>
            <a:r>
              <a:rPr lang="en-US" sz="1800" dirty="0">
                <a:solidFill>
                  <a:schemeClr val="tx2"/>
                </a:solidFill>
              </a:rPr>
              <a:t>houses all market trials documentation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Averaging 150-175 participants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Weekly presentation walk-through with Q&amp;A</a:t>
            </a:r>
          </a:p>
          <a:p>
            <a:pPr lvl="2"/>
            <a:r>
              <a:rPr lang="en-US" sz="1800" dirty="0">
                <a:solidFill>
                  <a:schemeClr val="tx2"/>
                </a:solidFill>
              </a:rPr>
              <a:t>Heavy use of </a:t>
            </a:r>
            <a:r>
              <a:rPr lang="en-US" sz="1800" dirty="0">
                <a:solidFill>
                  <a:schemeClr val="tx2"/>
                </a:solidFill>
                <a:hlinkClick r:id="rId3"/>
              </a:rPr>
              <a:t>RTCB@ercot.com</a:t>
            </a:r>
            <a:r>
              <a:rPr lang="en-US" sz="1800" dirty="0">
                <a:solidFill>
                  <a:schemeClr val="tx2"/>
                </a:solidFill>
              </a:rPr>
              <a:t> email -&gt; FAQ</a:t>
            </a:r>
          </a:p>
          <a:p>
            <a:pPr marL="0" indent="0">
              <a:buNone/>
            </a:pPr>
            <a:endParaRPr lang="en-US" sz="1200" dirty="0">
              <a:solidFill>
                <a:schemeClr val="tx2"/>
              </a:solidFill>
            </a:endParaRPr>
          </a:p>
          <a:p>
            <a:r>
              <a:rPr lang="en-US" sz="2400" dirty="0">
                <a:solidFill>
                  <a:schemeClr val="tx2"/>
                </a:solidFill>
              </a:rPr>
              <a:t>Quick walkthrough of this </a:t>
            </a:r>
            <a:r>
              <a:rPr lang="en-US" sz="2400" dirty="0">
                <a:hlinkClick r:id="rId4"/>
              </a:rPr>
              <a:t>week’s meeting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BC2757-D0AA-DB16-E688-E86285B48D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014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 descr="Chart, treemap chart&#10;&#10;AI-generated content may be incorrect.">
            <a:extLst>
              <a:ext uri="{FF2B5EF4-FFF2-40B4-BE49-F238E27FC236}">
                <a16:creationId xmlns:a16="http://schemas.microsoft.com/office/drawing/2014/main" id="{5D87B0FD-9A2F-959D-98C0-909BB0AE38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1249" y="703869"/>
            <a:ext cx="5820703" cy="564878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377D2C5-6A82-40E9-EA1A-7F657A028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Trials Calendar (discussion later in meeting)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05204A-4AC1-4782-5F76-809AC2D9CA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Star: 5 Points 6">
            <a:extLst>
              <a:ext uri="{FF2B5EF4-FFF2-40B4-BE49-F238E27FC236}">
                <a16:creationId xmlns:a16="http://schemas.microsoft.com/office/drawing/2014/main" id="{A716DC61-44BB-F660-89C1-B454D2A9F2D6}"/>
              </a:ext>
            </a:extLst>
          </p:cNvPr>
          <p:cNvSpPr/>
          <p:nvPr/>
        </p:nvSpPr>
        <p:spPr>
          <a:xfrm>
            <a:off x="4955459" y="2030361"/>
            <a:ext cx="226142" cy="255639"/>
          </a:xfrm>
          <a:prstGeom prst="star5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30B3F0-89A7-7082-5A33-D5F7946C0EE0}"/>
              </a:ext>
            </a:extLst>
          </p:cNvPr>
          <p:cNvSpPr txBox="1"/>
          <p:nvPr/>
        </p:nvSpPr>
        <p:spPr>
          <a:xfrm>
            <a:off x="232431" y="2055581"/>
            <a:ext cx="143458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We are here….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B5297A6-00DF-7C59-1D63-6C31C93154A3}"/>
              </a:ext>
            </a:extLst>
          </p:cNvPr>
          <p:cNvCxnSpPr>
            <a:cxnSpLocks/>
            <a:endCxn id="7" idx="1"/>
          </p:cNvCxnSpPr>
          <p:nvPr/>
        </p:nvCxnSpPr>
        <p:spPr>
          <a:xfrm flipV="1">
            <a:off x="1667019" y="2128006"/>
            <a:ext cx="3288440" cy="2507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A0424D2B-7AEF-6DC3-72E8-457CECC7C214}"/>
              </a:ext>
            </a:extLst>
          </p:cNvPr>
          <p:cNvSpPr txBox="1"/>
          <p:nvPr/>
        </p:nvSpPr>
        <p:spPr>
          <a:xfrm>
            <a:off x="232431" y="4325138"/>
            <a:ext cx="1434588" cy="147732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And then quickly here in live RTC Production for 2 hours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0865512-A19A-AAE3-B747-6EF80011CB18}"/>
              </a:ext>
            </a:extLst>
          </p:cNvPr>
          <p:cNvCxnSpPr>
            <a:cxnSpLocks/>
            <a:stCxn id="15" idx="3"/>
          </p:cNvCxnSpPr>
          <p:nvPr/>
        </p:nvCxnSpPr>
        <p:spPr>
          <a:xfrm flipV="1">
            <a:off x="1667019" y="4014246"/>
            <a:ext cx="4559028" cy="10495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8E710448-4846-D70E-06F6-F005BFCA0D0E}"/>
              </a:ext>
            </a:extLst>
          </p:cNvPr>
          <p:cNvSpPr txBox="1"/>
          <p:nvPr/>
        </p:nvSpPr>
        <p:spPr>
          <a:xfrm>
            <a:off x="232431" y="2956363"/>
            <a:ext cx="1434588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Go/No-Go Decision for 10-day Mkt Notice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2A61586-AB20-C4CA-C6D9-20C95CBC5610}"/>
              </a:ext>
            </a:extLst>
          </p:cNvPr>
          <p:cNvCxnSpPr>
            <a:cxnSpLocks/>
            <a:stCxn id="22" idx="3"/>
          </p:cNvCxnSpPr>
          <p:nvPr/>
        </p:nvCxnSpPr>
        <p:spPr>
          <a:xfrm flipV="1">
            <a:off x="1667019" y="2547193"/>
            <a:ext cx="5315653" cy="10093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2188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5" grpId="0" animBg="1"/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Updates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0F1E-D4E3-7A70-2873-597B398F2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257800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1800" dirty="0"/>
              <a:t>Readiness engagement update:</a:t>
            </a:r>
          </a:p>
          <a:p>
            <a:pPr lvl="1">
              <a:buFontTx/>
              <a:buChar char="-"/>
            </a:pPr>
            <a:r>
              <a:rPr lang="en-US" sz="1400" strike="sngStrike" dirty="0">
                <a:solidFill>
                  <a:schemeClr val="tx2"/>
                </a:solidFill>
              </a:rPr>
              <a:t>Developed new folders on RTCBTF home page (done)</a:t>
            </a:r>
          </a:p>
          <a:p>
            <a:pPr lvl="2">
              <a:buFontTx/>
              <a:buChar char="-"/>
            </a:pPr>
            <a:r>
              <a:rPr lang="en-US" sz="1100" u="sng" strike="sngStrike" dirty="0">
                <a:solidFill>
                  <a:schemeClr val="tx2"/>
                </a:solidFill>
              </a:rPr>
              <a:t>Market Trials folder</a:t>
            </a:r>
            <a:r>
              <a:rPr lang="en-US" sz="1100" strike="sngStrike" dirty="0">
                <a:solidFill>
                  <a:schemeClr val="tx2"/>
                </a:solidFill>
              </a:rPr>
              <a:t>: Handbooks and supporting materials</a:t>
            </a:r>
          </a:p>
          <a:p>
            <a:pPr lvl="2">
              <a:buFontTx/>
              <a:buChar char="-"/>
            </a:pPr>
            <a:r>
              <a:rPr lang="en-US" sz="1100" u="sng" strike="sngStrike" dirty="0">
                <a:solidFill>
                  <a:schemeClr val="tx2"/>
                </a:solidFill>
              </a:rPr>
              <a:t>Technical Support folder</a:t>
            </a:r>
            <a:r>
              <a:rPr lang="en-US" sz="1100" strike="sngStrike" dirty="0">
                <a:solidFill>
                  <a:schemeClr val="tx2"/>
                </a:solidFill>
              </a:rPr>
              <a:t>: Key TWG technical materials</a:t>
            </a:r>
          </a:p>
          <a:p>
            <a:pPr lvl="1">
              <a:buFontTx/>
              <a:buChar char="-"/>
            </a:pPr>
            <a:r>
              <a:rPr lang="en-US" sz="1400" strike="sngStrike" dirty="0">
                <a:solidFill>
                  <a:schemeClr val="tx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RTCB@ercot.com</a:t>
            </a:r>
            <a:r>
              <a:rPr lang="en-US" sz="1400" strike="sngStrike" dirty="0">
                <a:solidFill>
                  <a:schemeClr val="tx2"/>
                </a:solidFill>
              </a:rPr>
              <a:t> mailbox for support of stakeholder implementation questions</a:t>
            </a:r>
          </a:p>
          <a:p>
            <a:pPr lvl="1">
              <a:buFontTx/>
              <a:buChar char="-"/>
            </a:pPr>
            <a:r>
              <a:rPr lang="en-US" sz="1400" strike="sngStrike" dirty="0">
                <a:solidFill>
                  <a:schemeClr val="tx2"/>
                </a:solidFill>
              </a:rPr>
              <a:t>Established FAQ document and posted on RTCBTF home page</a:t>
            </a:r>
          </a:p>
          <a:p>
            <a:pPr lvl="1">
              <a:buFontTx/>
              <a:buChar char="-"/>
            </a:pPr>
            <a:r>
              <a:rPr lang="en-US" sz="1400" strike="sngStrike" dirty="0">
                <a:solidFill>
                  <a:schemeClr val="tx2"/>
                </a:solidFill>
              </a:rPr>
              <a:t>Target to add more training videos in next 30 days (complete)</a:t>
            </a:r>
          </a:p>
          <a:p>
            <a:pPr lvl="2">
              <a:buFontTx/>
              <a:buChar char="-"/>
            </a:pPr>
            <a:r>
              <a:rPr lang="en-US" sz="1100" strike="sngStrike" dirty="0">
                <a:solidFill>
                  <a:schemeClr val="tx2"/>
                </a:solidFill>
              </a:rPr>
              <a:t>Load Resources     /      RTC Worksheet Solver Walkthrough</a:t>
            </a:r>
          </a:p>
          <a:p>
            <a:pPr lvl="2">
              <a:buFontTx/>
              <a:buChar char="-"/>
            </a:pPr>
            <a:r>
              <a:rPr lang="en-US" sz="1100" strike="sngStrike" dirty="0">
                <a:solidFill>
                  <a:schemeClr val="tx2"/>
                </a:solidFill>
              </a:rPr>
              <a:t>Day-Ahead Market      /      Battery </a:t>
            </a:r>
          </a:p>
          <a:p>
            <a:pPr lvl="1">
              <a:buFontTx/>
              <a:buChar char="-"/>
            </a:pPr>
            <a:r>
              <a:rPr lang="en-US" sz="1400" strike="sngStrike" dirty="0">
                <a:solidFill>
                  <a:schemeClr val="tx2"/>
                </a:solidFill>
              </a:rPr>
              <a:t>Following guidance from RTCBTF to engage DSWG separately (done 4/17/25)</a:t>
            </a:r>
          </a:p>
          <a:p>
            <a:pPr lvl="1">
              <a:buFontTx/>
              <a:buChar char="-"/>
            </a:pPr>
            <a:r>
              <a:rPr lang="en-US" sz="1400" strike="sngStrike" dirty="0">
                <a:solidFill>
                  <a:schemeClr val="tx2"/>
                </a:solidFill>
              </a:rPr>
              <a:t>Outreach to Operator Training Seminar and Spring GCPA (complete next Wednesday)</a:t>
            </a:r>
          </a:p>
          <a:p>
            <a:pPr lvl="2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r>
              <a:rPr lang="en-US" sz="1800" dirty="0">
                <a:solidFill>
                  <a:srgbClr val="C00000"/>
                </a:solidFill>
              </a:rPr>
              <a:t>August 27, 2025 Internal Operating Day Test </a:t>
            </a:r>
          </a:p>
          <a:p>
            <a:pPr lvl="1">
              <a:buFontTx/>
              <a:buChar char="-"/>
            </a:pPr>
            <a:r>
              <a:rPr lang="en-US" sz="1400" dirty="0">
                <a:solidFill>
                  <a:srgbClr val="C00000"/>
                </a:solidFill>
              </a:rPr>
              <a:t>Program will share Sev 1 &amp; 2  defect population in Sept</a:t>
            </a:r>
          </a:p>
          <a:p>
            <a:pPr>
              <a:buFontTx/>
              <a:buChar char="-"/>
            </a:pPr>
            <a:r>
              <a:rPr lang="en-US" sz="1800" dirty="0">
                <a:solidFill>
                  <a:srgbClr val="C00000"/>
                </a:solidFill>
              </a:rPr>
              <a:t>Closed-Loop LFC prep – conducted 2 workshops after July/Aug RTCBTF</a:t>
            </a:r>
          </a:p>
          <a:p>
            <a:pPr>
              <a:buFontTx/>
              <a:buChar char="-"/>
            </a:pPr>
            <a:r>
              <a:rPr lang="en-US" sz="1800" dirty="0">
                <a:solidFill>
                  <a:srgbClr val="C00000"/>
                </a:solidFill>
              </a:rPr>
              <a:t>Internal work on Transition/Cutover Plan Handbook</a:t>
            </a:r>
          </a:p>
          <a:p>
            <a:pPr>
              <a:buFontTx/>
              <a:buChar char="-"/>
            </a:pPr>
            <a:r>
              <a:rPr lang="en-US" sz="1800" dirty="0">
                <a:solidFill>
                  <a:srgbClr val="C00000"/>
                </a:solidFill>
              </a:rPr>
              <a:t>Protocol good cause exceptions for Cutover (if needed, similar to LFC)</a:t>
            </a:r>
          </a:p>
          <a:p>
            <a:pPr>
              <a:buFontTx/>
              <a:buChar char="-"/>
            </a:pPr>
            <a:r>
              <a:rPr lang="en-US" sz="1800" dirty="0">
                <a:solidFill>
                  <a:srgbClr val="C00000"/>
                </a:solidFill>
              </a:rPr>
              <a:t>Weekly Market Trials in flight</a:t>
            </a:r>
          </a:p>
          <a:p>
            <a:pPr>
              <a:buFontTx/>
              <a:buChar char="-"/>
            </a:pPr>
            <a:r>
              <a:rPr lang="en-US" sz="1800" dirty="0">
                <a:solidFill>
                  <a:srgbClr val="C00000"/>
                </a:solidFill>
              </a:rPr>
              <a:t>Next TWG meeting is Aug 28 2-4pm (technical side of RTCBTF)</a:t>
            </a:r>
          </a:p>
          <a:p>
            <a:pPr>
              <a:buFontTx/>
              <a:buChar char="-"/>
            </a:pPr>
            <a:endParaRPr lang="en-US" sz="1000" dirty="0">
              <a:solidFill>
                <a:srgbClr val="C00000"/>
              </a:solidFill>
            </a:endParaRPr>
          </a:p>
          <a:p>
            <a:pPr marL="457200" lvl="1" indent="0">
              <a:buNone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586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Focus for remainder of RTCBTF today: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838200"/>
            <a:ext cx="8648700" cy="5486400"/>
          </a:xfrm>
        </p:spPr>
        <p:txBody>
          <a:bodyPr/>
          <a:lstStyle/>
          <a:p>
            <a:pPr marL="0" indent="0">
              <a:buNone/>
            </a:pPr>
            <a:r>
              <a:rPr lang="en-US" sz="1700" u="sng" dirty="0">
                <a:solidFill>
                  <a:schemeClr val="tx2"/>
                </a:solidFill>
              </a:rPr>
              <a:t>3. NPRR1290 and NOGRR278 discussion (update only)</a:t>
            </a:r>
          </a:p>
          <a:p>
            <a:endParaRPr lang="en-US" sz="12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700" u="sng" dirty="0">
                <a:solidFill>
                  <a:schemeClr val="tx2"/>
                </a:solidFill>
              </a:rPr>
              <a:t>4. AS Deployment Factors Discussion</a:t>
            </a:r>
          </a:p>
          <a:p>
            <a:pPr marL="0" indent="0">
              <a:buNone/>
            </a:pPr>
            <a:endParaRPr lang="en-US" sz="1200" u="sng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700" u="sng" dirty="0">
                <a:solidFill>
                  <a:schemeClr val="tx2"/>
                </a:solidFill>
              </a:rPr>
              <a:t>5. Market Readiness </a:t>
            </a:r>
          </a:p>
          <a:p>
            <a:r>
              <a:rPr lang="en-US" sz="1700" dirty="0">
                <a:solidFill>
                  <a:schemeClr val="tx2"/>
                </a:solidFill>
              </a:rPr>
              <a:t>Transition/Cutover Handbook:  Initial Draft (no changes from July)</a:t>
            </a:r>
          </a:p>
          <a:p>
            <a:r>
              <a:rPr lang="en-US" sz="1700" dirty="0">
                <a:solidFill>
                  <a:schemeClr val="tx2"/>
                </a:solidFill>
              </a:rPr>
              <a:t>Draft Revisions to Operating Procedures</a:t>
            </a:r>
          </a:p>
          <a:p>
            <a:pPr lvl="1"/>
            <a:r>
              <a:rPr lang="en-US" sz="1300" dirty="0">
                <a:solidFill>
                  <a:schemeClr val="tx2"/>
                </a:solidFill>
              </a:rPr>
              <a:t>Real-Time Desk	/	Reliability Risk Desk	</a:t>
            </a:r>
          </a:p>
          <a:p>
            <a:pPr lvl="1"/>
            <a:r>
              <a:rPr lang="en-US" sz="1300" dirty="0">
                <a:solidFill>
                  <a:schemeClr val="tx2"/>
                </a:solidFill>
              </a:rPr>
              <a:t>DC Tie Desk		/	RUC Desk</a:t>
            </a:r>
          </a:p>
          <a:p>
            <a:pPr lvl="1"/>
            <a:r>
              <a:rPr lang="en-US" sz="1300" dirty="0">
                <a:solidFill>
                  <a:schemeClr val="tx2"/>
                </a:solidFill>
              </a:rPr>
              <a:t>Scripts		/	Shift Supervisor Desk</a:t>
            </a:r>
          </a:p>
          <a:p>
            <a:pPr lvl="1"/>
            <a:r>
              <a:rPr lang="en-US" sz="1300" dirty="0">
                <a:solidFill>
                  <a:schemeClr val="tx2"/>
                </a:solidFill>
              </a:rPr>
              <a:t>Resource Desk	/	Trabsmission and Security</a:t>
            </a:r>
          </a:p>
          <a:p>
            <a:r>
              <a:rPr lang="en-US" sz="1700" dirty="0">
                <a:solidFill>
                  <a:schemeClr val="tx2"/>
                </a:solidFill>
              </a:rPr>
              <a:t>Reminder of LFC Handbook and Workshop Updates</a:t>
            </a:r>
          </a:p>
          <a:p>
            <a:r>
              <a:rPr lang="en-US" sz="1700" dirty="0">
                <a:solidFill>
                  <a:schemeClr val="tx2"/>
                </a:solidFill>
              </a:rPr>
              <a:t>General Readiness- Risks and Mitigation</a:t>
            </a:r>
          </a:p>
          <a:p>
            <a:pPr lvl="1"/>
            <a:r>
              <a:rPr lang="en-US" sz="1300" dirty="0">
                <a:solidFill>
                  <a:schemeClr val="tx2"/>
                </a:solidFill>
              </a:rPr>
              <a:t>Outreach- are companies getting the message?  / Initiating more direct communications</a:t>
            </a:r>
          </a:p>
          <a:p>
            <a:pPr lvl="1"/>
            <a:r>
              <a:rPr lang="en-US" sz="1300" dirty="0">
                <a:solidFill>
                  <a:schemeClr val="tx2"/>
                </a:solidFill>
              </a:rPr>
              <a:t>Attestation for Live Production Closed-Loop LFC Test / Confirm QSE are aware and getting prepared</a:t>
            </a:r>
          </a:p>
          <a:p>
            <a:pPr lvl="1"/>
            <a:r>
              <a:rPr lang="en-US" sz="1300" dirty="0">
                <a:solidFill>
                  <a:schemeClr val="tx2"/>
                </a:solidFill>
              </a:rPr>
              <a:t>Telemetry Outreach / Full-on IT press with QSEs to identify and resolve potential telemetry issues</a:t>
            </a:r>
          </a:p>
          <a:p>
            <a:pPr lvl="1"/>
            <a:r>
              <a:rPr lang="en-US" sz="1300" dirty="0">
                <a:solidFill>
                  <a:schemeClr val="tx2"/>
                </a:solidFill>
              </a:rPr>
              <a:t>Adapt to improve market Trials- two key changes/improvements needed</a:t>
            </a:r>
          </a:p>
          <a:p>
            <a:pPr lvl="2"/>
            <a:r>
              <a:rPr lang="en-US" sz="1200" dirty="0">
                <a:solidFill>
                  <a:schemeClr val="tx2"/>
                </a:solidFill>
              </a:rPr>
              <a:t>Load Resources- NCLRs need to submit differently until DAM trials begin</a:t>
            </a:r>
          </a:p>
          <a:p>
            <a:pPr lvl="2"/>
            <a:r>
              <a:rPr lang="en-US" sz="1200" dirty="0">
                <a:solidFill>
                  <a:schemeClr val="tx2"/>
                </a:solidFill>
              </a:rPr>
              <a:t>Increase Telemetry support to 5days/week during Business Hours</a:t>
            </a:r>
          </a:p>
          <a:p>
            <a:pPr lvl="1"/>
            <a:endParaRPr lang="en-US" sz="2000" dirty="0">
              <a:solidFill>
                <a:schemeClr val="tx2"/>
              </a:solidFill>
            </a:endParaRPr>
          </a:p>
          <a:p>
            <a:endParaRPr lang="en-US" sz="17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825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0F1E-D4E3-7A70-2873-597B398F2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Discussion today:</a:t>
            </a:r>
          </a:p>
          <a:p>
            <a:pPr lvl="1">
              <a:buFontTx/>
              <a:buChar char="-"/>
            </a:pPr>
            <a:r>
              <a:rPr lang="en-US" sz="1600" dirty="0">
                <a:solidFill>
                  <a:schemeClr val="tx2"/>
                </a:solidFill>
              </a:rPr>
              <a:t>Update on RTCBTF Issues List</a:t>
            </a:r>
          </a:p>
          <a:p>
            <a:pPr lvl="1">
              <a:buFontTx/>
              <a:buChar char="-"/>
            </a:pPr>
            <a:r>
              <a:rPr lang="en-US" sz="1600" dirty="0">
                <a:solidFill>
                  <a:schemeClr val="tx2"/>
                </a:solidFill>
              </a:rPr>
              <a:t>Update on NPRRs</a:t>
            </a:r>
          </a:p>
          <a:p>
            <a:pPr lvl="1">
              <a:buFontTx/>
              <a:buChar char="-"/>
            </a:pPr>
            <a:r>
              <a:rPr lang="en-US" sz="1600" dirty="0">
                <a:solidFill>
                  <a:schemeClr val="tx2"/>
                </a:solidFill>
              </a:rPr>
              <a:t>Market Trials Update </a:t>
            </a:r>
          </a:p>
          <a:p>
            <a:pPr lvl="1">
              <a:buFontTx/>
              <a:buChar char="-"/>
            </a:pPr>
            <a:r>
              <a:rPr lang="en-US" sz="1600" dirty="0">
                <a:solidFill>
                  <a:schemeClr val="tx2"/>
                </a:solidFill>
              </a:rPr>
              <a:t>Rest of Today’s Agenda</a:t>
            </a:r>
          </a:p>
          <a:p>
            <a:pPr marL="457200" lvl="1" indent="0">
              <a:buNone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593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9D288E-6415-8D43-81C5-97D4FBFDFE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pplication&#10;&#10;AI-generated content may be incorrect.">
            <a:extLst>
              <a:ext uri="{FF2B5EF4-FFF2-40B4-BE49-F238E27FC236}">
                <a16:creationId xmlns:a16="http://schemas.microsoft.com/office/drawing/2014/main" id="{36C075B6-0979-06D5-6F10-8237A69C6B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96" y="1499519"/>
            <a:ext cx="8891070" cy="468734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3FA0F74-D70A-9BE5-2983-B29DB63DE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RTCBTF Issues List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83D358A0-40FB-C32B-07BD-E13D4EBE1156}"/>
              </a:ext>
            </a:extLst>
          </p:cNvPr>
          <p:cNvSpPr txBox="1">
            <a:spLocks/>
          </p:cNvSpPr>
          <p:nvPr/>
        </p:nvSpPr>
        <p:spPr>
          <a:xfrm>
            <a:off x="226760" y="768337"/>
            <a:ext cx="8763000" cy="57095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u="sng" dirty="0">
                <a:solidFill>
                  <a:schemeClr val="tx2"/>
                </a:solidFill>
              </a:rPr>
              <a:t>Revisions</a:t>
            </a:r>
            <a:r>
              <a:rPr lang="en-US" sz="1600" dirty="0">
                <a:solidFill>
                  <a:schemeClr val="tx2"/>
                </a:solidFill>
              </a:rPr>
              <a:t>- Final Clean-Up NPRR1290/NOGRR278 (September)</a:t>
            </a:r>
          </a:p>
          <a:p>
            <a:r>
              <a:rPr lang="en-US" sz="1600" u="sng" dirty="0">
                <a:solidFill>
                  <a:schemeClr val="tx2"/>
                </a:solidFill>
              </a:rPr>
              <a:t>Implementation </a:t>
            </a:r>
            <a:r>
              <a:rPr lang="en-US" sz="1600" dirty="0">
                <a:solidFill>
                  <a:schemeClr val="tx2"/>
                </a:solidFill>
              </a:rPr>
              <a:t>- Completing handbooks and initiating transition plan details</a:t>
            </a:r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B8295989-A1CC-1E35-FF99-5C82FD72D2E2}"/>
              </a:ext>
            </a:extLst>
          </p:cNvPr>
          <p:cNvSpPr/>
          <p:nvPr/>
        </p:nvSpPr>
        <p:spPr>
          <a:xfrm>
            <a:off x="7711435" y="1118519"/>
            <a:ext cx="457200" cy="3810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1C2EB01-ACB2-EF6A-E328-97509AD98498}"/>
              </a:ext>
            </a:extLst>
          </p:cNvPr>
          <p:cNvSpPr/>
          <p:nvPr/>
        </p:nvSpPr>
        <p:spPr>
          <a:xfrm>
            <a:off x="113696" y="2286000"/>
            <a:ext cx="8916608" cy="2286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578BA03-0FE8-0743-58C1-BAA403160ED0}"/>
              </a:ext>
            </a:extLst>
          </p:cNvPr>
          <p:cNvSpPr/>
          <p:nvPr/>
        </p:nvSpPr>
        <p:spPr>
          <a:xfrm>
            <a:off x="6455233" y="2541814"/>
            <a:ext cx="2512404" cy="2039754"/>
          </a:xfrm>
          <a:prstGeom prst="rect">
            <a:avLst/>
          </a:prstGeom>
          <a:solidFill>
            <a:schemeClr val="tx1">
              <a:lumMod val="25000"/>
              <a:lumOff val="75000"/>
              <a:alpha val="6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Market Trials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B06C092-A88D-BB68-42DD-477CCEEA2D3D}"/>
              </a:ext>
            </a:extLst>
          </p:cNvPr>
          <p:cNvSpPr/>
          <p:nvPr/>
        </p:nvSpPr>
        <p:spPr>
          <a:xfrm>
            <a:off x="100530" y="5334000"/>
            <a:ext cx="8891070" cy="87627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5849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82F34-5CD7-77FF-26AB-733089DA9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and Timeline of NPRRs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88AC7-184E-73E6-9FDA-8EAA07FA1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334000"/>
          </a:xfrm>
        </p:spPr>
        <p:txBody>
          <a:bodyPr/>
          <a:lstStyle/>
          <a:p>
            <a:pPr>
              <a:defRPr/>
            </a:pPr>
            <a:r>
              <a:rPr lang="en-US" sz="1800" strike="sngStrike" dirty="0">
                <a:solidFill>
                  <a:srgbClr val="00B050"/>
                </a:solidFill>
              </a:rPr>
              <a:t>NPRRs set for PUCT May 15 Open Meeting (PUCT approved)</a:t>
            </a:r>
          </a:p>
          <a:p>
            <a:pPr lvl="1">
              <a:defRPr/>
            </a:pPr>
            <a:r>
              <a:rPr lang="en-US" sz="1400" strike="sngStrike" dirty="0">
                <a:solidFill>
                  <a:srgbClr val="00B050"/>
                </a:solidFill>
              </a:rPr>
              <a:t>NPRR1268 for ASDC Modifications (IMM sponsor)</a:t>
            </a:r>
          </a:p>
          <a:p>
            <a:pPr lvl="1">
              <a:defRPr/>
            </a:pPr>
            <a:r>
              <a:rPr lang="en-US" sz="1400" strike="sngStrike" dirty="0">
                <a:solidFill>
                  <a:srgbClr val="00B050"/>
                </a:solidFill>
                <a:latin typeface="Arial"/>
              </a:rPr>
              <a:t>NPRR1269 for 3 Parameter/Policy Changes (ERCOT sponsor)</a:t>
            </a:r>
          </a:p>
          <a:p>
            <a:pPr lvl="1">
              <a:defRPr/>
            </a:pPr>
            <a:r>
              <a:rPr kumimoji="0" lang="en-US" sz="1400" b="0" i="0" u="none" strike="sng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NPRR1270 for AS Qualification details (ERCOT sponsor)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000" strike="sngStrike" dirty="0">
              <a:solidFill>
                <a:srgbClr val="2D3338"/>
              </a:solidFill>
              <a:latin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sng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AS Duration / State of Charge (NPRR1282 / NOGRR277)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kumimoji="0" lang="en-US" sz="1400" b="0" i="0" u="none" strike="sng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Approved at Board and PUCT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800" dirty="0">
              <a:solidFill>
                <a:srgbClr val="2D3338"/>
              </a:solidFill>
              <a:latin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Final Clarifying NPRR1290</a:t>
            </a:r>
            <a:r>
              <a:rPr lang="en-US" sz="1800" dirty="0">
                <a:solidFill>
                  <a:schemeClr val="tx2"/>
                </a:solidFill>
                <a:latin typeface="Arial"/>
              </a:rPr>
              <a:t>/NOGRR278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chemeClr val="tx2"/>
                </a:solidFill>
                <a:latin typeface="Arial"/>
              </a:rPr>
              <a:t>Approved at PRS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chemeClr val="tx2"/>
                </a:solidFill>
                <a:latin typeface="Arial"/>
              </a:rPr>
              <a:t>On to August TAC and Sep Board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800" dirty="0">
              <a:solidFill>
                <a:schemeClr val="tx2"/>
              </a:solidFill>
              <a:latin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Remaining Stakeholder path to Board Meetings before Go-Live: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C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PRS Aug 13 &gt; TAC Aug 27 &gt; Board Sep 23 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sz="1800" dirty="0">
              <a:solidFill>
                <a:srgbClr val="2D3338"/>
              </a:solidFill>
              <a:latin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359D52-8733-1E36-EBC3-3069EC3C5A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38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0EC0AD-B427-538B-996C-E49914B947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1A379-8995-F633-596E-3D8224F71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Scope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Left Brace 3">
            <a:extLst>
              <a:ext uri="{FF2B5EF4-FFF2-40B4-BE49-F238E27FC236}">
                <a16:creationId xmlns:a16="http://schemas.microsoft.com/office/drawing/2014/main" id="{32E16709-A97F-14BC-2BF7-90BE53C94D06}"/>
              </a:ext>
            </a:extLst>
          </p:cNvPr>
          <p:cNvSpPr/>
          <p:nvPr/>
        </p:nvSpPr>
        <p:spPr>
          <a:xfrm>
            <a:off x="2365650" y="2902720"/>
            <a:ext cx="533400" cy="9648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D25DE5-CFFF-C29B-C10B-9C5F8601503D}"/>
              </a:ext>
            </a:extLst>
          </p:cNvPr>
          <p:cNvSpPr txBox="1"/>
          <p:nvPr/>
        </p:nvSpPr>
        <p:spPr>
          <a:xfrm>
            <a:off x="936171" y="3036522"/>
            <a:ext cx="144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2"/>
                </a:solidFill>
              </a:rPr>
              <a:t>Final 2025 Refinements for Go-Live</a:t>
            </a:r>
          </a:p>
        </p:txBody>
      </p:sp>
      <p:sp>
        <p:nvSpPr>
          <p:cNvPr id="8" name="Left Brace 7">
            <a:extLst>
              <a:ext uri="{FF2B5EF4-FFF2-40B4-BE49-F238E27FC236}">
                <a16:creationId xmlns:a16="http://schemas.microsoft.com/office/drawing/2014/main" id="{A2543C6D-124D-EEA4-B6E5-38131229F100}"/>
              </a:ext>
            </a:extLst>
          </p:cNvPr>
          <p:cNvSpPr/>
          <p:nvPr/>
        </p:nvSpPr>
        <p:spPr>
          <a:xfrm>
            <a:off x="2469167" y="3867520"/>
            <a:ext cx="389791" cy="214563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6C3F37-7980-3242-A947-9D8736B9CA16}"/>
              </a:ext>
            </a:extLst>
          </p:cNvPr>
          <p:cNvSpPr txBox="1"/>
          <p:nvPr/>
        </p:nvSpPr>
        <p:spPr>
          <a:xfrm>
            <a:off x="914400" y="4401730"/>
            <a:ext cx="1447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2"/>
                </a:solidFill>
              </a:rPr>
              <a:t>Related NPRRs </a:t>
            </a:r>
          </a:p>
          <a:p>
            <a:pPr algn="ctr"/>
            <a:r>
              <a:rPr lang="en-US" sz="1600" dirty="0">
                <a:solidFill>
                  <a:schemeClr val="tx2"/>
                </a:solidFill>
              </a:rPr>
              <a:t>within Program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6812D96-E178-2545-1278-4FC0E44A83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4155" y="380812"/>
            <a:ext cx="5818846" cy="5632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119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4E1E05E3-4B7B-AEE0-856E-A594EC516AA4}"/>
              </a:ext>
            </a:extLst>
          </p:cNvPr>
          <p:cNvCxnSpPr>
            <a:cxnSpLocks/>
          </p:cNvCxnSpPr>
          <p:nvPr/>
        </p:nvCxnSpPr>
        <p:spPr>
          <a:xfrm flipH="1">
            <a:off x="762000" y="1408757"/>
            <a:ext cx="31619" cy="279355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03CBEDC4-DD5C-FBF7-F95E-F01476871118}"/>
              </a:ext>
            </a:extLst>
          </p:cNvPr>
          <p:cNvCxnSpPr>
            <a:cxnSpLocks/>
          </p:cNvCxnSpPr>
          <p:nvPr/>
        </p:nvCxnSpPr>
        <p:spPr>
          <a:xfrm>
            <a:off x="8256447" y="1461412"/>
            <a:ext cx="2113" cy="171293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FB040F72-109E-1A7E-29AB-ED2E8665DF38}"/>
              </a:ext>
            </a:extLst>
          </p:cNvPr>
          <p:cNvCxnSpPr>
            <a:cxnSpLocks/>
          </p:cNvCxnSpPr>
          <p:nvPr/>
        </p:nvCxnSpPr>
        <p:spPr>
          <a:xfrm>
            <a:off x="7190469" y="1297343"/>
            <a:ext cx="0" cy="198783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CF38D88-58F7-5323-6857-8F7052CD7E38}"/>
              </a:ext>
            </a:extLst>
          </p:cNvPr>
          <p:cNvCxnSpPr>
            <a:cxnSpLocks/>
          </p:cNvCxnSpPr>
          <p:nvPr/>
        </p:nvCxnSpPr>
        <p:spPr>
          <a:xfrm flipH="1">
            <a:off x="5045440" y="1477933"/>
            <a:ext cx="6405" cy="403677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3B74B7F0-8252-961E-075D-594F83CC1D32}"/>
              </a:ext>
            </a:extLst>
          </p:cNvPr>
          <p:cNvCxnSpPr>
            <a:cxnSpLocks/>
          </p:cNvCxnSpPr>
          <p:nvPr/>
        </p:nvCxnSpPr>
        <p:spPr>
          <a:xfrm flipH="1">
            <a:off x="2991995" y="1477933"/>
            <a:ext cx="2572" cy="279355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EA97032A-B3FD-6C23-37C5-0CBE23E63CB1}"/>
              </a:ext>
            </a:extLst>
          </p:cNvPr>
          <p:cNvSpPr txBox="1">
            <a:spLocks/>
          </p:cNvSpPr>
          <p:nvPr/>
        </p:nvSpPr>
        <p:spPr>
          <a:xfrm>
            <a:off x="395202" y="233765"/>
            <a:ext cx="8487633" cy="5709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Sequence and Dates for Market Trials to Go-Live </a:t>
            </a:r>
            <a:br>
              <a:rPr lang="en-US" sz="2000" dirty="0"/>
            </a:b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92D907A-7C61-779A-5A91-6DB38D796CC0}"/>
              </a:ext>
            </a:extLst>
          </p:cNvPr>
          <p:cNvSpPr/>
          <p:nvPr/>
        </p:nvSpPr>
        <p:spPr>
          <a:xfrm>
            <a:off x="762001" y="3135775"/>
            <a:ext cx="2229994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u="sng" dirty="0">
                <a:solidFill>
                  <a:schemeClr val="tx1"/>
                </a:solidFill>
              </a:rPr>
              <a:t>RTC QSE Submission Testing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(Submit COP, RT AS Offers,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DAM Virtual AS, Outages for ESRs)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7C9F43-D1CD-5F82-6143-0F5ED6118E96}"/>
              </a:ext>
            </a:extLst>
          </p:cNvPr>
          <p:cNvSpPr/>
          <p:nvPr/>
        </p:nvSpPr>
        <p:spPr>
          <a:xfrm>
            <a:off x="3000727" y="3135775"/>
            <a:ext cx="2042141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Open-loop RTC SCED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(QSE offers, SCED non-binding award/dispatch)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026E3E-4BBC-2CDE-660F-6E7C39CFCED7}"/>
              </a:ext>
            </a:extLst>
          </p:cNvPr>
          <p:cNvSpPr/>
          <p:nvPr/>
        </p:nvSpPr>
        <p:spPr>
          <a:xfrm>
            <a:off x="5057104" y="3135775"/>
            <a:ext cx="2139898" cy="1806724"/>
          </a:xfrm>
          <a:prstGeom prst="rect">
            <a:avLst/>
          </a:prstGeom>
          <a:solidFill>
            <a:srgbClr val="F8948A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Ongoing Open-Loop</a:t>
            </a:r>
          </a:p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&amp; Periodic Closed-loop SCED/LFC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(QSE RTC offers and telemetry to support closed-loop frequency control test 2-3 tests of 2-4 hour durations)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0838D4D-9AF0-66C4-0D8E-0A4D26D70D3D}"/>
              </a:ext>
            </a:extLst>
          </p:cNvPr>
          <p:cNvSpPr/>
          <p:nvPr/>
        </p:nvSpPr>
        <p:spPr>
          <a:xfrm>
            <a:off x="756015" y="4204065"/>
            <a:ext cx="2238552" cy="738434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RTC QSE Telemetry Check-out </a:t>
            </a:r>
            <a:r>
              <a:rPr lang="en-US" sz="1100" dirty="0">
                <a:solidFill>
                  <a:schemeClr val="tx1"/>
                </a:solidFill>
              </a:rPr>
              <a:t>(QSEs add/verify new telemetry points for UDSP, New ramp rates, ESR telemetry)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9716E97-B79F-8D46-15FD-EF530D7CEE6F}"/>
              </a:ext>
            </a:extLst>
          </p:cNvPr>
          <p:cNvSpPr/>
          <p:nvPr/>
        </p:nvSpPr>
        <p:spPr>
          <a:xfrm>
            <a:off x="5043328" y="5128966"/>
            <a:ext cx="2139899" cy="738435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Day-Ahead Market 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(Non-binding DAM using QSE offers for at least 2 tests)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BA243BC-6D29-109B-91A6-4029970CE6A7}"/>
              </a:ext>
            </a:extLst>
          </p:cNvPr>
          <p:cNvSpPr/>
          <p:nvPr/>
        </p:nvSpPr>
        <p:spPr>
          <a:xfrm>
            <a:off x="7188486" y="3132534"/>
            <a:ext cx="1086131" cy="2734867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Transition to Go-Live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Upon completion of testing, confirmation of ERCOT and market readiness for Go-Live.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04C06B-C52B-F389-AC5E-A225AA27F943}"/>
              </a:ext>
            </a:extLst>
          </p:cNvPr>
          <p:cNvSpPr/>
          <p:nvPr/>
        </p:nvSpPr>
        <p:spPr>
          <a:xfrm>
            <a:off x="709698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May 2025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1A5A9EE-CEF8-7774-1B9B-556FBB9408BF}"/>
              </a:ext>
            </a:extLst>
          </p:cNvPr>
          <p:cNvSpPr/>
          <p:nvPr/>
        </p:nvSpPr>
        <p:spPr>
          <a:xfrm>
            <a:off x="1777692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June 2025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5462826-8396-1072-6270-9CEF9E396EC3}"/>
              </a:ext>
            </a:extLst>
          </p:cNvPr>
          <p:cNvSpPr/>
          <p:nvPr/>
        </p:nvSpPr>
        <p:spPr>
          <a:xfrm>
            <a:off x="2855490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July 2025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22F09F3-7FED-D165-CAC6-5872696DC5B8}"/>
              </a:ext>
            </a:extLst>
          </p:cNvPr>
          <p:cNvSpPr/>
          <p:nvPr/>
        </p:nvSpPr>
        <p:spPr>
          <a:xfrm>
            <a:off x="3933075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Aug 2025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45B9E6F-084C-A3B5-BD31-9FF09D8E34C1}"/>
              </a:ext>
            </a:extLst>
          </p:cNvPr>
          <p:cNvSpPr/>
          <p:nvPr/>
        </p:nvSpPr>
        <p:spPr>
          <a:xfrm>
            <a:off x="5002525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Sep 2025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41105A9-C787-2703-CAF0-7909C9525862}"/>
              </a:ext>
            </a:extLst>
          </p:cNvPr>
          <p:cNvSpPr/>
          <p:nvPr/>
        </p:nvSpPr>
        <p:spPr>
          <a:xfrm>
            <a:off x="6057822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Oct 2025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869C7E7-6AD6-66EE-9476-0F679F08C46C}"/>
              </a:ext>
            </a:extLst>
          </p:cNvPr>
          <p:cNvSpPr/>
          <p:nvPr/>
        </p:nvSpPr>
        <p:spPr>
          <a:xfrm>
            <a:off x="7124700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Nov 2025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32395EE-33E2-A0BC-9F5A-829AF4E65FA6}"/>
              </a:ext>
            </a:extLst>
          </p:cNvPr>
          <p:cNvSpPr/>
          <p:nvPr/>
        </p:nvSpPr>
        <p:spPr>
          <a:xfrm>
            <a:off x="8191500" y="1926257"/>
            <a:ext cx="805633" cy="380999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Dec 2025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9465D1A-060B-F121-F06A-AF0A5EF59DD0}"/>
              </a:ext>
            </a:extLst>
          </p:cNvPr>
          <p:cNvSpPr/>
          <p:nvPr/>
        </p:nvSpPr>
        <p:spPr>
          <a:xfrm>
            <a:off x="2989882" y="4202311"/>
            <a:ext cx="2049398" cy="738434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QSE Telemetry Tests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(Individual QSE to follow UDSP and support new ramp rate and ESR telemetry)</a:t>
            </a:r>
          </a:p>
        </p:txBody>
      </p:sp>
      <p:sp>
        <p:nvSpPr>
          <p:cNvPr id="4" name="Arrow: Pentagon 3">
            <a:extLst>
              <a:ext uri="{FF2B5EF4-FFF2-40B4-BE49-F238E27FC236}">
                <a16:creationId xmlns:a16="http://schemas.microsoft.com/office/drawing/2014/main" id="{F2F16B1F-63A9-8500-B166-F4A8E6E29F12}"/>
              </a:ext>
            </a:extLst>
          </p:cNvPr>
          <p:cNvSpPr/>
          <p:nvPr/>
        </p:nvSpPr>
        <p:spPr>
          <a:xfrm>
            <a:off x="776202" y="2307257"/>
            <a:ext cx="6394459" cy="570951"/>
          </a:xfrm>
          <a:prstGeom prst="homePlate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QSE Scorecards &amp; Exit Criteria for each Trial Phase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0519A9-0C02-DC6F-1AA2-E48EFB265269}"/>
              </a:ext>
            </a:extLst>
          </p:cNvPr>
          <p:cNvSpPr txBox="1"/>
          <p:nvPr/>
        </p:nvSpPr>
        <p:spPr>
          <a:xfrm>
            <a:off x="780551" y="1461412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5/5/25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168978B-C93E-362D-C8FE-5A79048E3FD1}"/>
              </a:ext>
            </a:extLst>
          </p:cNvPr>
          <p:cNvSpPr txBox="1"/>
          <p:nvPr/>
        </p:nvSpPr>
        <p:spPr>
          <a:xfrm>
            <a:off x="2971800" y="1461412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7/7/25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253E6AA-13E4-0F7F-7E32-D052173B0325}"/>
              </a:ext>
            </a:extLst>
          </p:cNvPr>
          <p:cNvSpPr txBox="1"/>
          <p:nvPr/>
        </p:nvSpPr>
        <p:spPr>
          <a:xfrm>
            <a:off x="7135664" y="1276746"/>
            <a:ext cx="1170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30-day Market Notice</a:t>
            </a:r>
          </a:p>
          <a:p>
            <a:r>
              <a:rPr lang="en-US" sz="1200" dirty="0"/>
              <a:t>11/5/25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F84B4E5-3DF5-E3A3-87C1-CC46E09B68AC}"/>
              </a:ext>
            </a:extLst>
          </p:cNvPr>
          <p:cNvSpPr txBox="1"/>
          <p:nvPr/>
        </p:nvSpPr>
        <p:spPr>
          <a:xfrm>
            <a:off x="5029200" y="1461412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9/2/25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AAB836F-23AE-B9EC-777B-494ED303ACD7}"/>
              </a:ext>
            </a:extLst>
          </p:cNvPr>
          <p:cNvSpPr txBox="1"/>
          <p:nvPr/>
        </p:nvSpPr>
        <p:spPr>
          <a:xfrm>
            <a:off x="8191500" y="1461412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Go-Live</a:t>
            </a:r>
          </a:p>
          <a:p>
            <a:r>
              <a:rPr lang="en-US" sz="1200" dirty="0"/>
              <a:t>12/5/25*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F495A0-643F-DA75-9F60-DDC5FA1F2722}"/>
              </a:ext>
            </a:extLst>
          </p:cNvPr>
          <p:cNvSpPr txBox="1"/>
          <p:nvPr/>
        </p:nvSpPr>
        <p:spPr>
          <a:xfrm>
            <a:off x="756015" y="5337788"/>
            <a:ext cx="4202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* Go-Live date reflects 12/5/2025 as first Operating Day</a:t>
            </a:r>
          </a:p>
          <a:p>
            <a:r>
              <a:rPr lang="en-US" sz="1200" i="1" dirty="0"/>
              <a:t>  where 12/4/2025 is planned software migration.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7C1EB6B-BBD9-A444-50F6-48256210236A}"/>
              </a:ext>
            </a:extLst>
          </p:cNvPr>
          <p:cNvSpPr/>
          <p:nvPr/>
        </p:nvSpPr>
        <p:spPr>
          <a:xfrm rot="16200000">
            <a:off x="-133552" y="1486953"/>
            <a:ext cx="1164255" cy="476349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March/April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2025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DFCB413-2C20-351A-55A5-D0EA988CAA30}"/>
              </a:ext>
            </a:extLst>
          </p:cNvPr>
          <p:cNvSpPr/>
          <p:nvPr/>
        </p:nvSpPr>
        <p:spPr>
          <a:xfrm rot="16200000">
            <a:off x="-1072551" y="3590208"/>
            <a:ext cx="3030533" cy="4646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2"/>
                </a:solidFill>
              </a:rPr>
              <a:t>QSE/Vendor Submission Sandbox and Telemetry Points added Prod EMS model.</a:t>
            </a:r>
          </a:p>
        </p:txBody>
      </p:sp>
    </p:spTree>
    <p:extLst>
      <p:ext uri="{BB962C8B-B14F-4D97-AF65-F5344CB8AC3E}">
        <p14:creationId xmlns:p14="http://schemas.microsoft.com/office/powerpoint/2010/main" val="246759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286863-989D-8381-FF30-8ADF3D5C37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CC03D9-F864-DCF3-137A-E3336CE3FB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BF7DFD0-37D3-436C-FA19-3D1CD997E663}"/>
              </a:ext>
            </a:extLst>
          </p:cNvPr>
          <p:cNvGrpSpPr/>
          <p:nvPr/>
        </p:nvGrpSpPr>
        <p:grpSpPr>
          <a:xfrm>
            <a:off x="304800" y="228600"/>
            <a:ext cx="5562600" cy="3015792"/>
            <a:chOff x="381000" y="304800"/>
            <a:chExt cx="5562600" cy="3015792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306E7453-92F5-8E30-E971-2432BCFD845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1000" y="304800"/>
              <a:ext cx="5562600" cy="3015792"/>
            </a:xfrm>
            <a:prstGeom prst="rect">
              <a:avLst/>
            </a:prstGeom>
          </p:spPr>
        </p:pic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E79AFB2B-F3E1-FEA5-CAF9-478572487F99}"/>
                </a:ext>
              </a:extLst>
            </p:cNvPr>
            <p:cNvSpPr/>
            <p:nvPr/>
          </p:nvSpPr>
          <p:spPr>
            <a:xfrm>
              <a:off x="533400" y="2863392"/>
              <a:ext cx="2438400" cy="4132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D81B70D0-0B9F-0825-86C3-4AA5061C256D}"/>
              </a:ext>
            </a:extLst>
          </p:cNvPr>
          <p:cNvSpPr txBox="1"/>
          <p:nvPr/>
        </p:nvSpPr>
        <p:spPr>
          <a:xfrm>
            <a:off x="1703717" y="3881735"/>
            <a:ext cx="6553200" cy="830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QSE will test their market submissions for defined subset transactions that are new or modified by RTC+B.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Scorecard goal is for 95% of QSEs to demonstrate successful submissions and have mitigation plans in place for remaining 5% to address in next trial phase.</a:t>
            </a:r>
          </a:p>
        </p:txBody>
      </p:sp>
      <p:sp>
        <p:nvSpPr>
          <p:cNvPr id="2" name="Arrow: Bent-Up 1">
            <a:extLst>
              <a:ext uri="{FF2B5EF4-FFF2-40B4-BE49-F238E27FC236}">
                <a16:creationId xmlns:a16="http://schemas.microsoft.com/office/drawing/2014/main" id="{CD4EDD27-788B-6D31-EE9E-B93826869133}"/>
              </a:ext>
            </a:extLst>
          </p:cNvPr>
          <p:cNvSpPr/>
          <p:nvPr/>
        </p:nvSpPr>
        <p:spPr>
          <a:xfrm rot="5400000">
            <a:off x="10261" y="3439261"/>
            <a:ext cx="2875077" cy="1219200"/>
          </a:xfrm>
          <a:prstGeom prst="bentUp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280E42-4C1F-D354-1EC2-5E8A66F565C1}"/>
              </a:ext>
            </a:extLst>
          </p:cNvPr>
          <p:cNvSpPr txBox="1"/>
          <p:nvPr/>
        </p:nvSpPr>
        <p:spPr>
          <a:xfrm>
            <a:off x="2106283" y="4927937"/>
            <a:ext cx="6553200" cy="120032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QSE will add telemetry points for Energy Management System (EMS) system interface with ERCOT (such as Updated Desired Set Points (UDSP), New Ramp Rates, and ESR Telemetry)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Scorecard goal is for 98% of QSEs to demonstrate successful telemetry additions, and mitigation plans in place for remaining 2% to address in next trial phase.  (Note 3-week lag in telemetry migrating through network model validation and into trials environment).</a:t>
            </a:r>
          </a:p>
        </p:txBody>
      </p:sp>
      <p:sp>
        <p:nvSpPr>
          <p:cNvPr id="6" name="Arrow: Bent-Up 5">
            <a:extLst>
              <a:ext uri="{FF2B5EF4-FFF2-40B4-BE49-F238E27FC236}">
                <a16:creationId xmlns:a16="http://schemas.microsoft.com/office/drawing/2014/main" id="{C755A88C-CCE8-3199-35C2-2403C8064DE4}"/>
              </a:ext>
            </a:extLst>
          </p:cNvPr>
          <p:cNvSpPr/>
          <p:nvPr/>
        </p:nvSpPr>
        <p:spPr>
          <a:xfrm rot="5400000">
            <a:off x="238861" y="2905861"/>
            <a:ext cx="1732078" cy="1143000"/>
          </a:xfrm>
          <a:prstGeom prst="bentUp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B92791-1CA2-25B5-7A43-442D4AD7F949}"/>
              </a:ext>
            </a:extLst>
          </p:cNvPr>
          <p:cNvSpPr txBox="1"/>
          <p:nvPr/>
        </p:nvSpPr>
        <p:spPr>
          <a:xfrm>
            <a:off x="1600200" y="3239898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chemeClr val="tx2"/>
                </a:solidFill>
              </a:rPr>
              <a:t>May &amp; June:</a:t>
            </a:r>
          </a:p>
          <a:p>
            <a:r>
              <a:rPr lang="en-US" dirty="0">
                <a:solidFill>
                  <a:schemeClr val="tx2"/>
                </a:solidFill>
              </a:rPr>
              <a:t>Establishing Connectivity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03344C0-B194-7D83-7875-497A545AD4A4}"/>
              </a:ext>
            </a:extLst>
          </p:cNvPr>
          <p:cNvSpPr/>
          <p:nvPr/>
        </p:nvSpPr>
        <p:spPr>
          <a:xfrm rot="20952941">
            <a:off x="4260828" y="2738735"/>
            <a:ext cx="45320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>
                <a:ln/>
                <a:solidFill>
                  <a:schemeClr val="accent3"/>
                </a:solidFill>
                <a:effectLst/>
              </a:rPr>
              <a:t>COMPLETED</a:t>
            </a:r>
          </a:p>
        </p:txBody>
      </p:sp>
    </p:spTree>
    <p:extLst>
      <p:ext uri="{BB962C8B-B14F-4D97-AF65-F5344CB8AC3E}">
        <p14:creationId xmlns:p14="http://schemas.microsoft.com/office/powerpoint/2010/main" val="1071322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363B33-6011-A57B-111C-FE335CCE98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14C52F-76D0-E747-44AE-A1B931470C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2C4EC33-3E4E-F271-255C-D3EFDE5D9967}"/>
              </a:ext>
            </a:extLst>
          </p:cNvPr>
          <p:cNvGrpSpPr/>
          <p:nvPr/>
        </p:nvGrpSpPr>
        <p:grpSpPr>
          <a:xfrm>
            <a:off x="304800" y="228600"/>
            <a:ext cx="5562600" cy="3015792"/>
            <a:chOff x="381000" y="304800"/>
            <a:chExt cx="5562600" cy="3015792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8BD893AF-CA67-DC59-6FC9-32A7B3D9BF9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1000" y="304800"/>
              <a:ext cx="5562600" cy="3015792"/>
            </a:xfrm>
            <a:prstGeom prst="rect">
              <a:avLst/>
            </a:prstGeom>
          </p:spPr>
        </p:pic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26386F13-8922-826C-47E8-ED7B6CCB0355}"/>
                </a:ext>
              </a:extLst>
            </p:cNvPr>
            <p:cNvSpPr/>
            <p:nvPr/>
          </p:nvSpPr>
          <p:spPr>
            <a:xfrm>
              <a:off x="533400" y="2863392"/>
              <a:ext cx="2438400" cy="4132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10A990D3-D309-AD28-8F25-DC9F5BFFA396}"/>
              </a:ext>
            </a:extLst>
          </p:cNvPr>
          <p:cNvSpPr txBox="1"/>
          <p:nvPr/>
        </p:nvSpPr>
        <p:spPr>
          <a:xfrm>
            <a:off x="3102634" y="4122003"/>
            <a:ext cx="5965166" cy="830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QSE will support “parallel production” 2days/week by entering $bids/offers for non-binding RTC energy and A/S awards and dispatch (Open-loop test)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Scorecard goal for 100% of QSEs to demonstrate successful submissions and telemetry reflective of production, and mitigation plans in place for any outliers. </a:t>
            </a:r>
          </a:p>
        </p:txBody>
      </p:sp>
      <p:sp>
        <p:nvSpPr>
          <p:cNvPr id="2" name="Arrow: Bent-Up 1">
            <a:extLst>
              <a:ext uri="{FF2B5EF4-FFF2-40B4-BE49-F238E27FC236}">
                <a16:creationId xmlns:a16="http://schemas.microsoft.com/office/drawing/2014/main" id="{B73F768D-6365-FCDD-AD90-AD4FBC33735B}"/>
              </a:ext>
            </a:extLst>
          </p:cNvPr>
          <p:cNvSpPr/>
          <p:nvPr/>
        </p:nvSpPr>
        <p:spPr>
          <a:xfrm rot="5400000">
            <a:off x="1142478" y="3705964"/>
            <a:ext cx="3408478" cy="1219200"/>
          </a:xfrm>
          <a:prstGeom prst="bentUp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9E8400-98AD-E697-5E3C-774A8910C4C5}"/>
              </a:ext>
            </a:extLst>
          </p:cNvPr>
          <p:cNvSpPr txBox="1"/>
          <p:nvPr/>
        </p:nvSpPr>
        <p:spPr>
          <a:xfrm>
            <a:off x="3456318" y="5188803"/>
            <a:ext cx="5611482" cy="830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Coordination of individual QSE tests on subset of resources to ensure resources can follow new UDSP telemetry point from ERCOT.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Scorecard goal is for 98% of QSEs to successfully demonstrate, and mitigation plans in place for remaining 2% to address in next trial phase.</a:t>
            </a:r>
          </a:p>
        </p:txBody>
      </p:sp>
      <p:sp>
        <p:nvSpPr>
          <p:cNvPr id="6" name="Arrow: Bent-Up 5">
            <a:extLst>
              <a:ext uri="{FF2B5EF4-FFF2-40B4-BE49-F238E27FC236}">
                <a16:creationId xmlns:a16="http://schemas.microsoft.com/office/drawing/2014/main" id="{81BB4FFB-50B5-A2BC-F789-D79A4D708F54}"/>
              </a:ext>
            </a:extLst>
          </p:cNvPr>
          <p:cNvSpPr/>
          <p:nvPr/>
        </p:nvSpPr>
        <p:spPr>
          <a:xfrm rot="5400000">
            <a:off x="1409178" y="3134461"/>
            <a:ext cx="2189278" cy="1143000"/>
          </a:xfrm>
          <a:prstGeom prst="bentUp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FCF4DF9-B105-9945-74F6-FEBA6054D5EC}"/>
              </a:ext>
            </a:extLst>
          </p:cNvPr>
          <p:cNvSpPr txBox="1"/>
          <p:nvPr/>
        </p:nvSpPr>
        <p:spPr>
          <a:xfrm>
            <a:off x="2999117" y="3191470"/>
            <a:ext cx="58400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chemeClr val="tx2"/>
                </a:solidFill>
              </a:rPr>
              <a:t>July &amp; August:</a:t>
            </a:r>
          </a:p>
          <a:p>
            <a:r>
              <a:rPr lang="en-US" dirty="0">
                <a:solidFill>
                  <a:schemeClr val="tx2"/>
                </a:solidFill>
              </a:rPr>
              <a:t>Initial Real-Time Market execution and verify QSE ability to follow ERCOT frequency signals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E345E55-5983-5845-4506-B39EA446929B}"/>
              </a:ext>
            </a:extLst>
          </p:cNvPr>
          <p:cNvSpPr/>
          <p:nvPr/>
        </p:nvSpPr>
        <p:spPr>
          <a:xfrm rot="20952941">
            <a:off x="5102543" y="2286569"/>
            <a:ext cx="36086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>
                <a:ln/>
                <a:solidFill>
                  <a:schemeClr val="accent3"/>
                </a:solidFill>
                <a:effectLst/>
              </a:rPr>
              <a:t>IN-FLIGHT</a:t>
            </a:r>
          </a:p>
        </p:txBody>
      </p:sp>
    </p:spTree>
    <p:extLst>
      <p:ext uri="{BB962C8B-B14F-4D97-AF65-F5344CB8AC3E}">
        <p14:creationId xmlns:p14="http://schemas.microsoft.com/office/powerpoint/2010/main" val="3128828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89B765-C74B-6EA6-9040-9D810B76E0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58BCAC2-808D-9186-2868-7D125A9F302D}"/>
              </a:ext>
            </a:extLst>
          </p:cNvPr>
          <p:cNvSpPr txBox="1"/>
          <p:nvPr/>
        </p:nvSpPr>
        <p:spPr>
          <a:xfrm>
            <a:off x="40260" y="3429000"/>
            <a:ext cx="2871162" cy="267765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Voluntary Day-Ahead Market for all QSEs will be conducted at least 2 times.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QSE can test their market submissions for Day-Ahead AS Self-Arrangement, AS Only Offers, Trades and normal submissions.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DAM participation is strongly encouraged but not required in Readiness metrics since RTC procures AS in Real-Time.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Participation includes much broader QSE population (marketers and load-only QSEs).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2671FE-D8A2-DE47-7459-81936B0B0A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A5784A8-168F-E8CF-B5BA-7525EA2FC6AB}"/>
              </a:ext>
            </a:extLst>
          </p:cNvPr>
          <p:cNvGrpSpPr/>
          <p:nvPr/>
        </p:nvGrpSpPr>
        <p:grpSpPr>
          <a:xfrm>
            <a:off x="304800" y="228600"/>
            <a:ext cx="5562600" cy="3015792"/>
            <a:chOff x="381000" y="304800"/>
            <a:chExt cx="5562600" cy="3015792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95C307B8-04D5-7BDC-23A6-801CBF677A6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1000" y="304800"/>
              <a:ext cx="5562600" cy="3015792"/>
            </a:xfrm>
            <a:prstGeom prst="rect">
              <a:avLst/>
            </a:prstGeom>
          </p:spPr>
        </p:pic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D349951C-1D57-69B9-AFF1-6A8F5E013AA1}"/>
                </a:ext>
              </a:extLst>
            </p:cNvPr>
            <p:cNvSpPr/>
            <p:nvPr/>
          </p:nvSpPr>
          <p:spPr>
            <a:xfrm>
              <a:off x="533400" y="2863392"/>
              <a:ext cx="2438400" cy="4132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41D70217-D294-981E-D2F4-40DD0E9B51F1}"/>
              </a:ext>
            </a:extLst>
          </p:cNvPr>
          <p:cNvSpPr txBox="1"/>
          <p:nvPr/>
        </p:nvSpPr>
        <p:spPr>
          <a:xfrm>
            <a:off x="4876800" y="3462278"/>
            <a:ext cx="3942354" cy="230832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ERCOT and QSEs will conduct </a:t>
            </a:r>
            <a:r>
              <a:rPr lang="en-US" sz="1200" b="1" u="sng" dirty="0">
                <a:solidFill>
                  <a:schemeClr val="tx2"/>
                </a:solidFill>
              </a:rPr>
              <a:t>live-production tests</a:t>
            </a:r>
            <a:r>
              <a:rPr lang="en-US" sz="1200" dirty="0">
                <a:solidFill>
                  <a:schemeClr val="tx2"/>
                </a:solidFill>
              </a:rPr>
              <a:t> of RTC-SCED and Load Frequency Control (LFC) prior to go-live.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RTC-SCED and frequency control dispatch during the tests will be binding to manage the reliable operations of the grid for2-4 hours.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ERCOT will coordinate with QSEs on how to submit RTC offers and telemetry for Energy and AS for the two systems (current and RTC system).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/>
                </a:solidFill>
              </a:rPr>
              <a:t>ERCOT will provide a summary of the test and use analysis and engineering judgement to assess if the test was successful in controlling frequency.</a:t>
            </a:r>
          </a:p>
        </p:txBody>
      </p:sp>
      <p:sp>
        <p:nvSpPr>
          <p:cNvPr id="2" name="Arrow: Bent-Up 1">
            <a:extLst>
              <a:ext uri="{FF2B5EF4-FFF2-40B4-BE49-F238E27FC236}">
                <a16:creationId xmlns:a16="http://schemas.microsoft.com/office/drawing/2014/main" id="{C6A9E558-5B24-8693-B399-2F7C234AD037}"/>
              </a:ext>
            </a:extLst>
          </p:cNvPr>
          <p:cNvSpPr/>
          <p:nvPr/>
        </p:nvSpPr>
        <p:spPr>
          <a:xfrm rot="5400000" flipV="1">
            <a:off x="2427693" y="3614539"/>
            <a:ext cx="1811402" cy="1017917"/>
          </a:xfrm>
          <a:prstGeom prst="bentUpArrow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Bent-Up 5">
            <a:extLst>
              <a:ext uri="{FF2B5EF4-FFF2-40B4-BE49-F238E27FC236}">
                <a16:creationId xmlns:a16="http://schemas.microsoft.com/office/drawing/2014/main" id="{4612791D-4624-2866-3660-5E91BF592424}"/>
              </a:ext>
            </a:extLst>
          </p:cNvPr>
          <p:cNvSpPr/>
          <p:nvPr/>
        </p:nvSpPr>
        <p:spPr>
          <a:xfrm rot="5400000">
            <a:off x="3473933" y="3584060"/>
            <a:ext cx="1830956" cy="1094117"/>
          </a:xfrm>
          <a:prstGeom prst="bentUpArrow">
            <a:avLst/>
          </a:prstGeom>
          <a:solidFill>
            <a:srgbClr val="F8948A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403D89C-DA69-81FB-1656-2FC180651DEC}"/>
              </a:ext>
            </a:extLst>
          </p:cNvPr>
          <p:cNvSpPr txBox="1"/>
          <p:nvPr/>
        </p:nvSpPr>
        <p:spPr>
          <a:xfrm>
            <a:off x="5387167" y="2228671"/>
            <a:ext cx="32674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chemeClr val="tx2"/>
                </a:solidFill>
              </a:rPr>
              <a:t>Sep &amp; Oct:</a:t>
            </a:r>
          </a:p>
          <a:p>
            <a:r>
              <a:rPr lang="en-US" dirty="0">
                <a:solidFill>
                  <a:schemeClr val="tx2"/>
                </a:solidFill>
              </a:rPr>
              <a:t>Required live-production test to ensure effective frequency dispatch and control.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8142D4B-18CE-C072-3076-A0ACAA4B1442}"/>
              </a:ext>
            </a:extLst>
          </p:cNvPr>
          <p:cNvSpPr txBox="1"/>
          <p:nvPr/>
        </p:nvSpPr>
        <p:spPr>
          <a:xfrm>
            <a:off x="51073" y="2813624"/>
            <a:ext cx="30551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chemeClr val="tx2"/>
                </a:solidFill>
              </a:rPr>
              <a:t>Sep &amp; Oct:</a:t>
            </a:r>
          </a:p>
          <a:p>
            <a:r>
              <a:rPr lang="en-US" dirty="0">
                <a:solidFill>
                  <a:schemeClr val="tx2"/>
                </a:solidFill>
              </a:rPr>
              <a:t>Optional Day-Ahead Market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A3922D-FFA2-8407-7486-F1638A575D01}"/>
              </a:ext>
            </a:extLst>
          </p:cNvPr>
          <p:cNvSpPr/>
          <p:nvPr/>
        </p:nvSpPr>
        <p:spPr>
          <a:xfrm rot="20952941">
            <a:off x="4965296" y="1026788"/>
            <a:ext cx="38010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>
                <a:ln/>
                <a:solidFill>
                  <a:schemeClr val="accent3"/>
                </a:solidFill>
                <a:effectLst/>
              </a:rPr>
              <a:t>Start Sep 2</a:t>
            </a:r>
          </a:p>
        </p:txBody>
      </p:sp>
    </p:spTree>
    <p:extLst>
      <p:ext uri="{BB962C8B-B14F-4D97-AF65-F5344CB8AC3E}">
        <p14:creationId xmlns:p14="http://schemas.microsoft.com/office/powerpoint/2010/main" val="728202787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8d5ee879-813f-4fb9-b7c2-a59846c21aeb"/>
  </ds:schemaRefs>
</ds:datastoreItem>
</file>

<file path=customXml/itemProps2.xml><?xml version="1.0" encoding="utf-8"?>
<ds:datastoreItem xmlns:ds="http://schemas.openxmlformats.org/officeDocument/2006/customXml" ds:itemID="{1BCE88CD-E9E0-4BB6-AD83-C594282F5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23379</TotalTime>
  <Words>1252</Words>
  <Application>Microsoft Office PowerPoint</Application>
  <PresentationFormat>On-screen Show (4:3)</PresentationFormat>
  <Paragraphs>187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Aptos</vt:lpstr>
      <vt:lpstr>Arial</vt:lpstr>
      <vt:lpstr>Calibri</vt:lpstr>
      <vt:lpstr>Cover Slide</vt:lpstr>
      <vt:lpstr>Horizontal Theme</vt:lpstr>
      <vt:lpstr>PowerPoint Presentation</vt:lpstr>
      <vt:lpstr>Outline</vt:lpstr>
      <vt:lpstr>RTCBTF Issues List</vt:lpstr>
      <vt:lpstr>Summary and Timeline of NPRRs</vt:lpstr>
      <vt:lpstr>RTC+B Scope</vt:lpstr>
      <vt:lpstr>PowerPoint Presentation</vt:lpstr>
      <vt:lpstr>PowerPoint Presentation</vt:lpstr>
      <vt:lpstr>PowerPoint Presentation</vt:lpstr>
      <vt:lpstr>PowerPoint Presentation</vt:lpstr>
      <vt:lpstr>July/August Market Trials in-flight</vt:lpstr>
      <vt:lpstr>Market Trials Calendar (discussion later in meeting)</vt:lpstr>
      <vt:lpstr>Other Updates </vt:lpstr>
      <vt:lpstr>Focus for remainder of RTCBTF today: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638</cp:revision>
  <cp:lastPrinted>2017-10-10T21:31:05Z</cp:lastPrinted>
  <dcterms:created xsi:type="dcterms:W3CDTF">2016-01-21T15:20:31Z</dcterms:created>
  <dcterms:modified xsi:type="dcterms:W3CDTF">2025-08-19T01:11:54Z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ActionId">
    <vt:lpwstr>c62e7908-7660-43a6-b1c8-5c5c95dc1f11</vt:lpwstr>
  </property>
  <property fmtid="{D5CDD505-2E9C-101B-9397-08002B2CF9AE}" pid="5" name="MSIP_Label_7084cbda-52b8-46fb-a7b7-cb5bd465ed85_SetDate">
    <vt:lpwstr>2023-05-09T20:19:39Z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ContentBits">
    <vt:lpwstr>0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Method">
    <vt:lpwstr>Standard</vt:lpwstr>
  </property>
</Properties>
</file>