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50"/>
  </p:notesMasterIdLst>
  <p:handoutMasterIdLst>
    <p:handoutMasterId r:id="rId51"/>
  </p:handoutMasterIdLst>
  <p:sldIdLst>
    <p:sldId id="542" r:id="rId6"/>
    <p:sldId id="563" r:id="rId7"/>
    <p:sldId id="592" r:id="rId8"/>
    <p:sldId id="580" r:id="rId9"/>
    <p:sldId id="595" r:id="rId10"/>
    <p:sldId id="2977" r:id="rId11"/>
    <p:sldId id="604" r:id="rId12"/>
    <p:sldId id="2982" r:id="rId13"/>
    <p:sldId id="3008" r:id="rId14"/>
    <p:sldId id="3011" r:id="rId15"/>
    <p:sldId id="626" r:id="rId16"/>
    <p:sldId id="631" r:id="rId17"/>
    <p:sldId id="2985" r:id="rId18"/>
    <p:sldId id="3010" r:id="rId19"/>
    <p:sldId id="3002" r:id="rId20"/>
    <p:sldId id="2992" r:id="rId21"/>
    <p:sldId id="2993" r:id="rId22"/>
    <p:sldId id="2994" r:id="rId23"/>
    <p:sldId id="2995" r:id="rId24"/>
    <p:sldId id="3000" r:id="rId25"/>
    <p:sldId id="3003" r:id="rId26"/>
    <p:sldId id="2983" r:id="rId27"/>
    <p:sldId id="3012" r:id="rId28"/>
    <p:sldId id="3013" r:id="rId29"/>
    <p:sldId id="3014" r:id="rId30"/>
    <p:sldId id="2984" r:id="rId31"/>
    <p:sldId id="2988" r:id="rId32"/>
    <p:sldId id="3004" r:id="rId33"/>
    <p:sldId id="597" r:id="rId34"/>
    <p:sldId id="3015" r:id="rId35"/>
    <p:sldId id="584" r:id="rId36"/>
    <p:sldId id="2981" r:id="rId37"/>
    <p:sldId id="2979" r:id="rId38"/>
    <p:sldId id="3009" r:id="rId39"/>
    <p:sldId id="2980" r:id="rId40"/>
    <p:sldId id="593" r:id="rId41"/>
    <p:sldId id="594" r:id="rId42"/>
    <p:sldId id="589" r:id="rId43"/>
    <p:sldId id="600" r:id="rId44"/>
    <p:sldId id="599" r:id="rId45"/>
    <p:sldId id="591" r:id="rId46"/>
    <p:sldId id="581" r:id="rId47"/>
    <p:sldId id="603" r:id="rId48"/>
    <p:sldId id="588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0076C6"/>
    <a:srgbClr val="00AEC7"/>
    <a:srgbClr val="E6EBF0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ercot.com/files/docs/2025/02/26/RTCB_Market_Trials_Plan_TAC_Approved_10302024.docx" TargetMode="External"/><Relationship Id="rId4" Type="http://schemas.openxmlformats.org/officeDocument/2006/relationships/hyperlink" Target="https://www.ercot.com/committees/tac/rtcbt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ercot.com/files/docs/2025/04/07/RTCB_Market_Trials_Handbook_3_OpenLoop_RTC_SCED.docx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rcot.com/files/docs/2025/04/07/RTCB_Market_Trials_Handbook_4_QSE-Telemetry-Tests_Rev_06132025_FINAL.docx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August 18,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A954-F65B-3600-769D-0CD9A19B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1B37-99C5-1E71-A1CA-A24A0F90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3B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3-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Acceptable Telemetry point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values received by ERCOT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for active resources.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B91A-ECA9-2917-AD1C-2FA937DE0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5BA72-79B0-04A0-2928-528C4A9ECE04}"/>
              </a:ext>
            </a:extLst>
          </p:cNvPr>
          <p:cNvSpPr txBox="1"/>
          <p:nvPr/>
        </p:nvSpPr>
        <p:spPr>
          <a:xfrm>
            <a:off x="381000" y="1751204"/>
            <a:ext cx="2920932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8/18 Scores for QSE with Resources – Accurate telemetry data sent to ERCOT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638C6-1BBA-2F35-9F70-3DFE4F7A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1" y="4866057"/>
            <a:ext cx="3371850" cy="1095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2CD8B8-A341-616C-6F74-01B2C33F9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529" y="0"/>
            <a:ext cx="2644432" cy="6324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E694C4-7F1A-9D82-61F3-ED97D1B71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681" y="0"/>
            <a:ext cx="265177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A707F-AB46-8589-7BFA-6168FCE4D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1396-1733-73F3-CA20-D6A44A6B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610DF8D-0E46-AA1F-8BFA-3315A75E14E1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B6F9A2-BBB3-08DA-A6E1-EB0CA1D79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E0D344-A6DA-66DF-E1DB-3AEF7531F444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F1772-C29E-D8BF-C1B7-520C0B0F4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701AE6-E72D-9CA0-00A3-7CC7A0D8BF09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10342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DD31B-11FB-1E05-481F-0780C0ABF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4A11D-8761-3371-E922-D6F23C4F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3E392-88E0-F7A0-908E-D9D3E9288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580B9-0523-E918-FF33-4BD78D2C3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0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644B7-7EB0-9B30-30F6-0722E0994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89BC-3AF9-EF3C-ADE7-D3A8F093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4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4-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QSEs demonstrate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ability to follow UDSP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in coordinated test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A4443-8BEE-B6E3-6F18-2E977E383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A1596-0271-09D6-68C6-850084C1100E}"/>
              </a:ext>
            </a:extLst>
          </p:cNvPr>
          <p:cNvSpPr txBox="1"/>
          <p:nvPr/>
        </p:nvSpPr>
        <p:spPr>
          <a:xfrm>
            <a:off x="206965" y="2334301"/>
            <a:ext cx="307845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8/18 UDSP following tests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All QSEs Scheduled! 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AE74F3-DDD6-DBA9-8DC4-914AFE65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5" y="4710112"/>
            <a:ext cx="3476625" cy="1381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CE52B4-EEE4-4E14-FE76-AAFA3386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136" y="0"/>
            <a:ext cx="206712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50B323-F3DC-A13A-26C6-D5F453B8C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744" y="0"/>
            <a:ext cx="2086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8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Upcoming: Aug 18 improvements (today):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Market Trials OD Summary</a:t>
            </a:r>
            <a:br>
              <a:rPr lang="en-US" sz="3600" b="0" dirty="0"/>
            </a:br>
            <a:r>
              <a:rPr lang="en-US" sz="3600" b="0" dirty="0"/>
              <a:t>08-12-2025 (9am – 5pm)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6967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E0302-AD94-12D4-DF4B-3BD943182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583AF-F028-C911-E03A-E4AA5D432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79" y="700808"/>
            <a:ext cx="7826038" cy="57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51407-0426-E739-1DBB-0F92CC146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4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CA949-AC6D-D3A5-730F-A9817AC1B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4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68480"/>
            <a:ext cx="8534400" cy="485323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Reminder of Key Document Postings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Scorecards for in-flight Activities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RTC Market Trials outcomes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Communicate any known Issues within On-going Trial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Support any Technical and/or Business Questions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NPRR1290 market submission validation change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Prior Scorecards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FAQ Updated 8/8/2025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Connectivity and Configuration (digital certs)</a:t>
            </a:r>
          </a:p>
          <a:p>
            <a:pPr marL="457200" lvl="1" indent="0">
              <a:buNone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9D7E6-9EEB-694B-6759-31D09E327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4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A685-F8C1-D2ED-F306-C391F0C3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2DB27-DDB3-2CD1-FE87-FAE6B8AE6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4F73C-433B-46C5-78AC-B2FD0986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067752"/>
            <a:ext cx="8595360" cy="3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8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2F47D-E431-5C25-D05E-2D89A62DA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Market Trials OD Summary</a:t>
            </a:r>
            <a:br>
              <a:rPr lang="en-US" sz="3600" b="0" dirty="0"/>
            </a:br>
            <a:r>
              <a:rPr lang="en-US" sz="3600" b="0" dirty="0"/>
              <a:t>08-14-2025 (9am – 5pm)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899B9-A39A-9A2F-D6BE-191408F31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5759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609E-A3ED-5C11-9DC7-30CA6C25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14FBB-B577-DA40-C34F-EB61E902C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7BB58-7F06-5157-683C-2EE9BD8CF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8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1ECCD-8AC1-8814-2EAE-A19F92C6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6676-2F7F-133D-FD01-B2C338D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6B912-4FA7-E95B-2657-DCBB4994D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B31BF-2CF5-7057-E208-FCA8617D4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2" y="422592"/>
            <a:ext cx="8202295" cy="60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46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4D9AA-A99D-CE59-7A27-294CDFDC7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AF9BA4-A9D7-FB03-0652-88D23E179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1EA317-65C7-8FAF-1CB4-31BD10F0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D2EEA-AA66-3896-41A1-3492F97C1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52A80-134E-2FBC-6778-52A77FEAF4BB}"/>
              </a:ext>
            </a:extLst>
          </p:cNvPr>
          <p:cNvSpPr txBox="1"/>
          <p:nvPr/>
        </p:nvSpPr>
        <p:spPr>
          <a:xfrm>
            <a:off x="691944" y="5705168"/>
            <a:ext cx="238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354669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D5E39-7EAB-C868-1357-1F1ACA4E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E9FC4-5FAC-0901-F1AE-0E0D0F494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0518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DBA386-FBF2-2485-6205-3AA633EC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B312-CCD3-819A-96AE-8D9DC3F9A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3B2C1-C83E-F394-6A6B-E15DD35744B4}"/>
              </a:ext>
            </a:extLst>
          </p:cNvPr>
          <p:cNvSpPr txBox="1"/>
          <p:nvPr/>
        </p:nvSpPr>
        <p:spPr>
          <a:xfrm>
            <a:off x="671299" y="5865575"/>
            <a:ext cx="238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4020618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5E46C-8A84-3E58-4713-B22FD938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5F8C-066F-4C7D-5B00-B970B433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5AF09-C143-9AA8-F941-00341C0B0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7291C-2D64-2BFD-4398-EB4DD4B31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84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43AF-432C-A6BE-D304-DC954FE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ACFB8-E627-E72E-6182-FC0FBB98D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AD9BB-E4C0-E5A9-E5DD-2FCFD97B7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215236"/>
            <a:ext cx="8595360" cy="3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41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Current issues/updates: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Issues: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COP submission rejects/incorrect validation error when ECRS capability is equal than HSL – LSL (planned fix Aug 27)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Automation: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today/Aug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based on operator selection in Prod (automation today/Aug 18)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September/October Reports are now being posted, but data is not yet accurate: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Example: RTD Indicative Awards and Price Adders reports postings</a:t>
            </a:r>
          </a:p>
          <a:p>
            <a:endParaRPr lang="en-US" sz="1800" dirty="0">
              <a:solidFill>
                <a:schemeClr val="accent3"/>
              </a:solidFill>
              <a:ea typeface="+mn-lt"/>
              <a:cs typeface="+mn-lt"/>
            </a:endParaRPr>
          </a:p>
          <a:p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Optional- Day-Ahead submission for Monitored Op Day window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Submissions will be closed from 10AM-11AM on the day prior to OD test windows.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Day-ahead Submissions window (normally 7AM-10AM) for OD 8/20 will remain open on 8/19 until 6pm for those wanting to test their Day Ahead submissions validation. </a:t>
            </a: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Not required.</a:t>
            </a:r>
          </a:p>
          <a:p>
            <a:pPr lvl="1"/>
            <a:endParaRPr lang="en-US" sz="1800" dirty="0">
              <a:solidFill>
                <a:schemeClr val="tx2"/>
              </a:solidFill>
              <a:cs typeface="Arial"/>
            </a:endParaRPr>
          </a:p>
          <a:p>
            <a:pPr lvl="1"/>
            <a:endParaRPr lang="en-US" sz="1400" b="1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Calendar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86F449-CAF0-9B0B-2086-858DBDB70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933450"/>
            <a:ext cx="6038850" cy="4991100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A716DC61-44BB-F660-89C1-B454D2A9F2D6}"/>
              </a:ext>
            </a:extLst>
          </p:cNvPr>
          <p:cNvSpPr/>
          <p:nvPr/>
        </p:nvSpPr>
        <p:spPr>
          <a:xfrm>
            <a:off x="3529781" y="2172929"/>
            <a:ext cx="226142" cy="255639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68824" y="1516766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</p:cNvCxnSpPr>
          <p:nvPr/>
        </p:nvCxnSpPr>
        <p:spPr>
          <a:xfrm>
            <a:off x="865239" y="1839931"/>
            <a:ext cx="2664542" cy="460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52578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Friday emails: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Email to all AR, BAR, RTC+B AE- 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Highlight Sept that is less than 4 weeks away.  On Thursday, September 11, 2025 ERCOT and QSE control rooms and operators plan to switchover to the RTC+B production systems for two hours between 10am-1pm.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Email to all AR, BAR, RTC+B AE as heads-up of ERCOT staff reaching out on telemetry issues (hope to resolve this week)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questions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i="1" u="sng" dirty="0">
                <a:solidFill>
                  <a:schemeClr val="tx2"/>
                </a:solidFill>
              </a:rPr>
              <a:t>Tomorrow/Aug 19</a:t>
            </a:r>
          </a:p>
          <a:p>
            <a:r>
              <a:rPr lang="en-US" sz="2000" i="1" u="sng" dirty="0">
                <a:solidFill>
                  <a:schemeClr val="tx2"/>
                </a:solidFill>
              </a:rPr>
              <a:t>RTCBTF 9:30-11:30am</a:t>
            </a:r>
          </a:p>
          <a:p>
            <a:r>
              <a:rPr lang="en-US" sz="2000" i="1" u="sng" dirty="0">
                <a:solidFill>
                  <a:schemeClr val="tx2"/>
                </a:solidFill>
              </a:rPr>
              <a:t>LFC Workshop 1-3pm: Additional Closed-Loop LFC Workshop August </a:t>
            </a:r>
          </a:p>
          <a:p>
            <a:pPr lvl="1"/>
            <a:r>
              <a:rPr lang="en-US" sz="1600" i="1" dirty="0">
                <a:solidFill>
                  <a:schemeClr val="tx2"/>
                </a:solidFill>
              </a:rPr>
              <a:t>Another joint RTCBTF/TWG workshop to walk-through September test</a:t>
            </a: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Prior Scorecards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FAQ Updated 8/8/2025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/>
              <a:t>Scorecard 1 for </a:t>
            </a:r>
            <a:br>
              <a:rPr lang="en-US" sz="2000"/>
            </a:br>
            <a:r>
              <a:rPr lang="en-US" sz="2000"/>
              <a:t>Handbook 1-</a:t>
            </a:r>
            <a:br>
              <a:rPr lang="en-US" sz="2000"/>
            </a:br>
            <a:r>
              <a:rPr lang="en-US" sz="2000"/>
              <a:t>Market submissions</a:t>
            </a:r>
            <a:r>
              <a:rPr lang="en-US"/>
              <a:t>: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282889" y="1295400"/>
            <a:ext cx="273465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r>
              <a:rPr lang="en-US" dirty="0"/>
              <a:t>7/3 Scores for QSEs with Resources – successful submissions for resource types specified in Handbook 1</a:t>
            </a:r>
            <a:endParaRPr lang="en-US" dirty="0">
              <a:cs typeface="Arial"/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0E433E-D90D-3EF8-BCF6-5BEC632F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89" y="4114800"/>
            <a:ext cx="2531692" cy="96445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D64417-A3D5-4968-BB21-ED273DD5DF60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8C6BF0-8287-6403-687F-EBEBFF602EE3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3D792E-C894-9BE8-E66E-6B04AAE2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770" y="0"/>
            <a:ext cx="2484410" cy="63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930B6-4B9B-F2C5-604E-91A9B3D3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329" y="0"/>
            <a:ext cx="2445978" cy="6324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87FB5E-5E45-91B4-4F4F-3E7F3E1BDF31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1924432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/>
              <a:t>Scorecard 2A for </a:t>
            </a:r>
            <a:br>
              <a:rPr lang="en-US" sz="1800">
                <a:cs typeface="Arial"/>
              </a:rPr>
            </a:br>
            <a:r>
              <a:rPr lang="en-US" sz="1800"/>
              <a:t>Handbook 2- </a:t>
            </a:r>
            <a:br>
              <a:rPr lang="en-US" sz="1800"/>
            </a:br>
            <a:r>
              <a:rPr lang="en-US" sz="1800">
                <a:solidFill>
                  <a:srgbClr val="C00000"/>
                </a:solidFill>
              </a:rPr>
              <a:t>100% of ICCP Telemetry 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points added by QSE</a:t>
            </a:r>
            <a:r>
              <a:rPr lang="en-US" sz="2000">
                <a:solidFill>
                  <a:srgbClr val="C00000"/>
                </a:solidFill>
              </a:rPr>
              <a:t>:</a:t>
            </a:r>
            <a:br>
              <a:rPr lang="en-US"/>
            </a:b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81000" y="1600200"/>
            <a:ext cx="2920932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7/21 Scores for QSE with Resources - ICCP Telemetry points added in current model.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99.5% of 26k points complete</a:t>
            </a: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 Last points are identified and are being worked on.</a:t>
            </a:r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CC0760-19EB-B1BC-867D-0C4CF8DBA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3" y="4329642"/>
            <a:ext cx="3019425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7426F-52F8-665C-8327-B55DCDB2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339" y="47264"/>
            <a:ext cx="2619067" cy="627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46B33-E2A4-A877-6015-7A86D97E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22" y="0"/>
            <a:ext cx="269840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2B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2-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Telemetry checkout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meetings completed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 staff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for sample of live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data transfer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capability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02918" y="3143926"/>
            <a:ext cx="307845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7/3 Scores for QSEs with Resources – Scheduling Check-out and Check-out complete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13B00C-4E97-2FE7-D505-4C735005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00613"/>
            <a:ext cx="2635704" cy="683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50751-8F80-7717-B55C-0279BFB5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29" y="0"/>
            <a:ext cx="2834248" cy="6323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94AAB-CA69-DC64-DEB4-E88FB3D2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93" y="-33334"/>
            <a:ext cx="2443359" cy="6356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7E4B6D-8AAD-A3F6-82B6-6F9889A9F4B3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124637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 </a:t>
            </a:r>
            <a:r>
              <a:rPr lang="en-US" dirty="0">
                <a:solidFill>
                  <a:srgbClr val="C00000"/>
                </a:solidFill>
              </a:rPr>
              <a:t>(updated 7/28/2025)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0E199-58B0-B9FB-AA61-E57BDACE1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6" y="1600200"/>
            <a:ext cx="4247801" cy="2789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595C25-2D6A-49CC-A814-9C9C31B8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41" y="3950834"/>
            <a:ext cx="5482319" cy="2378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D9465-E850-845B-40BF-CF5A4309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Resources for July/Aug Market Trials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6DA71-09C2-A087-7B9A-6392C24E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6151"/>
            <a:ext cx="8534400" cy="500563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Everything needed for current market trials is on </a:t>
            </a:r>
            <a:r>
              <a:rPr lang="en-US" sz="2000" dirty="0">
                <a:solidFill>
                  <a:schemeClr val="tx2"/>
                </a:solidFill>
                <a:hlinkClick r:id="rId4"/>
              </a:rPr>
              <a:t>RTCBTF home page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Note- TAC Approved the </a:t>
            </a:r>
            <a:r>
              <a:rPr lang="en-US" sz="1800" u="sng" dirty="0">
                <a:solidFill>
                  <a:schemeClr val="tx2"/>
                </a:solidFill>
                <a:hlinkClick r:id="rId5"/>
              </a:rPr>
              <a:t>Market Trials Plan</a:t>
            </a:r>
            <a:r>
              <a:rPr lang="en-US" sz="18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08F32-3CD7-7DFF-94D8-3219C080A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C190E-F50D-4B35-6ADB-8B171C48670B}"/>
              </a:ext>
            </a:extLst>
          </p:cNvPr>
          <p:cNvSpPr/>
          <p:nvPr/>
        </p:nvSpPr>
        <p:spPr>
          <a:xfrm>
            <a:off x="216346" y="2514601"/>
            <a:ext cx="4905959" cy="5057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32CFB3-9971-6744-C658-ABD23DF35866}"/>
              </a:ext>
            </a:extLst>
          </p:cNvPr>
          <p:cNvSpPr/>
          <p:nvPr/>
        </p:nvSpPr>
        <p:spPr>
          <a:xfrm>
            <a:off x="2971800" y="4922678"/>
            <a:ext cx="4463509" cy="5709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5FD2E-5B3A-3A84-9BF6-B544278E3E48}"/>
              </a:ext>
            </a:extLst>
          </p:cNvPr>
          <p:cNvSpPr/>
          <p:nvPr/>
        </p:nvSpPr>
        <p:spPr>
          <a:xfrm>
            <a:off x="216345" y="3064024"/>
            <a:ext cx="4905959" cy="5057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56AE7-947D-BD8F-B414-613A015CD1FC}"/>
              </a:ext>
            </a:extLst>
          </p:cNvPr>
          <p:cNvSpPr txBox="1"/>
          <p:nvPr/>
        </p:nvSpPr>
        <p:spPr>
          <a:xfrm>
            <a:off x="2801892" y="2576900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May/June complete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B966A-AF6D-2303-EE98-B325FEE625A5}"/>
              </a:ext>
            </a:extLst>
          </p:cNvPr>
          <p:cNvSpPr txBox="1"/>
          <p:nvPr/>
        </p:nvSpPr>
        <p:spPr>
          <a:xfrm>
            <a:off x="2801891" y="3110300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July/Aug in flight</a:t>
            </a:r>
          </a:p>
        </p:txBody>
      </p:sp>
    </p:spTree>
    <p:extLst>
      <p:ext uri="{BB962C8B-B14F-4D97-AF65-F5344CB8AC3E}">
        <p14:creationId xmlns:p14="http://schemas.microsoft.com/office/powerpoint/2010/main" val="241188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3B33-6011-A57B-111C-FE335CCE9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4C52F-76D0-E747-44AE-A1B931470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C4EC33-3E4E-F271-255C-D3EFDE5D9967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D893AF-CA67-DC59-6FC9-32A7B3D9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386F13-8922-826C-47E8-ED7B6CCB0355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A990D3-D309-AD28-8F25-DC9F5BFFA396}"/>
              </a:ext>
            </a:extLst>
          </p:cNvPr>
          <p:cNvSpPr txBox="1"/>
          <p:nvPr/>
        </p:nvSpPr>
        <p:spPr>
          <a:xfrm>
            <a:off x="3102634" y="4122003"/>
            <a:ext cx="596516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HB#3: QSE will support “parallel production” 2days/week by entering $bids/offers for non-binding RTC energy and A/S awards and dispatch (Open-loop test)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to demonstrate successful submissions and telemetry reflective of production, and mitigation plans in place for any outliers. 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B73F768D-6365-FCDD-AD90-AD4FBC33735B}"/>
              </a:ext>
            </a:extLst>
          </p:cNvPr>
          <p:cNvSpPr/>
          <p:nvPr/>
        </p:nvSpPr>
        <p:spPr>
          <a:xfrm rot="5400000">
            <a:off x="1142478" y="3705964"/>
            <a:ext cx="3408478" cy="12192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E8400-98AD-E697-5E3C-774A8910C4C5}"/>
              </a:ext>
            </a:extLst>
          </p:cNvPr>
          <p:cNvSpPr txBox="1"/>
          <p:nvPr/>
        </p:nvSpPr>
        <p:spPr>
          <a:xfrm>
            <a:off x="3456318" y="5188803"/>
            <a:ext cx="561148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HB#4: Coordination of individual QSE tests on subset of resources to ensure resources can follow new UDSP telemetry point from ERCOT.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goal for QSEs to successfully demonstrate, and mitigation plans in place to address in next trial phase.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81BB4FFB-50B5-A2BC-F789-D79A4D708F54}"/>
              </a:ext>
            </a:extLst>
          </p:cNvPr>
          <p:cNvSpPr/>
          <p:nvPr/>
        </p:nvSpPr>
        <p:spPr>
          <a:xfrm rot="5400000">
            <a:off x="1409178" y="3134461"/>
            <a:ext cx="2189278" cy="1143000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F4DF9-B105-9945-74F6-FEBA6054D5EC}"/>
              </a:ext>
            </a:extLst>
          </p:cNvPr>
          <p:cNvSpPr txBox="1"/>
          <p:nvPr/>
        </p:nvSpPr>
        <p:spPr>
          <a:xfrm>
            <a:off x="2999117" y="3191470"/>
            <a:ext cx="58400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July &amp; August:</a:t>
            </a:r>
          </a:p>
          <a:p>
            <a:r>
              <a:rPr lang="en-US" sz="1600" dirty="0">
                <a:solidFill>
                  <a:srgbClr val="C00000"/>
                </a:solidFill>
              </a:rPr>
              <a:t>Initial Real-Time Market execution and verify QSE ability to follow ERCOT frequency signals during individual QSE test</a:t>
            </a:r>
          </a:p>
        </p:txBody>
      </p:sp>
    </p:spTree>
    <p:extLst>
      <p:ext uri="{BB962C8B-B14F-4D97-AF65-F5344CB8AC3E}">
        <p14:creationId xmlns:p14="http://schemas.microsoft.com/office/powerpoint/2010/main" val="312882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16E0-4BE9-7730-5DBB-6B8B3A7C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E1EF-4509-93B5-1017-B3C92DE98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8"/>
            <a:ext cx="8665464" cy="4334256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#3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</a:t>
            </a:r>
            <a:r>
              <a:rPr lang="en-US" sz="1800" dirty="0">
                <a:solidFill>
                  <a:srgbClr val="C00000"/>
                </a:solidFill>
                <a:cs typeface="Arial"/>
              </a:rPr>
              <a:t>Dual “production-like” data Tue/Thu 9am-5pm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Market Trials ERCOT/QSE support required for: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Submissions (TPO/COP/</a:t>
            </a:r>
            <a:r>
              <a:rPr lang="en-US" sz="1600" dirty="0" err="1">
                <a:solidFill>
                  <a:schemeClr val="tx2"/>
                </a:solidFill>
                <a:cs typeface="Arial"/>
              </a:rPr>
              <a:t>ASOffer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etc.) – No outage submissions required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Telemetry (current and new telemetry points)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  <a:cs typeface="Arial"/>
              </a:rPr>
              <a:t>To assist RUC studies, please submit COP, 3PSO, </a:t>
            </a:r>
            <a:r>
              <a:rPr lang="en-US" sz="1400" dirty="0" err="1">
                <a:solidFill>
                  <a:srgbClr val="C00000"/>
                </a:solidFill>
                <a:cs typeface="Arial"/>
              </a:rPr>
              <a:t>ASOffer</a:t>
            </a:r>
            <a:r>
              <a:rPr lang="en-US" sz="1400" dirty="0">
                <a:solidFill>
                  <a:srgbClr val="C00000"/>
                </a:solidFill>
                <a:cs typeface="Arial"/>
              </a:rPr>
              <a:t> through end of OD (midnight)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Systems will be running 7x24, so submissions encouraged but not required on all days.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Scoring for QSE submissions &amp; telemetry as 2 scorecards for Handbook #3</a:t>
            </a:r>
          </a:p>
          <a:p>
            <a:pPr marL="457200" lvl="1" indent="0">
              <a:buNone/>
            </a:pP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QSEs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for </a:t>
            </a: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Resources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on Monitored Operating Days July 22– Aug 28 every Tue/Thu 9-5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Green is &gt;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Yellow is 85% - 95%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Red is &lt; 85%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Also an “ERCOT-wide score”</a:t>
            </a:r>
          </a:p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F44B-2DCC-AA75-C288-27CF04C22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AE2B8-17BB-8AEF-00B7-584DC624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358" y="4270574"/>
            <a:ext cx="4286250" cy="781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0FDCE7-6209-8B2F-F14D-0CA4B99AF7C6}"/>
              </a:ext>
            </a:extLst>
          </p:cNvPr>
          <p:cNvSpPr/>
          <p:nvPr/>
        </p:nvSpPr>
        <p:spPr>
          <a:xfrm>
            <a:off x="5247850" y="4441869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3a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market submissions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B6E480-9DAF-7D06-8E0F-AF24E8EE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454" y="5282510"/>
            <a:ext cx="4286250" cy="781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B57AD0-2487-B6B7-6D55-307FE1F34C5D}"/>
              </a:ext>
            </a:extLst>
          </p:cNvPr>
          <p:cNvSpPr/>
          <p:nvPr/>
        </p:nvSpPr>
        <p:spPr>
          <a:xfrm>
            <a:off x="5253946" y="5453805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3b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accurate telemetry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22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AC01F-3D72-F099-1821-0C79E04F7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B983-29D3-2E27-8C56-A9B58D0E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6BED9-1B9F-D8A5-C28E-FB3A5AB1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18457"/>
            <a:ext cx="8534400" cy="4283311"/>
          </a:xfrm>
        </p:spPr>
        <p:txBody>
          <a:bodyPr lIns="91440" tIns="45720" rIns="91440" bIns="45720" anchor="t"/>
          <a:lstStyle/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#4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Coordinated Individual QSE Tests to follow UDSP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ERCOT will schedule meetings with QSEs 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  <a:cs typeface="Arial"/>
              </a:rPr>
              <a:t>Meeting and test not required for “NCLR-only” QSEs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Please contact ERCOT if you are ready to test in the trials window</a:t>
            </a:r>
          </a:p>
          <a:p>
            <a:pPr lvl="1"/>
            <a:endParaRPr lang="en-US" sz="18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Single successful test for QSE to complete.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Green is successfully tested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Yellow is scheduled but not complete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Red is not scheduled for test</a:t>
            </a: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Also tracking an “ERCOT-wide score” to achieve 98% testing completed by end of August</a:t>
            </a: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32464-7BB1-8F31-C1B0-2302C4F26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71648-66F0-FA2A-8821-D7740AB55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87" y="2937768"/>
            <a:ext cx="347502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3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F2EF1-A916-0D46-9132-772A02C8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0AC5-F308-7D64-D58F-CC97385E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 dirty="0"/>
              <a:t>Scorecard 3A for </a:t>
            </a:r>
            <a:br>
              <a:rPr lang="en-US" sz="2000" dirty="0"/>
            </a:br>
            <a:r>
              <a:rPr lang="en-US" sz="2000" dirty="0"/>
              <a:t>Handbook 3-</a:t>
            </a:r>
            <a:br>
              <a:rPr lang="en-US" sz="2000" dirty="0"/>
            </a:br>
            <a:r>
              <a:rPr lang="en-US" sz="2000" dirty="0"/>
              <a:t>Market submissions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7F2F6-B61B-CD30-E2DF-6314C1E1E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8F9D1-6E45-B2E7-6B42-1724A552DDF1}"/>
              </a:ext>
            </a:extLst>
          </p:cNvPr>
          <p:cNvSpPr txBox="1"/>
          <p:nvPr/>
        </p:nvSpPr>
        <p:spPr>
          <a:xfrm>
            <a:off x="110698" y="1295400"/>
            <a:ext cx="3271085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Scores for QSEs with Resources – Appropriate submissions made for each owned resources.</a:t>
            </a:r>
          </a:p>
          <a:p>
            <a:endParaRPr lang="en-US" sz="1400" dirty="0"/>
          </a:p>
          <a:p>
            <a:r>
              <a:rPr lang="en-US" sz="1400" dirty="0">
                <a:cs typeface="Arial"/>
              </a:rPr>
              <a:t>COP – </a:t>
            </a:r>
            <a:r>
              <a:rPr lang="en-US" sz="1200" dirty="0">
                <a:cs typeface="Arial"/>
              </a:rPr>
              <a:t>ALL</a:t>
            </a:r>
          </a:p>
          <a:p>
            <a:r>
              <a:rPr lang="en-US" sz="1400" dirty="0">
                <a:cs typeface="Arial"/>
              </a:rPr>
              <a:t>TPO – </a:t>
            </a:r>
            <a:r>
              <a:rPr lang="en-US" sz="1200" dirty="0">
                <a:cs typeface="Arial"/>
              </a:rPr>
              <a:t>Gen, ESR, CLR</a:t>
            </a:r>
          </a:p>
          <a:p>
            <a:r>
              <a:rPr lang="en-US" sz="1400" dirty="0">
                <a:cs typeface="Arial"/>
              </a:rPr>
              <a:t>ASO – </a:t>
            </a:r>
            <a:r>
              <a:rPr lang="en-US" sz="1200" dirty="0">
                <a:cs typeface="Arial"/>
              </a:rPr>
              <a:t>AS Qualified Resources</a:t>
            </a:r>
          </a:p>
          <a:p>
            <a:endParaRPr lang="en-US" sz="1200" dirty="0">
              <a:cs typeface="Arial"/>
            </a:endParaRP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Last 3 weeks have progressed 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System Wide from 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Week 1- 65%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Week 2- 74%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Week 3- 85%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Last Week- 95%</a:t>
            </a:r>
          </a:p>
          <a:p>
            <a:r>
              <a:rPr lang="en-US" dirty="0"/>
              <a:t>Scoring: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FC76CD-3E8B-3E71-03C5-76AB7955BFF1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2EC38D-C2BB-C31F-F4DC-C3AD97990978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5EF2925-87C1-FA71-C375-5BC2B3CE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8" y="4975491"/>
            <a:ext cx="2783962" cy="1051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145457-D474-8522-CDCD-F767117D0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944" y="0"/>
            <a:ext cx="3003156" cy="6324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282501-988A-1229-741D-1C50E0EA0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945" y="0"/>
            <a:ext cx="293405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94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2630</Words>
  <Application>Microsoft Office PowerPoint</Application>
  <PresentationFormat>On-screen Show (4:3)</PresentationFormat>
  <Paragraphs>444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Aptos</vt:lpstr>
      <vt:lpstr>Arial</vt:lpstr>
      <vt:lpstr>Calibri</vt:lpstr>
      <vt:lpstr>Courier New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Resources for July/Aug Market Trials</vt:lpstr>
      <vt:lpstr>PowerPoint Presentation</vt:lpstr>
      <vt:lpstr>July/August Market Trials Summary</vt:lpstr>
      <vt:lpstr>July/August Market Trials Summary</vt:lpstr>
      <vt:lpstr>Scorecard 3A for  Handbook 3- Market submissions: </vt:lpstr>
      <vt:lpstr>Scorecard 3B for  Handbook 3-  Acceptable Telemetry point  values received by ERCOT  for active resources. </vt:lpstr>
      <vt:lpstr>Scorecard 3B for Handbook 3 Acceptable Telemetry Point values received by ERCOT for active resources.</vt:lpstr>
      <vt:lpstr>RTC+B Telemetry points validation</vt:lpstr>
      <vt:lpstr>Scorecard 4 for  Handbook 4- QSEs demonstrate  ability to follow UDSP  in coordinated test with ERCOT </vt:lpstr>
      <vt:lpstr>Summary of SCED functionality</vt:lpstr>
      <vt:lpstr>Market Trials OD Summary 08-12-2025 (9am – 5pm)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Ancillary Service Demand Curves</vt:lpstr>
      <vt:lpstr>Market Trials OD Summary 08-14-2025 (9am – 5pm)</vt:lpstr>
      <vt:lpstr>System Lambda (plus Adders)</vt:lpstr>
      <vt:lpstr>Ancillary Service Prices</vt:lpstr>
      <vt:lpstr>AS Awards* by Resource Type</vt:lpstr>
      <vt:lpstr>AS Awards* by Resource Type</vt:lpstr>
      <vt:lpstr>SPP by Hub and Competitive Load Zone</vt:lpstr>
      <vt:lpstr>Ancillary Service Demand Curves</vt:lpstr>
      <vt:lpstr>Market Trials known issues/updates</vt:lpstr>
      <vt:lpstr>Market Trials Calendar</vt:lpstr>
      <vt:lpstr>Wrap-Up and Questions</vt:lpstr>
      <vt:lpstr>APPENDIX- Supporting Materials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Scorecard 1 for  Handbook 1- Market submissions: </vt:lpstr>
      <vt:lpstr>Scorecard 2A for  Handbook 2-  100% of ICCP Telemetry  points added by QSE: </vt:lpstr>
      <vt:lpstr>Scorecard 2B for  Handbook 2- Telemetry checkout  meetings completed  with ERCOT staff  for sample of live  data transfer  capability </vt:lpstr>
      <vt:lpstr>Reminder of RTC+B FAQ (updated 7/28/2025)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58</cp:revision>
  <cp:lastPrinted>2017-10-10T21:31:05Z</cp:lastPrinted>
  <dcterms:created xsi:type="dcterms:W3CDTF">2016-01-21T15:20:31Z</dcterms:created>
  <dcterms:modified xsi:type="dcterms:W3CDTF">2025-08-18T14:28:20Z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