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705" r:id="rId5"/>
    <p:sldMasterId id="2147483724" r:id="rId6"/>
  </p:sldMasterIdLst>
  <p:notesMasterIdLst>
    <p:notesMasterId r:id="rId12"/>
  </p:notesMasterIdLst>
  <p:handoutMasterIdLst>
    <p:handoutMasterId r:id="rId13"/>
  </p:handoutMasterIdLst>
  <p:sldIdLst>
    <p:sldId id="543" r:id="rId7"/>
    <p:sldId id="2743" r:id="rId8"/>
    <p:sldId id="2746" r:id="rId9"/>
    <p:sldId id="2759" r:id="rId10"/>
    <p:sldId id="2758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ADFC70-D61D-4656-8B06-8883CD9AA798}">
          <p14:sldIdLst>
            <p14:sldId id="543"/>
            <p14:sldId id="2743"/>
            <p14:sldId id="2746"/>
            <p14:sldId id="2759"/>
            <p14:sldId id="27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4CEF7A-2E4C-9E46-94A3-5D31EB18D995}" name="Webster, Trudi" initials="WT" userId="S::trudi.webster@ercot.com::8d3e025b-0265-4fbd-b136-a7bc92c16fd8" providerId="AD"/>
  <p188:author id="{FAF841F7-8C07-BB5D-903B-88FBBF7ABABF}" name="Webster, Trudi" initials="WT" userId="S::Trudi.Webster@ercot.com::8d3e025b-0265-4fbd-b136-a7bc92c16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789DB4"/>
    <a:srgbClr val="720000"/>
    <a:srgbClr val="D98452"/>
    <a:srgbClr val="BC4D4D"/>
    <a:srgbClr val="9E170D"/>
    <a:srgbClr val="003865"/>
    <a:srgbClr val="8DC3E5"/>
    <a:srgbClr val="0063B4"/>
    <a:srgbClr val="F5C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47" autoAdjust="0"/>
  </p:normalViewPr>
  <p:slideViewPr>
    <p:cSldViewPr snapToGrid="0">
      <p:cViewPr varScale="1">
        <p:scale>
          <a:sx n="119" d="100"/>
          <a:sy n="119" d="100"/>
        </p:scale>
        <p:origin x="234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4290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22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800600"/>
            <a:ext cx="113792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96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53684"/>
            <a:ext cx="113792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9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38601"/>
            <a:ext cx="11120581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219202"/>
            <a:ext cx="110744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59413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29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30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838200"/>
            <a:ext cx="44704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11283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043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1982081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3912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0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27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22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03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776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62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1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62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5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09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9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0062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93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28222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18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5528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9259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4832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449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46612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9254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2184400" y="1127931"/>
            <a:ext cx="9618453" cy="2056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2184400" y="3962401"/>
            <a:ext cx="9618453" cy="205697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11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4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0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4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182880" rIns="274320" bIns="18288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2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8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slideLayout" Target="../slideLayouts/slideLayout22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737C3E-B8C6-3479-C42C-1589CDA47C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666" y="2837923"/>
            <a:ext cx="3558291" cy="14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27BBE96-0B6E-DC6F-634C-1066027ADE9F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316238" y="6296044"/>
            <a:ext cx="1248477" cy="5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1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698" r:id="rId2"/>
    <p:sldLayoutId id="2147483691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  <p:sldLayoutId id="2147483721" r:id="rId19"/>
    <p:sldLayoutId id="2147483722" r:id="rId20"/>
    <p:sldLayoutId id="2147483723" r:id="rId21"/>
    <p:sldLayoutId id="2147483738" r:id="rId2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1219204" y="6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1219201" y="6019800"/>
            <a:ext cx="4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/>
        </p:nvCxnSpPr>
        <p:spPr>
          <a:xfrm>
            <a:off x="1219203" y="6477005"/>
            <a:ext cx="108508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/>
        </p:nvSpPr>
        <p:spPr>
          <a:xfrm>
            <a:off x="1117601" y="6553201"/>
            <a:ext cx="12478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2461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91219F-9478-F2FF-1656-D11DB6797B34}"/>
              </a:ext>
            </a:extLst>
          </p:cNvPr>
          <p:cNvSpPr txBox="1"/>
          <p:nvPr/>
        </p:nvSpPr>
        <p:spPr>
          <a:xfrm>
            <a:off x="5333999" y="2105561"/>
            <a:ext cx="6389571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Online TSAT Implementation Updates</a:t>
            </a:r>
          </a:p>
          <a:p>
            <a:r>
              <a:rPr lang="en-US" sz="2400" b="1" dirty="0"/>
              <a:t>For CMWG 8/18/2025</a:t>
            </a:r>
          </a:p>
          <a:p>
            <a:r>
              <a:rPr lang="en-US" sz="2400" b="1" dirty="0"/>
              <a:t>ERCOT</a:t>
            </a:r>
            <a:endParaRPr lang="en-US" sz="2000" b="1" dirty="0"/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Douglas Bernhoft</a:t>
            </a:r>
            <a:r>
              <a:rPr lang="en-US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Supervisor, Operations Engineering and Application Support</a:t>
            </a:r>
          </a:p>
          <a:p>
            <a:endParaRPr lang="en-US" dirty="0">
              <a:solidFill>
                <a:schemeClr val="tx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103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D1788-0D2C-0E08-AB56-CBDD7C8B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8FB54-5758-ED2A-97E2-9CE04A7A3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Implementation</a:t>
            </a:r>
          </a:p>
          <a:p>
            <a:r>
              <a:rPr lang="en-US" dirty="0"/>
              <a:t>Testing Stages</a:t>
            </a:r>
            <a:endParaRPr lang="en-US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5574D4-6030-AF6F-8498-DDC5F8A99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9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B8FE8-4554-069D-4589-78669D329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7CF9-41AE-34B8-228C-01E46499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Implementation Online TSAT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13E07-A0B2-C2A2-191A-687EC9AA4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C193E9F-1328-AEF2-62F3-0E9F425E55C9}"/>
              </a:ext>
            </a:extLst>
          </p:cNvPr>
          <p:cNvSpPr/>
          <p:nvPr/>
        </p:nvSpPr>
        <p:spPr>
          <a:xfrm>
            <a:off x="507999" y="3058427"/>
            <a:ext cx="11277599" cy="741145"/>
          </a:xfrm>
          <a:prstGeom prst="rightArrow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33668A-24AC-A9B8-CD95-492A1A10D363}"/>
              </a:ext>
            </a:extLst>
          </p:cNvPr>
          <p:cNvSpPr/>
          <p:nvPr/>
        </p:nvSpPr>
        <p:spPr>
          <a:xfrm>
            <a:off x="507999" y="3250932"/>
            <a:ext cx="3625517" cy="356134"/>
          </a:xfrm>
          <a:prstGeom prst="rect">
            <a:avLst/>
          </a:prstGeom>
          <a:solidFill>
            <a:srgbClr val="E6EB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12700">
                  <a:noFill/>
                </a:ln>
                <a:solidFill>
                  <a:schemeClr val="accent1"/>
                </a:solidFill>
              </a:rPr>
              <a:t>1</a:t>
            </a:r>
            <a:r>
              <a:rPr lang="en-US" baseline="30000" dirty="0">
                <a:ln w="12700">
                  <a:noFill/>
                </a:ln>
                <a:solidFill>
                  <a:schemeClr val="accent1"/>
                </a:solidFill>
              </a:rPr>
              <a:t>st</a:t>
            </a:r>
            <a:r>
              <a:rPr lang="en-US" dirty="0">
                <a:ln w="12700">
                  <a:noFill/>
                </a:ln>
                <a:solidFill>
                  <a:schemeClr val="accent1"/>
                </a:solidFill>
              </a:rPr>
              <a:t> Half 2024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150D8B-EDB9-8E82-BA1F-C61F6E3AFC08}"/>
              </a:ext>
            </a:extLst>
          </p:cNvPr>
          <p:cNvSpPr/>
          <p:nvPr/>
        </p:nvSpPr>
        <p:spPr>
          <a:xfrm>
            <a:off x="4133516" y="3250932"/>
            <a:ext cx="3625517" cy="356134"/>
          </a:xfrm>
          <a:prstGeom prst="rect">
            <a:avLst/>
          </a:prstGeom>
          <a:solidFill>
            <a:srgbClr val="E6EB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12700">
                  <a:noFill/>
                </a:ln>
                <a:solidFill>
                  <a:schemeClr val="accent1"/>
                </a:solidFill>
              </a:rPr>
              <a:t>2</a:t>
            </a:r>
            <a:r>
              <a:rPr lang="en-US" baseline="30000" dirty="0">
                <a:ln w="12700">
                  <a:noFill/>
                </a:ln>
                <a:solidFill>
                  <a:schemeClr val="accent1"/>
                </a:solidFill>
              </a:rPr>
              <a:t>nd</a:t>
            </a:r>
            <a:r>
              <a:rPr lang="en-US" dirty="0">
                <a:ln w="12700">
                  <a:noFill/>
                </a:ln>
                <a:solidFill>
                  <a:schemeClr val="accent1"/>
                </a:solidFill>
              </a:rPr>
              <a:t> Half 2024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FB6FF1-F943-B289-7F76-59133DE94923}"/>
              </a:ext>
            </a:extLst>
          </p:cNvPr>
          <p:cNvSpPr/>
          <p:nvPr/>
        </p:nvSpPr>
        <p:spPr>
          <a:xfrm>
            <a:off x="7759033" y="3250932"/>
            <a:ext cx="3625517" cy="356134"/>
          </a:xfrm>
          <a:prstGeom prst="rect">
            <a:avLst/>
          </a:prstGeom>
          <a:solidFill>
            <a:srgbClr val="E6EB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12700">
                  <a:noFill/>
                </a:ln>
                <a:solidFill>
                  <a:schemeClr val="accent1"/>
                </a:solidFill>
              </a:rPr>
              <a:t>1</a:t>
            </a:r>
            <a:r>
              <a:rPr lang="en-US" baseline="30000" dirty="0">
                <a:ln w="12700">
                  <a:noFill/>
                </a:ln>
                <a:solidFill>
                  <a:schemeClr val="accent1"/>
                </a:solidFill>
              </a:rPr>
              <a:t>st</a:t>
            </a:r>
            <a:r>
              <a:rPr lang="en-US" dirty="0">
                <a:ln w="12700">
                  <a:noFill/>
                </a:ln>
                <a:solidFill>
                  <a:schemeClr val="accent1"/>
                </a:solidFill>
              </a:rPr>
              <a:t> Half 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2B1C3F-169C-8905-002C-ABC75FE6587E}"/>
              </a:ext>
            </a:extLst>
          </p:cNvPr>
          <p:cNvSpPr txBox="1"/>
          <p:nvPr/>
        </p:nvSpPr>
        <p:spPr>
          <a:xfrm>
            <a:off x="507999" y="911444"/>
            <a:ext cx="3625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ERCOT prepares for implementing online TSAT scenario in real time.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9138461-241B-5D1F-DA1E-9BE2AC75D04A}"/>
              </a:ext>
            </a:extLst>
          </p:cNvPr>
          <p:cNvCxnSpPr>
            <a:cxnSpLocks/>
          </p:cNvCxnSpPr>
          <p:nvPr/>
        </p:nvCxnSpPr>
        <p:spPr>
          <a:xfrm flipV="1">
            <a:off x="770021" y="1834774"/>
            <a:ext cx="0" cy="14450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86E90B3C-466D-9EC1-4A1D-05C2EAF73774}"/>
              </a:ext>
            </a:extLst>
          </p:cNvPr>
          <p:cNvSpPr/>
          <p:nvPr/>
        </p:nvSpPr>
        <p:spPr>
          <a:xfrm>
            <a:off x="6947439" y="3205212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573ED5C-E3AB-94D9-4FF4-7E07094E39B8}"/>
              </a:ext>
            </a:extLst>
          </p:cNvPr>
          <p:cNvSpPr/>
          <p:nvPr/>
        </p:nvSpPr>
        <p:spPr>
          <a:xfrm>
            <a:off x="7043730" y="3296652"/>
            <a:ext cx="274320" cy="27432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AA9E8A-1E1E-C548-2F29-A37F53B5F45F}"/>
              </a:ext>
            </a:extLst>
          </p:cNvPr>
          <p:cNvSpPr txBox="1"/>
          <p:nvPr/>
        </p:nvSpPr>
        <p:spPr>
          <a:xfrm>
            <a:off x="3595308" y="4350233"/>
            <a:ext cx="3625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11/5/2024 – TSAT Officially Goes Live with EASTEX and RV_RH Scenarios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B9393F0-9096-D198-E41D-86911B5A88AE}"/>
              </a:ext>
            </a:extLst>
          </p:cNvPr>
          <p:cNvSpPr txBox="1"/>
          <p:nvPr/>
        </p:nvSpPr>
        <p:spPr>
          <a:xfrm>
            <a:off x="8518023" y="4534023"/>
            <a:ext cx="3625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6/4/2025 – HMLTN TSAT scenario goes live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7E96083-A23F-A5A7-18BA-5E141A341692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5408067" y="3410952"/>
            <a:ext cx="1808346" cy="939281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E6C9866-5480-FFD6-53AE-B57E8CD1D8DB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10330782" y="3410952"/>
            <a:ext cx="1048421" cy="1123071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98C729A0-FAA5-85AB-7E5F-DD6A570CD11E}"/>
              </a:ext>
            </a:extLst>
          </p:cNvPr>
          <p:cNvSpPr/>
          <p:nvPr/>
        </p:nvSpPr>
        <p:spPr>
          <a:xfrm>
            <a:off x="11126893" y="3200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388BA93-DF41-886C-0974-B8EFF632E0BA}"/>
              </a:ext>
            </a:extLst>
          </p:cNvPr>
          <p:cNvSpPr/>
          <p:nvPr/>
        </p:nvSpPr>
        <p:spPr>
          <a:xfrm>
            <a:off x="11223184" y="3291840"/>
            <a:ext cx="274320" cy="27432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189D05-7FB5-D43F-974E-C845051B7B6B}"/>
              </a:ext>
            </a:extLst>
          </p:cNvPr>
          <p:cNvSpPr txBox="1"/>
          <p:nvPr/>
        </p:nvSpPr>
        <p:spPr>
          <a:xfrm>
            <a:off x="4251113" y="709884"/>
            <a:ext cx="296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ERCOT adds two TSAT scenarios to real time operations for limit creation.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92D8D0-D5D8-EF32-2F9E-024E3D72B1CE}"/>
              </a:ext>
            </a:extLst>
          </p:cNvPr>
          <p:cNvCxnSpPr>
            <a:cxnSpLocks/>
          </p:cNvCxnSpPr>
          <p:nvPr/>
        </p:nvCxnSpPr>
        <p:spPr>
          <a:xfrm flipV="1">
            <a:off x="5396702" y="1826586"/>
            <a:ext cx="0" cy="14450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7A81D68-8C65-BB27-BD3C-4FD01CC846F7}"/>
              </a:ext>
            </a:extLst>
          </p:cNvPr>
          <p:cNvSpPr txBox="1"/>
          <p:nvPr/>
        </p:nvSpPr>
        <p:spPr>
          <a:xfrm>
            <a:off x="8618793" y="626257"/>
            <a:ext cx="296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ERCOT adds third TSAT scenarios to real time operations for limit creation.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1EC665E-C418-A0E0-AF75-0BF848D48EC1}"/>
              </a:ext>
            </a:extLst>
          </p:cNvPr>
          <p:cNvCxnSpPr>
            <a:cxnSpLocks/>
          </p:cNvCxnSpPr>
          <p:nvPr/>
        </p:nvCxnSpPr>
        <p:spPr>
          <a:xfrm flipV="1">
            <a:off x="10023382" y="1828525"/>
            <a:ext cx="0" cy="14450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6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19078-5B10-AFCD-E497-E65B8663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Stages to Get a New TSAT Scenario Online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3DF4D0-AE12-3DA8-7E21-C827578A7F90}"/>
              </a:ext>
            </a:extLst>
          </p:cNvPr>
          <p:cNvSpPr/>
          <p:nvPr/>
        </p:nvSpPr>
        <p:spPr>
          <a:xfrm>
            <a:off x="707010" y="2618295"/>
            <a:ext cx="1168924" cy="8107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Dynamic Generator Models Collected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C3BB63-DA62-4A89-F798-EE2AA4F5EB0E}"/>
              </a:ext>
            </a:extLst>
          </p:cNvPr>
          <p:cNvSpPr/>
          <p:nvPr/>
        </p:nvSpPr>
        <p:spPr>
          <a:xfrm>
            <a:off x="2488676" y="2618295"/>
            <a:ext cx="1168924" cy="8107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TSAT Scenarios are Built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5D7271-BC64-F829-5C5B-6148C3921E6E}"/>
              </a:ext>
            </a:extLst>
          </p:cNvPr>
          <p:cNvSpPr/>
          <p:nvPr/>
        </p:nvSpPr>
        <p:spPr>
          <a:xfrm>
            <a:off x="4270342" y="2617860"/>
            <a:ext cx="1168924" cy="8107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Offline Testing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C396B-5894-1BD0-131A-B001C642D6CB}"/>
              </a:ext>
            </a:extLst>
          </p:cNvPr>
          <p:cNvSpPr/>
          <p:nvPr/>
        </p:nvSpPr>
        <p:spPr>
          <a:xfrm>
            <a:off x="6146800" y="3221174"/>
            <a:ext cx="1674828" cy="159698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24x7 Offline testing, but with inputs from Real Time Production Data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F9F00E-75AE-3415-0128-AF40AFEF1CFF}"/>
              </a:ext>
            </a:extLst>
          </p:cNvPr>
          <p:cNvSpPr/>
          <p:nvPr/>
        </p:nvSpPr>
        <p:spPr>
          <a:xfrm>
            <a:off x="6399752" y="1788793"/>
            <a:ext cx="1168924" cy="8107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Testing in EMS Test Environment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DB8F85-59FD-1FD6-E5EA-145EF38804B0}"/>
              </a:ext>
            </a:extLst>
          </p:cNvPr>
          <p:cNvSpPr/>
          <p:nvPr/>
        </p:nvSpPr>
        <p:spPr>
          <a:xfrm>
            <a:off x="8534400" y="2726073"/>
            <a:ext cx="1168924" cy="8107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Monitoring in EMS Prod Environment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665A20-917A-DEFF-EDAF-D34C1DCDBF54}"/>
              </a:ext>
            </a:extLst>
          </p:cNvPr>
          <p:cNvSpPr/>
          <p:nvPr/>
        </p:nvSpPr>
        <p:spPr>
          <a:xfrm>
            <a:off x="10316066" y="2729923"/>
            <a:ext cx="1168924" cy="8107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Go Live with TSAT Scenario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169E3ED-80BA-B34E-98DD-370CCF756F41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1875934" y="3023648"/>
            <a:ext cx="6127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02A563F6-564F-E7AF-E8F6-36BA1F578A1D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5439266" y="3023213"/>
            <a:ext cx="707534" cy="996451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56594472-6152-A72B-FDB4-4B4AC24EC747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 flipV="1">
            <a:off x="5439266" y="2194146"/>
            <a:ext cx="960486" cy="829067"/>
          </a:xfrm>
          <a:prstGeom prst="bentConnector3">
            <a:avLst>
              <a:gd name="adj1" fmla="val 37241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98C2496-AB09-4FC3-12BD-53582D9709E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3657600" y="3023213"/>
            <a:ext cx="612742" cy="4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653E00D0-BF01-794F-FECA-960CE0DFD3C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7568676" y="2194146"/>
            <a:ext cx="965724" cy="937280"/>
          </a:xfrm>
          <a:prstGeom prst="bentConnector3">
            <a:avLst>
              <a:gd name="adj1" fmla="val 63666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E6E6128F-891A-AAFC-2F5E-5A859690F66F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7821628" y="3131426"/>
            <a:ext cx="712772" cy="888238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00BD8C1-F886-75CA-56FE-079253B69689}"/>
              </a:ext>
            </a:extLst>
          </p:cNvPr>
          <p:cNvCxnSpPr>
            <a:cxnSpLocks/>
          </p:cNvCxnSpPr>
          <p:nvPr/>
        </p:nvCxnSpPr>
        <p:spPr>
          <a:xfrm flipV="1">
            <a:off x="9710132" y="3130990"/>
            <a:ext cx="612742" cy="4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83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D56FED-44CB-8680-15D8-B908652AFBE1}"/>
              </a:ext>
            </a:extLst>
          </p:cNvPr>
          <p:cNvSpPr txBox="1"/>
          <p:nvPr/>
        </p:nvSpPr>
        <p:spPr>
          <a:xfrm>
            <a:off x="5778500" y="2644170"/>
            <a:ext cx="44871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Thank you for your time</a:t>
            </a:r>
          </a:p>
          <a:p>
            <a:endParaRPr lang="en-US" sz="3200" dirty="0"/>
          </a:p>
          <a:p>
            <a:r>
              <a:rPr lang="en-US" sz="32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7115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779995893D9842BA3FA5B9B5E7FD29" ma:contentTypeVersion="5" ma:contentTypeDescription="Create a new document." ma:contentTypeScope="" ma:versionID="0f6bd377a20fd807022af7c242a5f6d1">
  <xsd:schema xmlns:xsd="http://www.w3.org/2001/XMLSchema" xmlns:xs="http://www.w3.org/2001/XMLSchema" xmlns:p="http://schemas.microsoft.com/office/2006/metadata/properties" xmlns:ns2="3c917f14-8d40-4289-92aa-fd10f73581c9" targetNamespace="http://schemas.microsoft.com/office/2006/metadata/properties" ma:root="true" ma:fieldsID="3cd54cdcc8ce6596be0db7cc58664dce" ns2:_="">
    <xsd:import namespace="3c917f14-8d40-4289-92aa-fd10f73581c9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17f14-8d40-4289-92aa-fd10f73581c9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Public"/>
          <xsd:enumeration value="Internal"/>
          <xsd:enumeration value="Confidential"/>
          <xsd:enumeration value="Board of Directors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dience xmlns="3c917f14-8d40-4289-92aa-fd10f73581c9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3371E9-E5FE-4CE0-995D-2FAC14F9867D}">
  <ds:schemaRefs>
    <ds:schemaRef ds:uri="3c917f14-8d40-4289-92aa-fd10f73581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www.w3.org/XML/1998/namespace"/>
    <ds:schemaRef ds:uri="3c917f14-8d40-4289-92aa-fd10f73581c9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5483</TotalTime>
  <Words>148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</vt:lpstr>
      <vt:lpstr>1_Custom Design</vt:lpstr>
      <vt:lpstr>Horizontal Theme</vt:lpstr>
      <vt:lpstr>Vertical Theme</vt:lpstr>
      <vt:lpstr>PowerPoint Presentation</vt:lpstr>
      <vt:lpstr>Agenda</vt:lpstr>
      <vt:lpstr>Current Implementation Online TSAT</vt:lpstr>
      <vt:lpstr>Testing Stages to Get a New TSAT Scenario Online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Bernhoft, Douglas</cp:lastModifiedBy>
  <cp:revision>144</cp:revision>
  <cp:lastPrinted>2017-10-10T21:31:05Z</cp:lastPrinted>
  <dcterms:created xsi:type="dcterms:W3CDTF">2016-01-21T15:20:31Z</dcterms:created>
  <dcterms:modified xsi:type="dcterms:W3CDTF">2025-08-15T19:22:49Z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0x01010056779995893D9842BA3FA5B9B5E7FD29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2010146c-0011-47e0-87c0-aaebb2024fc3</vt:lpwstr>
  </property>
  <property fmtid="{D5CDD505-2E9C-101B-9397-08002B2CF9AE}" pid="8" name="MSIP_Label_7084cbda-52b8-46fb-a7b7-cb5bd465ed85_ContentBits">
    <vt:lpwstr>0</vt:lpwstr>
  </property>
  <property fmtid="{D5CDD505-2E9C-101B-9397-08002B2CF9AE}" pid="9" name="Order">
    <vt:r8>2600</vt:r8>
  </property>
  <property fmtid="{D5CDD505-2E9C-101B-9397-08002B2CF9AE}" pid="10" name="xd_Signature">
    <vt:bool>false</vt:bool>
  </property>
  <property fmtid="{D5CDD505-2E9C-101B-9397-08002B2CF9AE}" pid="11" name="xd_ProgID">
    <vt:lpwstr/>
  </property>
  <property fmtid="{D5CDD505-2E9C-101B-9397-08002B2CF9AE}" pid="12" name="Audience">
    <vt:lpwstr>Public</vt:lpwstr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Dimensions">
    <vt:lpwstr>Default Width</vt:lpwstr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MSIP_Label_7084cbda-52b8-46fb-a7b7-cb5bd465ed85_Tag">
    <vt:lpwstr>10, 3, 0, 2</vt:lpwstr>
  </property>
  <property fmtid="{D5CDD505-2E9C-101B-9397-08002B2CF9AE}" pid="19" name="MSIP_Label_7084cbda-52b8-46fb-a7b7-cb5bd465ed85_SetDate">
    <vt:lpwstr>2025-02-26T17:11:51Z</vt:lpwstr>
  </property>
</Properties>
</file>