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5">
  <p:sldMasterIdLst>
    <p:sldMasterId id="2147483653" r:id="rId1"/>
    <p:sldMasterId id="2147483648" r:id="rId2"/>
    <p:sldMasterId id="2147483651" r:id="rId3"/>
  </p:sldMasterIdLst>
  <p:notesMasterIdLst>
    <p:notesMasterId r:id="rId9"/>
  </p:notesMasterIdLst>
  <p:handoutMasterIdLst>
    <p:handoutMasterId r:id="rId10"/>
  </p:handoutMasterIdLst>
  <p:sldIdLst>
    <p:sldId id="260" r:id="rId4"/>
    <p:sldId id="267" r:id="rId5"/>
    <p:sldId id="299" r:id="rId6"/>
    <p:sldId id="292" r:id="rId7"/>
    <p:sldId id="301" r:id="rId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howGuides="1">
      <p:cViewPr varScale="1">
        <p:scale>
          <a:sx n="119" d="100"/>
          <a:sy n="119" d="100"/>
        </p:scale>
        <p:origin x="1410" y="330"/>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presProps" Target="presProps.xml"/><Relationship Id="rId5" Type="http://schemas.openxmlformats.org/officeDocument/2006/relationships/slide" Target="slides/slide2.xml"/><Relationship Id="rId10" Type="http://schemas.openxmlformats.org/officeDocument/2006/relationships/handoutMaster" Target="handoutMasters/handoutMaster1.xml"/><Relationship Id="rId4" Type="http://schemas.openxmlformats.org/officeDocument/2006/relationships/slide" Target="slides/slide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8/14/2025</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8/14/2025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s://www.ercot.com/mktrules/issues/NPRR936" TargetMode="External"/><Relationship Id="rId2" Type="http://schemas.openxmlformats.org/officeDocument/2006/relationships/hyperlink" Target="https://www.ercot.com/mktrules/issues/NPRR1288" TargetMode="External"/><Relationship Id="rId1" Type="http://schemas.openxmlformats.org/officeDocument/2006/relationships/slideLayout" Target="../slideLayouts/slideLayout3.xml"/><Relationship Id="rId4" Type="http://schemas.openxmlformats.org/officeDocument/2006/relationships/hyperlink" Target="https://www.ercot.com/mktrules/issues/NPRR1289"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822138"/>
            <a:ext cx="5029200" cy="1569660"/>
          </a:xfrm>
          <a:prstGeom prst="rect">
            <a:avLst/>
          </a:prstGeom>
          <a:noFill/>
        </p:spPr>
        <p:txBody>
          <a:bodyPr wrap="square" rtlCol="0">
            <a:spAutoFit/>
          </a:bodyPr>
          <a:lstStyle/>
          <a:p>
            <a:r>
              <a:rPr lang="en-US" sz="2400" b="1" dirty="0"/>
              <a:t>CRR Updates</a:t>
            </a:r>
          </a:p>
          <a:p>
            <a:endParaRPr lang="en-US" dirty="0"/>
          </a:p>
          <a:p>
            <a:r>
              <a:rPr lang="en-US" dirty="0"/>
              <a:t>Samantha Findley</a:t>
            </a:r>
          </a:p>
          <a:p>
            <a:r>
              <a:rPr lang="en-US" dirty="0"/>
              <a:t>CMWG</a:t>
            </a:r>
          </a:p>
          <a:p>
            <a:r>
              <a:rPr lang="en-US" dirty="0"/>
              <a:t>August 18, 2025</a:t>
            </a: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136581-A32F-61A4-357E-C3240C46B198}"/>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B8E88F42-DB93-1542-D0D5-834B40C1BEE5}"/>
              </a:ext>
            </a:extLst>
          </p:cNvPr>
          <p:cNvSpPr>
            <a:spLocks noGrp="1"/>
          </p:cNvSpPr>
          <p:nvPr>
            <p:ph idx="1"/>
          </p:nvPr>
        </p:nvSpPr>
        <p:spPr/>
        <p:txBody>
          <a:bodyPr/>
          <a:lstStyle/>
          <a:p>
            <a:endParaRPr lang="en-US" sz="2400" dirty="0"/>
          </a:p>
          <a:p>
            <a:r>
              <a:rPr lang="en-US" sz="2400" dirty="0"/>
              <a:t>LTAS transactions and solution times</a:t>
            </a:r>
          </a:p>
          <a:p>
            <a:r>
              <a:rPr lang="en-US" sz="2400" dirty="0">
                <a:effectLst/>
                <a:ea typeface="Times New Roman" panose="02020603050405020304" pitchFamily="18" charset="0"/>
              </a:rPr>
              <a:t>CRR auction limits table (no changes)</a:t>
            </a:r>
          </a:p>
        </p:txBody>
      </p:sp>
    </p:spTree>
    <p:extLst>
      <p:ext uri="{BB962C8B-B14F-4D97-AF65-F5344CB8AC3E}">
        <p14:creationId xmlns:p14="http://schemas.microsoft.com/office/powerpoint/2010/main" val="38032783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DD96A6-2116-5CB2-B2CF-F1B4B3CA313E}"/>
              </a:ext>
            </a:extLst>
          </p:cNvPr>
          <p:cNvSpPr>
            <a:spLocks noGrp="1"/>
          </p:cNvSpPr>
          <p:nvPr>
            <p:ph type="title"/>
          </p:nvPr>
        </p:nvSpPr>
        <p:spPr/>
        <p:txBody>
          <a:bodyPr/>
          <a:lstStyle/>
          <a:p>
            <a:r>
              <a:rPr lang="en-US" dirty="0"/>
              <a:t>Historical LTAS transactions and solution times</a:t>
            </a:r>
          </a:p>
        </p:txBody>
      </p:sp>
      <p:sp>
        <p:nvSpPr>
          <p:cNvPr id="4" name="Slide Number Placeholder 3">
            <a:extLst>
              <a:ext uri="{FF2B5EF4-FFF2-40B4-BE49-F238E27FC236}">
                <a16:creationId xmlns:a16="http://schemas.microsoft.com/office/drawing/2014/main" id="{B01206FF-9160-CC5B-6878-6BCA9C62EF25}"/>
              </a:ext>
            </a:extLst>
          </p:cNvPr>
          <p:cNvSpPr>
            <a:spLocks noGrp="1"/>
          </p:cNvSpPr>
          <p:nvPr>
            <p:ph type="sldNum" sz="quarter" idx="4"/>
          </p:nvPr>
        </p:nvSpPr>
        <p:spPr/>
        <p:txBody>
          <a:bodyPr/>
          <a:lstStyle/>
          <a:p>
            <a:fld id="{1D93BD3E-1E9A-4970-A6F7-E7AC52762E0C}" type="slidenum">
              <a:rPr lang="en-US" smtClean="0"/>
              <a:pPr/>
              <a:t>3</a:t>
            </a:fld>
            <a:endParaRPr lang="en-US"/>
          </a:p>
        </p:txBody>
      </p:sp>
      <p:pic>
        <p:nvPicPr>
          <p:cNvPr id="5" name="Picture 4">
            <a:extLst>
              <a:ext uri="{FF2B5EF4-FFF2-40B4-BE49-F238E27FC236}">
                <a16:creationId xmlns:a16="http://schemas.microsoft.com/office/drawing/2014/main" id="{DF449A00-6E26-8565-FF99-DAE433373F87}"/>
              </a:ext>
            </a:extLst>
          </p:cNvPr>
          <p:cNvPicPr>
            <a:picLocks noChangeAspect="1"/>
          </p:cNvPicPr>
          <p:nvPr/>
        </p:nvPicPr>
        <p:blipFill>
          <a:blip r:embed="rId2"/>
          <a:stretch>
            <a:fillRect/>
          </a:stretch>
        </p:blipFill>
        <p:spPr>
          <a:xfrm>
            <a:off x="152400" y="945304"/>
            <a:ext cx="8839200" cy="5144797"/>
          </a:xfrm>
          <a:prstGeom prst="rect">
            <a:avLst/>
          </a:prstGeom>
        </p:spPr>
      </p:pic>
    </p:spTree>
    <p:extLst>
      <p:ext uri="{BB962C8B-B14F-4D97-AF65-F5344CB8AC3E}">
        <p14:creationId xmlns:p14="http://schemas.microsoft.com/office/powerpoint/2010/main" val="30395399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924A8-7A71-4F35-D72B-075962CB4947}"/>
              </a:ext>
            </a:extLst>
          </p:cNvPr>
          <p:cNvSpPr>
            <a:spLocks noGrp="1"/>
          </p:cNvSpPr>
          <p:nvPr>
            <p:ph type="title"/>
          </p:nvPr>
        </p:nvSpPr>
        <p:spPr/>
        <p:txBody>
          <a:bodyPr/>
          <a:lstStyle/>
          <a:p>
            <a:r>
              <a:rPr lang="en-US" sz="2800" dirty="0">
                <a:effectLst/>
                <a:ea typeface="Times New Roman" panose="02020603050405020304" pitchFamily="18" charset="0"/>
              </a:rPr>
              <a:t>CRR auction transaction limits (no changes)</a:t>
            </a:r>
            <a:endParaRPr lang="en-US" dirty="0"/>
          </a:p>
        </p:txBody>
      </p:sp>
      <p:sp>
        <p:nvSpPr>
          <p:cNvPr id="3" name="Content Placeholder 2">
            <a:extLst>
              <a:ext uri="{FF2B5EF4-FFF2-40B4-BE49-F238E27FC236}">
                <a16:creationId xmlns:a16="http://schemas.microsoft.com/office/drawing/2014/main" id="{D2D7473D-44FE-68B1-C418-44851285AE25}"/>
              </a:ext>
            </a:extLst>
          </p:cNvPr>
          <p:cNvSpPr>
            <a:spLocks noGrp="1"/>
          </p:cNvSpPr>
          <p:nvPr>
            <p:ph idx="1"/>
          </p:nvPr>
        </p:nvSpPr>
        <p:spPr>
          <a:xfrm>
            <a:off x="304800" y="914400"/>
            <a:ext cx="8534400" cy="5334000"/>
          </a:xfrm>
        </p:spPr>
        <p:txBody>
          <a:bodyPr/>
          <a:lstStyle/>
          <a:p>
            <a:pPr marL="457200" lvl="1" indent="0">
              <a:spcBef>
                <a:spcPts val="0"/>
              </a:spcBef>
              <a:buNone/>
            </a:pPr>
            <a:endParaRPr lang="en-US" sz="1400" dirty="0">
              <a:ea typeface="Times New Roman" panose="02020603050405020304" pitchFamily="18" charset="0"/>
            </a:endParaRPr>
          </a:p>
          <a:p>
            <a:pPr lvl="1">
              <a:spcBef>
                <a:spcPts val="0"/>
              </a:spcBef>
            </a:pPr>
            <a:endParaRPr lang="en-US" sz="1400" dirty="0">
              <a:ea typeface="Times New Roman" panose="02020603050405020304" pitchFamily="18" charset="0"/>
            </a:endParaRPr>
          </a:p>
        </p:txBody>
      </p:sp>
      <p:sp>
        <p:nvSpPr>
          <p:cNvPr id="4" name="Slide Number Placeholder 3">
            <a:extLst>
              <a:ext uri="{FF2B5EF4-FFF2-40B4-BE49-F238E27FC236}">
                <a16:creationId xmlns:a16="http://schemas.microsoft.com/office/drawing/2014/main" id="{508739A3-F250-95D8-E8EE-6841E4F673E2}"/>
              </a:ext>
            </a:extLst>
          </p:cNvPr>
          <p:cNvSpPr>
            <a:spLocks noGrp="1"/>
          </p:cNvSpPr>
          <p:nvPr>
            <p:ph type="sldNum" sz="quarter" idx="4"/>
          </p:nvPr>
        </p:nvSpPr>
        <p:spPr/>
        <p:txBody>
          <a:bodyPr/>
          <a:lstStyle/>
          <a:p>
            <a:fld id="{1D93BD3E-1E9A-4970-A6F7-E7AC52762E0C}" type="slidenum">
              <a:rPr lang="en-US" smtClean="0"/>
              <a:pPr/>
              <a:t>4</a:t>
            </a:fld>
            <a:endParaRPr lang="en-US"/>
          </a:p>
        </p:txBody>
      </p:sp>
      <p:pic>
        <p:nvPicPr>
          <p:cNvPr id="6" name="Picture 5">
            <a:extLst>
              <a:ext uri="{FF2B5EF4-FFF2-40B4-BE49-F238E27FC236}">
                <a16:creationId xmlns:a16="http://schemas.microsoft.com/office/drawing/2014/main" id="{7470B893-0C2E-B7A9-E980-C784F3152D03}"/>
              </a:ext>
            </a:extLst>
          </p:cNvPr>
          <p:cNvPicPr>
            <a:picLocks noChangeAspect="1"/>
          </p:cNvPicPr>
          <p:nvPr/>
        </p:nvPicPr>
        <p:blipFill>
          <a:blip r:embed="rId2"/>
          <a:stretch>
            <a:fillRect/>
          </a:stretch>
        </p:blipFill>
        <p:spPr>
          <a:xfrm>
            <a:off x="1295400" y="1676400"/>
            <a:ext cx="6123052" cy="2133600"/>
          </a:xfrm>
          <a:prstGeom prst="rect">
            <a:avLst/>
          </a:prstGeom>
        </p:spPr>
      </p:pic>
    </p:spTree>
    <p:extLst>
      <p:ext uri="{BB962C8B-B14F-4D97-AF65-F5344CB8AC3E}">
        <p14:creationId xmlns:p14="http://schemas.microsoft.com/office/powerpoint/2010/main" val="11201712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343C61-98AB-F6BF-31CE-13869256E636}"/>
              </a:ext>
            </a:extLst>
          </p:cNvPr>
          <p:cNvSpPr>
            <a:spLocks noGrp="1"/>
          </p:cNvSpPr>
          <p:nvPr>
            <p:ph type="title"/>
          </p:nvPr>
        </p:nvSpPr>
        <p:spPr>
          <a:xfrm>
            <a:off x="381000" y="243682"/>
            <a:ext cx="8458200" cy="715414"/>
          </a:xfrm>
        </p:spPr>
        <p:txBody>
          <a:bodyPr/>
          <a:lstStyle/>
          <a:p>
            <a:r>
              <a:rPr lang="en-US" dirty="0"/>
              <a:t>What’s next</a:t>
            </a:r>
          </a:p>
        </p:txBody>
      </p:sp>
      <p:sp>
        <p:nvSpPr>
          <p:cNvPr id="3" name="Content Placeholder 2">
            <a:extLst>
              <a:ext uri="{FF2B5EF4-FFF2-40B4-BE49-F238E27FC236}">
                <a16:creationId xmlns:a16="http://schemas.microsoft.com/office/drawing/2014/main" id="{0780FCA8-0AAF-B941-B78F-ABF27D7EA03C}"/>
              </a:ext>
            </a:extLst>
          </p:cNvPr>
          <p:cNvSpPr>
            <a:spLocks noGrp="1"/>
          </p:cNvSpPr>
          <p:nvPr>
            <p:ph idx="1"/>
          </p:nvPr>
        </p:nvSpPr>
        <p:spPr>
          <a:xfrm>
            <a:off x="304800" y="1066800"/>
            <a:ext cx="8534400" cy="4853233"/>
          </a:xfrm>
        </p:spPr>
        <p:txBody>
          <a:bodyPr/>
          <a:lstStyle/>
          <a:p>
            <a:r>
              <a:rPr lang="en-US" sz="1800" dirty="0"/>
              <a:t>Planning to bundle NPRRs </a:t>
            </a:r>
            <a:r>
              <a:rPr lang="en-US" sz="1800" dirty="0">
                <a:hlinkClick r:id="rId2"/>
              </a:rPr>
              <a:t>1288 Remove Multiple Month Transactions in CRR Auctions</a:t>
            </a:r>
            <a:r>
              <a:rPr lang="en-US" sz="1800" dirty="0"/>
              <a:t> and </a:t>
            </a:r>
            <a:r>
              <a:rPr lang="en-US" sz="1800" dirty="0">
                <a:hlinkClick r:id="rId3"/>
              </a:rPr>
              <a:t>936 CRR Account Holder Limits</a:t>
            </a:r>
            <a:r>
              <a:rPr lang="en-US" sz="1800" dirty="0"/>
              <a:t> for a project to start early 2026. With implementation, the bid limit will change to the Counter-Party level rather than the CRRAH level.</a:t>
            </a:r>
          </a:p>
          <a:p>
            <a:r>
              <a:rPr lang="en-US" sz="1800" dirty="0">
                <a:hlinkClick r:id="rId4"/>
              </a:rPr>
              <a:t>NPRR 1289 Option Price Report and Establish 1 MW Bid Minimum</a:t>
            </a:r>
            <a:r>
              <a:rPr lang="en-US" sz="1800" dirty="0"/>
              <a:t> to be delivered in a subsequent release.</a:t>
            </a:r>
          </a:p>
          <a:p>
            <a:r>
              <a:rPr lang="en-US" sz="1800" dirty="0"/>
              <a:t>Proposal to remove the budget constraint from the optimization. This will align with the way DAM handles credit consumption and will help reduce the number of submitted transactions because they will be limited by credit. Draft NPRR language will be brought to a future CMWG for discussion.</a:t>
            </a:r>
          </a:p>
          <a:p>
            <a:endParaRPr lang="en-US" sz="1800" dirty="0"/>
          </a:p>
          <a:p>
            <a:endParaRPr lang="en-US" sz="1800" dirty="0"/>
          </a:p>
          <a:p>
            <a:pPr marL="457200" lvl="1" indent="0">
              <a:buNone/>
            </a:pPr>
            <a:endParaRPr lang="en-US" sz="1400" dirty="0"/>
          </a:p>
        </p:txBody>
      </p:sp>
      <p:sp>
        <p:nvSpPr>
          <p:cNvPr id="4" name="Slide Number Placeholder 3">
            <a:extLst>
              <a:ext uri="{FF2B5EF4-FFF2-40B4-BE49-F238E27FC236}">
                <a16:creationId xmlns:a16="http://schemas.microsoft.com/office/drawing/2014/main" id="{CF3B5319-6373-767C-34A3-7C0750773F48}"/>
              </a:ext>
            </a:extLst>
          </p:cNvPr>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3585457742"/>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4517</TotalTime>
  <Words>155</Words>
  <Application>Microsoft Office PowerPoint</Application>
  <PresentationFormat>On-screen Show (4:3)</PresentationFormat>
  <Paragraphs>19</Paragraphs>
  <Slides>5</Slides>
  <Notes>0</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5</vt:i4>
      </vt:variant>
    </vt:vector>
  </HeadingPairs>
  <TitlesOfParts>
    <vt:vector size="11" baseType="lpstr">
      <vt:lpstr>Arial</vt:lpstr>
      <vt:lpstr>Calibri</vt:lpstr>
      <vt:lpstr>Times New Roman</vt:lpstr>
      <vt:lpstr>1_Custom Design</vt:lpstr>
      <vt:lpstr>Office Theme</vt:lpstr>
      <vt:lpstr>Custom Design</vt:lpstr>
      <vt:lpstr>PowerPoint Presentation</vt:lpstr>
      <vt:lpstr>Agenda</vt:lpstr>
      <vt:lpstr>Historical LTAS transactions and solution times</vt:lpstr>
      <vt:lpstr>CRR auction transaction limits (no changes)</vt:lpstr>
      <vt:lpstr>What’s next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Findley, Samantha</cp:lastModifiedBy>
  <cp:revision>3</cp:revision>
  <dcterms:created xsi:type="dcterms:W3CDTF">2016-10-07T18:07:55Z</dcterms:created>
  <dcterms:modified xsi:type="dcterms:W3CDTF">2025-08-15T18:55:42Z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084cbda-52b8-46fb-a7b7-cb5bd465ed85_Enabled">
    <vt:lpwstr>true</vt:lpwstr>
  </property>
  <property fmtid="{D5CDD505-2E9C-101B-9397-08002B2CF9AE}" pid="3" name="MSIP_Label_7084cbda-52b8-46fb-a7b7-cb5bd465ed85_SetDate">
    <vt:lpwstr>2024-01-22T22:35:43Z</vt:lpwstr>
  </property>
  <property fmtid="{D5CDD505-2E9C-101B-9397-08002B2CF9AE}" pid="4" name="MSIP_Label_7084cbda-52b8-46fb-a7b7-cb5bd465ed85_Method">
    <vt:lpwstr>Standard</vt:lpwstr>
  </property>
  <property fmtid="{D5CDD505-2E9C-101B-9397-08002B2CF9AE}" pid="5" name="MSIP_Label_7084cbda-52b8-46fb-a7b7-cb5bd465ed85_Name">
    <vt:lpwstr>Internal</vt:lpwstr>
  </property>
  <property fmtid="{D5CDD505-2E9C-101B-9397-08002B2CF9AE}" pid="6" name="MSIP_Label_7084cbda-52b8-46fb-a7b7-cb5bd465ed85_SiteId">
    <vt:lpwstr>0afb747d-bff7-4596-a9fc-950ef9e0ec45</vt:lpwstr>
  </property>
  <property fmtid="{D5CDD505-2E9C-101B-9397-08002B2CF9AE}" pid="7" name="MSIP_Label_7084cbda-52b8-46fb-a7b7-cb5bd465ed85_ActionId">
    <vt:lpwstr>354487cd-844f-485b-a665-d1e5a4197d8b</vt:lpwstr>
  </property>
  <property fmtid="{D5CDD505-2E9C-101B-9397-08002B2CF9AE}" pid="8" name="MSIP_Label_7084cbda-52b8-46fb-a7b7-cb5bd465ed85_ContentBits">
    <vt:lpwstr>0</vt:lpwstr>
  </property>
</Properties>
</file>