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67" r:id="rId7"/>
    <p:sldId id="275" r:id="rId8"/>
    <p:sldId id="277" r:id="rId9"/>
    <p:sldId id="276" r:id="rId10"/>
    <p:sldId id="270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5706" autoAdjust="0"/>
  </p:normalViewPr>
  <p:slideViewPr>
    <p:cSldViewPr showGuides="1">
      <p:cViewPr varScale="1">
        <p:scale>
          <a:sx n="64" d="100"/>
          <a:sy n="64" d="100"/>
        </p:scale>
        <p:origin x="1650" y="28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92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813447"/>
            <a:ext cx="5029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Day-Ahead Market PTP and PTPLO Submission Activity, 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August 18, 2025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Curry Holden</a:t>
            </a:r>
          </a:p>
          <a:p>
            <a:r>
              <a:rPr lang="en-US" dirty="0">
                <a:solidFill>
                  <a:schemeClr val="tx2"/>
                </a:solidFill>
              </a:rPr>
              <a:t>Supervisor, Day-Ahead Market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Background Over</a:t>
            </a:r>
            <a:r>
              <a:rPr lang="en-US" b="1" dirty="0">
                <a:solidFill>
                  <a:schemeClr val="accent1"/>
                </a:solidFill>
              </a:rPr>
              <a:t>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CEFDBD-4396-FFEA-A961-90A338FB0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21" y="1017189"/>
            <a:ext cx="8534400" cy="5231211"/>
          </a:xfrm>
        </p:spPr>
        <p:txBody>
          <a:bodyPr/>
          <a:lstStyle/>
          <a:p>
            <a:r>
              <a:rPr lang="en-US" sz="2200" dirty="0"/>
              <a:t>H</a:t>
            </a:r>
            <a:r>
              <a:rPr lang="en-US" sz="2000" dirty="0"/>
              <a:t>igh volumes of PTP and PTPLO interval records submissions are linked to increased optimization engine execution times.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PTP submission volumes continue to be a concern.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Some form of submission fee for PTP submissions (excluding PTPLOs) has been proposed by ERCOT.</a:t>
            </a:r>
          </a:p>
          <a:p>
            <a:endParaRPr lang="en-US" sz="2000" dirty="0"/>
          </a:p>
          <a:p>
            <a:r>
              <a:rPr lang="en-US" sz="2000" dirty="0"/>
              <a:t>In the meantime, it is possible that the existing, static counter party PTP Obligation submission interval record count limit could be lowered to help promote timely DAM execution. </a:t>
            </a:r>
          </a:p>
          <a:p>
            <a:endParaRPr lang="en-US" sz="2000" dirty="0"/>
          </a:p>
          <a:p>
            <a:r>
              <a:rPr lang="en-US" sz="2000" dirty="0"/>
              <a:t>ERCOT is anticipating post-RTC implementation of bid fees and is aiming to propose NPRR language soon.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FDE302-74FF-F413-22A1-CBA88E18FA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7AAE5-65BA-2CD3-AF04-30BFDECEF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 Raw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2DE3A-0020-3ED3-5F9F-63892BE1E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200" dirty="0"/>
          </a:p>
          <a:p>
            <a:r>
              <a:rPr lang="en-US" sz="2200" dirty="0"/>
              <a:t>See excel file posted to the CMWG web page that includes the DAM execution times and the PTP+CRR interval record counts.</a:t>
            </a:r>
          </a:p>
          <a:p>
            <a:endParaRPr lang="en-US" sz="2200" dirty="0"/>
          </a:p>
          <a:p>
            <a:r>
              <a:rPr lang="en-US" sz="2200" dirty="0"/>
              <a:t>The last file was posted on October 2023 WMWG, and the file posted to this month’s CMWG web page has the data since 8/31/23.</a:t>
            </a:r>
          </a:p>
          <a:p>
            <a:endParaRPr lang="en-US" sz="2200" dirty="0"/>
          </a:p>
          <a:p>
            <a:endParaRPr lang="en-US" sz="22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400" dirty="0">
              <a:solidFill>
                <a:srgbClr val="5B6770"/>
              </a:solidFill>
            </a:endParaRPr>
          </a:p>
          <a:p>
            <a:pPr marL="0" indent="0" algn="ctr">
              <a:buNone/>
            </a:pPr>
            <a:endParaRPr lang="en-US" sz="1400" dirty="0">
              <a:solidFill>
                <a:srgbClr val="5B677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708B97-F8A3-2AF5-8227-28F5DE5D30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432DE3A-0020-3ED3-5F9F-63892BE1E3BC}"/>
              </a:ext>
            </a:extLst>
          </p:cNvPr>
          <p:cNvSpPr txBox="1">
            <a:spLocks/>
          </p:cNvSpPr>
          <p:nvPr/>
        </p:nvSpPr>
        <p:spPr>
          <a:xfrm>
            <a:off x="4831649" y="6135897"/>
            <a:ext cx="4194875" cy="29461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1400" dirty="0">
              <a:solidFill>
                <a:srgbClr val="5B677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702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23B214-3A8D-8583-FA36-351F4A3275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A4C4D-01E6-257E-07DE-85412D054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In Bid ID Limit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5061B-880C-7319-97EA-DF15A5988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 addition to the option to lower the per CP interval record count limit, ERCOT also has the option to lower the number of CP daily record (Bid ID) count limit.</a:t>
            </a:r>
          </a:p>
          <a:p>
            <a:endParaRPr lang="en-US" sz="2000" dirty="0"/>
          </a:p>
          <a:p>
            <a:r>
              <a:rPr lang="en-US" sz="2000" dirty="0"/>
              <a:t>Based on the recent aggregate Bid ID trend, it is likely that ERCOT will lower the Bid ID limit soon. </a:t>
            </a:r>
          </a:p>
          <a:p>
            <a:endParaRPr lang="en-US" sz="2000" dirty="0"/>
          </a:p>
          <a:p>
            <a:r>
              <a:rPr lang="en-US" sz="2000" dirty="0"/>
              <a:t>If market-wide Bid ID counts exceed the system limitations, manual intervention is required to cancel PTP Bid IDs.</a:t>
            </a:r>
          </a:p>
          <a:p>
            <a:endParaRPr lang="en-US" sz="2000" dirty="0"/>
          </a:p>
          <a:p>
            <a:r>
              <a:rPr lang="en-US" sz="2000" dirty="0"/>
              <a:t>Increasing system limits requires a release and cannot be increased indefinitely. </a:t>
            </a:r>
          </a:p>
          <a:p>
            <a:endParaRPr lang="en-US" sz="2000" dirty="0"/>
          </a:p>
          <a:p>
            <a:r>
              <a:rPr lang="en-US" sz="2000" dirty="0"/>
              <a:t>The change to the Bid ID limit requires a market notice.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1800" dirty="0"/>
          </a:p>
          <a:p>
            <a:pPr marL="0" indent="0" algn="ctr">
              <a:buNone/>
            </a:pPr>
            <a:endParaRPr lang="en-US" sz="1400" dirty="0">
              <a:solidFill>
                <a:srgbClr val="5B6770"/>
              </a:solidFill>
            </a:endParaRPr>
          </a:p>
          <a:p>
            <a:pPr marL="0" indent="0" algn="ctr">
              <a:buNone/>
            </a:pPr>
            <a:endParaRPr lang="en-US" sz="1400" dirty="0">
              <a:solidFill>
                <a:srgbClr val="5B677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776F5-8E95-F1B5-43AB-1099DD4C26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AC6C0CE-ED73-28C3-5353-D06F4BC60E6E}"/>
              </a:ext>
            </a:extLst>
          </p:cNvPr>
          <p:cNvSpPr txBox="1">
            <a:spLocks/>
          </p:cNvSpPr>
          <p:nvPr/>
        </p:nvSpPr>
        <p:spPr>
          <a:xfrm>
            <a:off x="4831649" y="6135897"/>
            <a:ext cx="4194875" cy="29461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1400" dirty="0">
              <a:solidFill>
                <a:srgbClr val="5B677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604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376F10-F6CF-EB78-9CA6-3A4B58CF75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9A27B-A0C1-A4D9-C08A-2D0AB3161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PTP Bid ID 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32947-F223-9882-CC91-F900379D3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PTP Bid ID count has continued to grow over the last few years</a:t>
            </a:r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400" dirty="0">
                <a:solidFill>
                  <a:srgbClr val="5B6770"/>
                </a:solidFill>
              </a:rPr>
              <a:t>Daily PTP Bid ID Submissions: 2023-present (OD 8/14/25)</a:t>
            </a:r>
          </a:p>
          <a:p>
            <a:pPr marL="0" indent="0" algn="ctr">
              <a:buNone/>
            </a:pPr>
            <a:endParaRPr lang="en-US" sz="1400" dirty="0">
              <a:solidFill>
                <a:srgbClr val="5B6770"/>
              </a:solidFill>
            </a:endParaRPr>
          </a:p>
          <a:p>
            <a:pPr marL="0" indent="0" algn="ctr">
              <a:buNone/>
            </a:pPr>
            <a:endParaRPr lang="en-US" sz="1400" dirty="0">
              <a:solidFill>
                <a:srgbClr val="5B677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FF6C0-284C-B21A-ADAE-8911E3014F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6564C38-65E9-0288-6932-26D40BD4D0D8}"/>
              </a:ext>
            </a:extLst>
          </p:cNvPr>
          <p:cNvSpPr txBox="1">
            <a:spLocks/>
          </p:cNvSpPr>
          <p:nvPr/>
        </p:nvSpPr>
        <p:spPr>
          <a:xfrm>
            <a:off x="4831649" y="6135897"/>
            <a:ext cx="4194875" cy="29461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1400" dirty="0">
              <a:solidFill>
                <a:srgbClr val="5B677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4EFD509-3347-71CE-25B6-817E029BE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576" y="1945132"/>
            <a:ext cx="8019048" cy="37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230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E8294-3C52-FDC2-F7FE-0997800FF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4EA6E-6D46-7D72-3EDB-31142AF96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23621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will likely soon decrease PTP Bid ID Limit.</a:t>
            </a: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is continuing to study and closely monitor the PTP/CRR interval record submissions and </a:t>
            </a:r>
            <a:r>
              <a:rPr lang="en-US" sz="2000" dirty="0"/>
              <a:t>is aiming to propose NPRR language soon regarding PTP bid fees.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PTPLO Attestation Reminder Market Notice will be sent by 9/1.</a:t>
            </a: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Any questions or concerns?</a:t>
            </a:r>
          </a:p>
          <a:p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2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BCA20-104C-3ADE-0D51-815826B9E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914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4630</TotalTime>
  <Words>365</Words>
  <Application>Microsoft Office PowerPoint</Application>
  <PresentationFormat>On-screen Show (4:3)</PresentationFormat>
  <Paragraphs>60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1_Custom Design</vt:lpstr>
      <vt:lpstr>Office Theme</vt:lpstr>
      <vt:lpstr>PowerPoint Presentation</vt:lpstr>
      <vt:lpstr>Background Overview</vt:lpstr>
      <vt:lpstr>Updated Raw Data</vt:lpstr>
      <vt:lpstr>Reduction In Bid ID Limit</vt:lpstr>
      <vt:lpstr>PTP Bid ID Count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Holden, Curry</cp:lastModifiedBy>
  <cp:revision>136</cp:revision>
  <cp:lastPrinted>2016-01-21T20:53:15Z</cp:lastPrinted>
  <dcterms:created xsi:type="dcterms:W3CDTF">2016-01-21T15:20:31Z</dcterms:created>
  <dcterms:modified xsi:type="dcterms:W3CDTF">2025-08-15T17:37:31Z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2024-02-14T17:40:30Z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76bc3c7d-6ee2-4c14-9620-5c6cd72d3214</vt:lpwstr>
  </property>
  <property fmtid="{D5CDD505-2E9C-101B-9397-08002B2CF9AE}" pid="9" name="MSIP_Label_7084cbda-52b8-46fb-a7b7-cb5bd465ed85_ContentBits">
    <vt:lpwstr>0</vt:lpwstr>
  </property>
</Properties>
</file>