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slideLayouts/slideLayout5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  <p:sldMasterId id="2147483651" r:id="rId6"/>
  </p:sldMasterIdLst>
  <p:notesMasterIdLst>
    <p:notesMasterId r:id="rId15"/>
  </p:notesMasterIdLst>
  <p:handoutMasterIdLst>
    <p:handoutMasterId r:id="rId16"/>
  </p:handoutMasterIdLst>
  <p:sldIdLst>
    <p:sldId id="260" r:id="rId7"/>
    <p:sldId id="258" r:id="rId8"/>
    <p:sldId id="706" r:id="rId9"/>
    <p:sldId id="708" r:id="rId10"/>
    <p:sldId id="294" r:id="rId11"/>
    <p:sldId id="267" r:id="rId12"/>
    <p:sldId id="709" r:id="rId13"/>
    <p:sldId id="626" r:id="rId14"/>
  </p:sldIdLst>
  <p:sldSz cx="9144000" cy="6858000" type="screen4x3"/>
  <p:notesSz cx="7077075" cy="93630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BE3EB"/>
    <a:srgbClr val="FFFF99"/>
    <a:srgbClr val="99FF99"/>
    <a:srgbClr val="66FFFF"/>
    <a:srgbClr val="CCFFFF"/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59A14D2-58DB-4836-9D5A-1CDD0E5993F8}" v="18" dt="2025-08-10T18:29:03.711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702" autoAdjust="0"/>
    <p:restoredTop sz="96721" autoAdjust="0"/>
  </p:normalViewPr>
  <p:slideViewPr>
    <p:cSldViewPr showGuides="1">
      <p:cViewPr varScale="1">
        <p:scale>
          <a:sx n="116" d="100"/>
          <a:sy n="116" d="100"/>
        </p:scale>
        <p:origin x="486" y="324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microsoft.com/office/2016/11/relationships/changesInfo" Target="changesInfos/changesInfo1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5" Type="http://schemas.openxmlformats.org/officeDocument/2006/relationships/slideMaster" Target="slideMasters/slideMaster2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4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nderson, Troy" userId="04de3903-03dd-44db-8353-3f14e4dd6886" providerId="ADAL" clId="{2EADAE2D-7432-4E41-8F62-70072803682F}"/>
    <pc:docChg chg="custSel delSld modSld modMainMaster">
      <pc:chgData name="Anderson, Troy" userId="04de3903-03dd-44db-8353-3f14e4dd6886" providerId="ADAL" clId="{2EADAE2D-7432-4E41-8F62-70072803682F}" dt="2025-07-16T15:42:43.880" v="109" actId="1076"/>
      <pc:docMkLst>
        <pc:docMk/>
      </pc:docMkLst>
      <pc:sldChg chg="modSp mod">
        <pc:chgData name="Anderson, Troy" userId="04de3903-03dd-44db-8353-3f14e4dd6886" providerId="ADAL" clId="{2EADAE2D-7432-4E41-8F62-70072803682F}" dt="2025-07-16T15:38:21.756" v="90" actId="20577"/>
        <pc:sldMkLst>
          <pc:docMk/>
          <pc:sldMk cId="530499478" sldId="258"/>
        </pc:sldMkLst>
        <pc:spChg chg="mod">
          <ac:chgData name="Anderson, Troy" userId="04de3903-03dd-44db-8353-3f14e4dd6886" providerId="ADAL" clId="{2EADAE2D-7432-4E41-8F62-70072803682F}" dt="2025-07-16T15:38:21.756" v="90" actId="20577"/>
          <ac:spMkLst>
            <pc:docMk/>
            <pc:sldMk cId="530499478" sldId="258"/>
            <ac:spMk id="4" creationId="{00000000-0000-0000-0000-000000000000}"/>
          </ac:spMkLst>
        </pc:spChg>
      </pc:sldChg>
      <pc:sldChg chg="modSp mod">
        <pc:chgData name="Anderson, Troy" userId="04de3903-03dd-44db-8353-3f14e4dd6886" providerId="ADAL" clId="{2EADAE2D-7432-4E41-8F62-70072803682F}" dt="2025-07-16T15:32:43.005" v="6" actId="20577"/>
        <pc:sldMkLst>
          <pc:docMk/>
          <pc:sldMk cId="730603795" sldId="260"/>
        </pc:sldMkLst>
        <pc:spChg chg="mod">
          <ac:chgData name="Anderson, Troy" userId="04de3903-03dd-44db-8353-3f14e4dd6886" providerId="ADAL" clId="{2EADAE2D-7432-4E41-8F62-70072803682F}" dt="2025-07-16T15:32:43.005" v="6" actId="20577"/>
          <ac:spMkLst>
            <pc:docMk/>
            <pc:sldMk cId="730603795" sldId="260"/>
            <ac:spMk id="7" creationId="{00000000-0000-0000-0000-000000000000}"/>
          </ac:spMkLst>
        </pc:spChg>
      </pc:sldChg>
      <pc:sldChg chg="delSp modSp mod">
        <pc:chgData name="Anderson, Troy" userId="04de3903-03dd-44db-8353-3f14e4dd6886" providerId="ADAL" clId="{2EADAE2D-7432-4E41-8F62-70072803682F}" dt="2025-07-16T15:38:15.931" v="88" actId="20577"/>
        <pc:sldMkLst>
          <pc:docMk/>
          <pc:sldMk cId="3190927396" sldId="267"/>
        </pc:sldMkLst>
        <pc:spChg chg="mod">
          <ac:chgData name="Anderson, Troy" userId="04de3903-03dd-44db-8353-3f14e4dd6886" providerId="ADAL" clId="{2EADAE2D-7432-4E41-8F62-70072803682F}" dt="2025-07-16T15:38:15.931" v="88" actId="20577"/>
          <ac:spMkLst>
            <pc:docMk/>
            <pc:sldMk cId="3190927396" sldId="267"/>
            <ac:spMk id="6" creationId="{9C7C0899-E457-4E0E-9843-38E0B3739B05}"/>
          </ac:spMkLst>
        </pc:spChg>
      </pc:sldChg>
      <pc:sldChg chg="modSp mod">
        <pc:chgData name="Anderson, Troy" userId="04de3903-03dd-44db-8353-3f14e4dd6886" providerId="ADAL" clId="{2EADAE2D-7432-4E41-8F62-70072803682F}" dt="2025-07-16T15:35:12.648" v="65" actId="20577"/>
        <pc:sldMkLst>
          <pc:docMk/>
          <pc:sldMk cId="135025254" sldId="294"/>
        </pc:sldMkLst>
        <pc:spChg chg="mod">
          <ac:chgData name="Anderson, Troy" userId="04de3903-03dd-44db-8353-3f14e4dd6886" providerId="ADAL" clId="{2EADAE2D-7432-4E41-8F62-70072803682F}" dt="2025-07-16T15:35:12.648" v="65" actId="20577"/>
          <ac:spMkLst>
            <pc:docMk/>
            <pc:sldMk cId="135025254" sldId="294"/>
            <ac:spMk id="6" creationId="{00000000-0000-0000-0000-000000000000}"/>
          </ac:spMkLst>
        </pc:spChg>
        <pc:graphicFrameChg chg="modGraphic">
          <ac:chgData name="Anderson, Troy" userId="04de3903-03dd-44db-8353-3f14e4dd6886" providerId="ADAL" clId="{2EADAE2D-7432-4E41-8F62-70072803682F}" dt="2025-07-16T15:34:20.540" v="51" actId="6549"/>
          <ac:graphicFrameMkLst>
            <pc:docMk/>
            <pc:sldMk cId="135025254" sldId="294"/>
            <ac:graphicFrameMk id="3" creationId="{00000000-0000-0000-0000-000000000000}"/>
          </ac:graphicFrameMkLst>
        </pc:graphicFrameChg>
      </pc:sldChg>
      <pc:sldChg chg="del">
        <pc:chgData name="Anderson, Troy" userId="04de3903-03dd-44db-8353-3f14e4dd6886" providerId="ADAL" clId="{2EADAE2D-7432-4E41-8F62-70072803682F}" dt="2025-07-16T15:35:40.519" v="73" actId="47"/>
        <pc:sldMkLst>
          <pc:docMk/>
          <pc:sldMk cId="778800923" sldId="351"/>
        </pc:sldMkLst>
      </pc:sldChg>
      <pc:sldChg chg="modSp mod">
        <pc:chgData name="Anderson, Troy" userId="04de3903-03dd-44db-8353-3f14e4dd6886" providerId="ADAL" clId="{2EADAE2D-7432-4E41-8F62-70072803682F}" dt="2025-07-16T15:37:24.102" v="86" actId="404"/>
        <pc:sldMkLst>
          <pc:docMk/>
          <pc:sldMk cId="3195340007" sldId="626"/>
        </pc:sldMkLst>
        <pc:spChg chg="mod">
          <ac:chgData name="Anderson, Troy" userId="04de3903-03dd-44db-8353-3f14e4dd6886" providerId="ADAL" clId="{2EADAE2D-7432-4E41-8F62-70072803682F}" dt="2025-07-16T15:37:24.102" v="86" actId="404"/>
          <ac:spMkLst>
            <pc:docMk/>
            <pc:sldMk cId="3195340007" sldId="626"/>
            <ac:spMk id="8" creationId="{71DF028C-4C37-FFCA-C1B7-BAF688E245CA}"/>
          </ac:spMkLst>
        </pc:spChg>
        <pc:graphicFrameChg chg="mod modGraphic">
          <ac:chgData name="Anderson, Troy" userId="04de3903-03dd-44db-8353-3f14e4dd6886" providerId="ADAL" clId="{2EADAE2D-7432-4E41-8F62-70072803682F}" dt="2025-07-16T15:36:18.144" v="84" actId="20577"/>
          <ac:graphicFrameMkLst>
            <pc:docMk/>
            <pc:sldMk cId="3195340007" sldId="626"/>
            <ac:graphicFrameMk id="5" creationId="{927A835B-ACB1-4E3E-AA09-4133D4F8734C}"/>
          </ac:graphicFrameMkLst>
        </pc:graphicFrameChg>
      </pc:sldChg>
      <pc:sldChg chg="addSp modSp mod">
        <pc:chgData name="Anderson, Troy" userId="04de3903-03dd-44db-8353-3f14e4dd6886" providerId="ADAL" clId="{2EADAE2D-7432-4E41-8F62-70072803682F}" dt="2025-07-16T15:42:43.880" v="109" actId="1076"/>
        <pc:sldMkLst>
          <pc:docMk/>
          <pc:sldMk cId="4249386037" sldId="706"/>
        </pc:sldMkLst>
        <pc:spChg chg="mod">
          <ac:chgData name="Anderson, Troy" userId="04de3903-03dd-44db-8353-3f14e4dd6886" providerId="ADAL" clId="{2EADAE2D-7432-4E41-8F62-70072803682F}" dt="2025-07-16T15:33:25.540" v="17" actId="207"/>
          <ac:spMkLst>
            <pc:docMk/>
            <pc:sldMk cId="4249386037" sldId="706"/>
            <ac:spMk id="16" creationId="{B4C0643D-2073-8F79-87D0-82D2BBC2D9EA}"/>
          </ac:spMkLst>
        </pc:spChg>
        <pc:spChg chg="mod">
          <ac:chgData name="Anderson, Troy" userId="04de3903-03dd-44db-8353-3f14e4dd6886" providerId="ADAL" clId="{2EADAE2D-7432-4E41-8F62-70072803682F}" dt="2025-07-16T15:33:31.171" v="18" actId="207"/>
          <ac:spMkLst>
            <pc:docMk/>
            <pc:sldMk cId="4249386037" sldId="706"/>
            <ac:spMk id="25" creationId="{60846DDB-5068-A1A0-9AC3-B8FE9DA5BA9A}"/>
          </ac:spMkLst>
        </pc:spChg>
        <pc:spChg chg="mod">
          <ac:chgData name="Anderson, Troy" userId="04de3903-03dd-44db-8353-3f14e4dd6886" providerId="ADAL" clId="{2EADAE2D-7432-4E41-8F62-70072803682F}" dt="2025-07-16T15:33:14.783" v="15" actId="207"/>
          <ac:spMkLst>
            <pc:docMk/>
            <pc:sldMk cId="4249386037" sldId="706"/>
            <ac:spMk id="28" creationId="{D71B230A-1570-ABB5-7E64-53318C74B64A}"/>
          </ac:spMkLst>
        </pc:spChg>
        <pc:graphicFrameChg chg="modGraphic">
          <ac:chgData name="Anderson, Troy" userId="04de3903-03dd-44db-8353-3f14e4dd6886" providerId="ADAL" clId="{2EADAE2D-7432-4E41-8F62-70072803682F}" dt="2025-07-16T15:33:20.743" v="16" actId="207"/>
          <ac:graphicFrameMkLst>
            <pc:docMk/>
            <pc:sldMk cId="4249386037" sldId="706"/>
            <ac:graphicFrameMk id="7" creationId="{C9891136-BD87-176C-5143-91FEF1125173}"/>
          </ac:graphicFrameMkLst>
        </pc:graphicFrameChg>
      </pc:sldChg>
      <pc:sldChg chg="modSp mod">
        <pc:chgData name="Anderson, Troy" userId="04de3903-03dd-44db-8353-3f14e4dd6886" providerId="ADAL" clId="{2EADAE2D-7432-4E41-8F62-70072803682F}" dt="2025-07-16T15:35:44.768" v="74" actId="207"/>
        <pc:sldMkLst>
          <pc:docMk/>
          <pc:sldMk cId="2238049280" sldId="709"/>
        </pc:sldMkLst>
        <pc:spChg chg="mod">
          <ac:chgData name="Anderson, Troy" userId="04de3903-03dd-44db-8353-3f14e4dd6886" providerId="ADAL" clId="{2EADAE2D-7432-4E41-8F62-70072803682F}" dt="2025-07-16T15:35:44.768" v="74" actId="207"/>
          <ac:spMkLst>
            <pc:docMk/>
            <pc:sldMk cId="2238049280" sldId="709"/>
            <ac:spMk id="5" creationId="{24CCDC04-DDAD-5E3F-3BA4-920932F190F9}"/>
          </ac:spMkLst>
        </pc:spChg>
      </pc:sldChg>
      <pc:sldMasterChg chg="modSldLayout">
        <pc:chgData name="Anderson, Troy" userId="04de3903-03dd-44db-8353-3f14e4dd6886" providerId="ADAL" clId="{2EADAE2D-7432-4E41-8F62-70072803682F}" dt="2025-07-16T15:34:38.100" v="59" actId="6549"/>
        <pc:sldMasterMkLst>
          <pc:docMk/>
          <pc:sldMasterMk cId="3058975864" sldId="2147483648"/>
        </pc:sldMasterMkLst>
        <pc:sldLayoutChg chg="modSp mod">
          <pc:chgData name="Anderson, Troy" userId="04de3903-03dd-44db-8353-3f14e4dd6886" providerId="ADAL" clId="{2EADAE2D-7432-4E41-8F62-70072803682F}" dt="2025-07-16T15:34:38.100" v="59" actId="6549"/>
          <pc:sldLayoutMkLst>
            <pc:docMk/>
            <pc:sldMasterMk cId="3058975864" sldId="2147483648"/>
            <pc:sldLayoutMk cId="2790084855" sldId="2147483650"/>
          </pc:sldLayoutMkLst>
          <pc:spChg chg="mod">
            <ac:chgData name="Anderson, Troy" userId="04de3903-03dd-44db-8353-3f14e4dd6886" providerId="ADAL" clId="{2EADAE2D-7432-4E41-8F62-70072803682F}" dt="2025-07-16T15:34:38.100" v="59" actId="6549"/>
            <ac:spMkLst>
              <pc:docMk/>
              <pc:sldMasterMk cId="3058975864" sldId="2147483648"/>
              <pc:sldLayoutMk cId="2790084855" sldId="2147483650"/>
              <ac:spMk id="10" creationId="{00000000-0000-0000-0000-000000000000}"/>
            </ac:spMkLst>
          </pc:spChg>
        </pc:sldLayoutChg>
      </pc:sldMasterChg>
    </pc:docChg>
  </pc:docChgLst>
  <pc:docChgLst>
    <pc:chgData name="Anderson, Troy" userId="04de3903-03dd-44db-8353-3f14e4dd6886" providerId="ADAL" clId="{159A14D2-58DB-4836-9D5A-1CDD0E5993F8}"/>
    <pc:docChg chg="undo custSel modSld">
      <pc:chgData name="Anderson, Troy" userId="04de3903-03dd-44db-8353-3f14e4dd6886" providerId="ADAL" clId="{159A14D2-58DB-4836-9D5A-1CDD0E5993F8}" dt="2025-08-10T19:09:42.738" v="993" actId="20577"/>
      <pc:docMkLst>
        <pc:docMk/>
      </pc:docMkLst>
      <pc:sldChg chg="modSp mod">
        <pc:chgData name="Anderson, Troy" userId="04de3903-03dd-44db-8353-3f14e4dd6886" providerId="ADAL" clId="{159A14D2-58DB-4836-9D5A-1CDD0E5993F8}" dt="2025-08-10T19:08:11.080" v="988" actId="20577"/>
        <pc:sldMkLst>
          <pc:docMk/>
          <pc:sldMk cId="530499478" sldId="258"/>
        </pc:sldMkLst>
        <pc:spChg chg="mod">
          <ac:chgData name="Anderson, Troy" userId="04de3903-03dd-44db-8353-3f14e4dd6886" providerId="ADAL" clId="{159A14D2-58DB-4836-9D5A-1CDD0E5993F8}" dt="2025-08-10T19:08:11.080" v="988" actId="20577"/>
          <ac:spMkLst>
            <pc:docMk/>
            <pc:sldMk cId="530499478" sldId="258"/>
            <ac:spMk id="4" creationId="{00000000-0000-0000-0000-000000000000}"/>
          </ac:spMkLst>
        </pc:spChg>
      </pc:sldChg>
      <pc:sldChg chg="addSp modSp mod">
        <pc:chgData name="Anderson, Troy" userId="04de3903-03dd-44db-8353-3f14e4dd6886" providerId="ADAL" clId="{159A14D2-58DB-4836-9D5A-1CDD0E5993F8}" dt="2025-08-07T09:04:12.550" v="5" actId="14100"/>
        <pc:sldMkLst>
          <pc:docMk/>
          <pc:sldMk cId="3190927396" sldId="267"/>
        </pc:sldMkLst>
        <pc:picChg chg="add mod">
          <ac:chgData name="Anderson, Troy" userId="04de3903-03dd-44db-8353-3f14e4dd6886" providerId="ADAL" clId="{159A14D2-58DB-4836-9D5A-1CDD0E5993F8}" dt="2025-08-07T09:04:12.550" v="5" actId="14100"/>
          <ac:picMkLst>
            <pc:docMk/>
            <pc:sldMk cId="3190927396" sldId="267"/>
            <ac:picMk id="5" creationId="{4401FDAA-4253-D84F-7BF0-6598895298E8}"/>
          </ac:picMkLst>
        </pc:picChg>
      </pc:sldChg>
      <pc:sldChg chg="modSp mod">
        <pc:chgData name="Anderson, Troy" userId="04de3903-03dd-44db-8353-3f14e4dd6886" providerId="ADAL" clId="{159A14D2-58DB-4836-9D5A-1CDD0E5993F8}" dt="2025-08-10T18:04:46.413" v="719"/>
        <pc:sldMkLst>
          <pc:docMk/>
          <pc:sldMk cId="135025254" sldId="294"/>
        </pc:sldMkLst>
        <pc:graphicFrameChg chg="mod modGraphic">
          <ac:chgData name="Anderson, Troy" userId="04de3903-03dd-44db-8353-3f14e4dd6886" providerId="ADAL" clId="{159A14D2-58DB-4836-9D5A-1CDD0E5993F8}" dt="2025-08-10T18:04:46.413" v="719"/>
          <ac:graphicFrameMkLst>
            <pc:docMk/>
            <pc:sldMk cId="135025254" sldId="294"/>
            <ac:graphicFrameMk id="3" creationId="{00000000-0000-0000-0000-000000000000}"/>
          </ac:graphicFrameMkLst>
        </pc:graphicFrameChg>
      </pc:sldChg>
      <pc:sldChg chg="modSp mod">
        <pc:chgData name="Anderson, Troy" userId="04de3903-03dd-44db-8353-3f14e4dd6886" providerId="ADAL" clId="{159A14D2-58DB-4836-9D5A-1CDD0E5993F8}" dt="2025-08-10T19:09:42.738" v="993" actId="20577"/>
        <pc:sldMkLst>
          <pc:docMk/>
          <pc:sldMk cId="3195340007" sldId="626"/>
        </pc:sldMkLst>
        <pc:spChg chg="mod">
          <ac:chgData name="Anderson, Troy" userId="04de3903-03dd-44db-8353-3f14e4dd6886" providerId="ADAL" clId="{159A14D2-58DB-4836-9D5A-1CDD0E5993F8}" dt="2025-08-10T19:09:42.738" v="993" actId="20577"/>
          <ac:spMkLst>
            <pc:docMk/>
            <pc:sldMk cId="3195340007" sldId="626"/>
            <ac:spMk id="8" creationId="{71DF028C-4C37-FFCA-C1B7-BAF688E245CA}"/>
          </ac:spMkLst>
        </pc:spChg>
        <pc:graphicFrameChg chg="modGraphic">
          <ac:chgData name="Anderson, Troy" userId="04de3903-03dd-44db-8353-3f14e4dd6886" providerId="ADAL" clId="{159A14D2-58DB-4836-9D5A-1CDD0E5993F8}" dt="2025-08-10T19:08:40.609" v="992" actId="2166"/>
          <ac:graphicFrameMkLst>
            <pc:docMk/>
            <pc:sldMk cId="3195340007" sldId="626"/>
            <ac:graphicFrameMk id="5" creationId="{927A835B-ACB1-4E3E-AA09-4133D4F8734C}"/>
          </ac:graphicFrameMkLst>
        </pc:graphicFrameChg>
      </pc:sldChg>
      <pc:sldChg chg="addSp delSp modSp mod">
        <pc:chgData name="Anderson, Troy" userId="04de3903-03dd-44db-8353-3f14e4dd6886" providerId="ADAL" clId="{159A14D2-58DB-4836-9D5A-1CDD0E5993F8}" dt="2025-08-10T18:32:18.476" v="894" actId="179"/>
        <pc:sldMkLst>
          <pc:docMk/>
          <pc:sldMk cId="4249386037" sldId="706"/>
        </pc:sldMkLst>
        <pc:spChg chg="mod">
          <ac:chgData name="Anderson, Troy" userId="04de3903-03dd-44db-8353-3f14e4dd6886" providerId="ADAL" clId="{159A14D2-58DB-4836-9D5A-1CDD0E5993F8}" dt="2025-08-10T18:27:28.430" v="788" actId="14100"/>
          <ac:spMkLst>
            <pc:docMk/>
            <pc:sldMk cId="4249386037" sldId="706"/>
            <ac:spMk id="18" creationId="{E95184D5-02EA-FC5F-62ED-AFCBC03B7EAE}"/>
          </ac:spMkLst>
        </pc:spChg>
        <pc:spChg chg="mod">
          <ac:chgData name="Anderson, Troy" userId="04de3903-03dd-44db-8353-3f14e4dd6886" providerId="ADAL" clId="{159A14D2-58DB-4836-9D5A-1CDD0E5993F8}" dt="2025-08-10T18:27:43.106" v="797" actId="14100"/>
          <ac:spMkLst>
            <pc:docMk/>
            <pc:sldMk cId="4249386037" sldId="706"/>
            <ac:spMk id="19" creationId="{1C6A88F9-126C-4AFF-A9FE-3DEAAFD04664}"/>
          </ac:spMkLst>
        </pc:spChg>
        <pc:spChg chg="mod">
          <ac:chgData name="Anderson, Troy" userId="04de3903-03dd-44db-8353-3f14e4dd6886" providerId="ADAL" clId="{159A14D2-58DB-4836-9D5A-1CDD0E5993F8}" dt="2025-08-10T18:27:28.430" v="788" actId="14100"/>
          <ac:spMkLst>
            <pc:docMk/>
            <pc:sldMk cId="4249386037" sldId="706"/>
            <ac:spMk id="20" creationId="{9AB7D7C9-1D43-4FBD-CC01-0B92F05044CE}"/>
          </ac:spMkLst>
        </pc:spChg>
        <pc:spChg chg="mod">
          <ac:chgData name="Anderson, Troy" userId="04de3903-03dd-44db-8353-3f14e4dd6886" providerId="ADAL" clId="{159A14D2-58DB-4836-9D5A-1CDD0E5993F8}" dt="2025-08-10T18:27:43.106" v="797" actId="14100"/>
          <ac:spMkLst>
            <pc:docMk/>
            <pc:sldMk cId="4249386037" sldId="706"/>
            <ac:spMk id="21" creationId="{C54298ED-6F96-E8BE-6F2A-6A5286DF5E47}"/>
          </ac:spMkLst>
        </pc:spChg>
        <pc:spChg chg="mod">
          <ac:chgData name="Anderson, Troy" userId="04de3903-03dd-44db-8353-3f14e4dd6886" providerId="ADAL" clId="{159A14D2-58DB-4836-9D5A-1CDD0E5993F8}" dt="2025-08-10T18:32:18.476" v="894" actId="179"/>
          <ac:spMkLst>
            <pc:docMk/>
            <pc:sldMk cId="4249386037" sldId="706"/>
            <ac:spMk id="28" creationId="{D71B230A-1570-ABB5-7E64-53318C74B64A}"/>
          </ac:spMkLst>
        </pc:spChg>
        <pc:spChg chg="del">
          <ac:chgData name="Anderson, Troy" userId="04de3903-03dd-44db-8353-3f14e4dd6886" providerId="ADAL" clId="{159A14D2-58DB-4836-9D5A-1CDD0E5993F8}" dt="2025-08-10T18:28:58.676" v="820" actId="478"/>
          <ac:spMkLst>
            <pc:docMk/>
            <pc:sldMk cId="4249386037" sldId="706"/>
            <ac:spMk id="39" creationId="{08311DE7-920A-CD6F-942D-B176C54095AC}"/>
          </ac:spMkLst>
        </pc:spChg>
        <pc:spChg chg="add mod">
          <ac:chgData name="Anderson, Troy" userId="04de3903-03dd-44db-8353-3f14e4dd6886" providerId="ADAL" clId="{159A14D2-58DB-4836-9D5A-1CDD0E5993F8}" dt="2025-08-10T18:27:56.471" v="802" actId="20577"/>
          <ac:spMkLst>
            <pc:docMk/>
            <pc:sldMk cId="4249386037" sldId="706"/>
            <ac:spMk id="43" creationId="{6F02DB8B-12D8-B4C7-E919-2A9F8E34625D}"/>
          </ac:spMkLst>
        </pc:spChg>
        <pc:spChg chg="add mod">
          <ac:chgData name="Anderson, Troy" userId="04de3903-03dd-44db-8353-3f14e4dd6886" providerId="ADAL" clId="{159A14D2-58DB-4836-9D5A-1CDD0E5993F8}" dt="2025-08-10T18:29:10.380" v="822" actId="1076"/>
          <ac:spMkLst>
            <pc:docMk/>
            <pc:sldMk cId="4249386037" sldId="706"/>
            <ac:spMk id="44" creationId="{B6BD3FD1-C915-2830-ED0F-43A46A33DD34}"/>
          </ac:spMkLst>
        </pc:spChg>
        <pc:graphicFrameChg chg="modGraphic">
          <ac:chgData name="Anderson, Troy" userId="04de3903-03dd-44db-8353-3f14e4dd6886" providerId="ADAL" clId="{159A14D2-58DB-4836-9D5A-1CDD0E5993F8}" dt="2025-08-10T18:30:08.551" v="828" actId="404"/>
          <ac:graphicFrameMkLst>
            <pc:docMk/>
            <pc:sldMk cId="4249386037" sldId="706"/>
            <ac:graphicFrameMk id="7" creationId="{C9891136-BD87-176C-5143-91FEF1125173}"/>
          </ac:graphicFrameMkLst>
        </pc:graphicFrameChg>
      </pc:sldChg>
      <pc:sldChg chg="addSp delSp modSp mod">
        <pc:chgData name="Anderson, Troy" userId="04de3903-03dd-44db-8353-3f14e4dd6886" providerId="ADAL" clId="{159A14D2-58DB-4836-9D5A-1CDD0E5993F8}" dt="2025-08-07T12:28:04.935" v="120" actId="1076"/>
        <pc:sldMkLst>
          <pc:docMk/>
          <pc:sldMk cId="715471386" sldId="708"/>
        </pc:sldMkLst>
        <pc:picChg chg="add mod">
          <ac:chgData name="Anderson, Troy" userId="04de3903-03dd-44db-8353-3f14e4dd6886" providerId="ADAL" clId="{159A14D2-58DB-4836-9D5A-1CDD0E5993F8}" dt="2025-08-07T12:14:31.337" v="115" actId="14100"/>
          <ac:picMkLst>
            <pc:docMk/>
            <pc:sldMk cId="715471386" sldId="708"/>
            <ac:picMk id="7" creationId="{5589A37B-6655-069F-BDED-868DFD1457AA}"/>
          </ac:picMkLst>
        </pc:picChg>
        <pc:picChg chg="add mod">
          <ac:chgData name="Anderson, Troy" userId="04de3903-03dd-44db-8353-3f14e4dd6886" providerId="ADAL" clId="{159A14D2-58DB-4836-9D5A-1CDD0E5993F8}" dt="2025-08-07T12:28:04.935" v="120" actId="1076"/>
          <ac:picMkLst>
            <pc:docMk/>
            <pc:sldMk cId="715471386" sldId="708"/>
            <ac:picMk id="10" creationId="{2A3C30F7-DB09-3584-51CC-C338A388774B}"/>
          </ac:picMkLst>
        </pc:picChg>
      </pc:sldChg>
      <pc:sldChg chg="modSp mod">
        <pc:chgData name="Anderson, Troy" userId="04de3903-03dd-44db-8353-3f14e4dd6886" providerId="ADAL" clId="{159A14D2-58DB-4836-9D5A-1CDD0E5993F8}" dt="2025-08-10T19:07:49.948" v="966" actId="20577"/>
        <pc:sldMkLst>
          <pc:docMk/>
          <pc:sldMk cId="2238049280" sldId="709"/>
        </pc:sldMkLst>
        <pc:spChg chg="mod">
          <ac:chgData name="Anderson, Troy" userId="04de3903-03dd-44db-8353-3f14e4dd6886" providerId="ADAL" clId="{159A14D2-58DB-4836-9D5A-1CDD0E5993F8}" dt="2025-08-10T19:07:49.948" v="966" actId="20577"/>
          <ac:spMkLst>
            <pc:docMk/>
            <pc:sldMk cId="2238049280" sldId="709"/>
            <ac:spMk id="5" creationId="{24CCDC04-DDAD-5E3F-3BA4-920932F190F9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2"/>
            <a:ext cx="3067374" cy="470072"/>
          </a:xfrm>
          <a:prstGeom prst="rect">
            <a:avLst/>
          </a:prstGeom>
        </p:spPr>
        <p:txBody>
          <a:bodyPr vert="horz" lIns="92166" tIns="46082" rIns="92166" bIns="46082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008101" y="2"/>
            <a:ext cx="3067374" cy="470072"/>
          </a:xfrm>
          <a:prstGeom prst="rect">
            <a:avLst/>
          </a:prstGeom>
        </p:spPr>
        <p:txBody>
          <a:bodyPr vert="horz" lIns="92166" tIns="46082" rIns="92166" bIns="46082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8/7/2025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93003"/>
            <a:ext cx="3067374" cy="470072"/>
          </a:xfrm>
          <a:prstGeom prst="rect">
            <a:avLst/>
          </a:prstGeom>
        </p:spPr>
        <p:txBody>
          <a:bodyPr vert="horz" lIns="92166" tIns="46082" rIns="92166" bIns="46082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008101" y="8893003"/>
            <a:ext cx="3067374" cy="470072"/>
          </a:xfrm>
          <a:prstGeom prst="rect">
            <a:avLst/>
          </a:prstGeom>
        </p:spPr>
        <p:txBody>
          <a:bodyPr vert="horz" lIns="92166" tIns="46082" rIns="92166" bIns="46082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66733" cy="468154"/>
          </a:xfrm>
          <a:prstGeom prst="rect">
            <a:avLst/>
          </a:prstGeom>
        </p:spPr>
        <p:txBody>
          <a:bodyPr vert="horz" lIns="93917" tIns="46958" rIns="93917" bIns="46958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08706" y="0"/>
            <a:ext cx="3066733" cy="468154"/>
          </a:xfrm>
          <a:prstGeom prst="rect">
            <a:avLst/>
          </a:prstGeom>
        </p:spPr>
        <p:txBody>
          <a:bodyPr vert="horz" lIns="93917" tIns="46958" rIns="93917" bIns="46958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8/6/2025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96975" y="701675"/>
            <a:ext cx="4683125" cy="35115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917" tIns="46958" rIns="93917" bIns="46958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7708" y="4447461"/>
            <a:ext cx="5661660" cy="4213384"/>
          </a:xfrm>
          <a:prstGeom prst="rect">
            <a:avLst/>
          </a:prstGeom>
        </p:spPr>
        <p:txBody>
          <a:bodyPr vert="horz" lIns="93917" tIns="46958" rIns="93917" bIns="46958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8893297"/>
            <a:ext cx="3066733" cy="468154"/>
          </a:xfrm>
          <a:prstGeom prst="rect">
            <a:avLst/>
          </a:prstGeom>
        </p:spPr>
        <p:txBody>
          <a:bodyPr vert="horz" lIns="93917" tIns="46958" rIns="93917" bIns="46958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08706" y="8893297"/>
            <a:ext cx="3066733" cy="468154"/>
          </a:xfrm>
          <a:prstGeom prst="rect">
            <a:avLst/>
          </a:prstGeom>
        </p:spPr>
        <p:txBody>
          <a:bodyPr vert="horz" lIns="93917" tIns="46958" rIns="93917" bIns="46958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23612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587969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526190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934349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D97E5C0-4FD1-342F-5573-04A7FB60E92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0A17CC0E-B458-6386-87CB-01546F6E5E5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14EAFA8-6E50-2926-7715-A0B5D27FF96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C0AD2B9-706B-702B-45C8-F5DCDBFB30B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591239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62AC51D-6DAA-4455-8EA7-D54B64909A85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593584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1"/>
            <a:ext cx="8534400" cy="431983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4"/>
          <p:cNvSpPr txBox="1">
            <a:spLocks/>
          </p:cNvSpPr>
          <p:nvPr userDrawn="1"/>
        </p:nvSpPr>
        <p:spPr>
          <a:xfrm>
            <a:off x="7391400" y="6553200"/>
            <a:ext cx="1219200" cy="220663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000" dirty="0"/>
              <a:t>August 2025</a:t>
            </a:r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657800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0116945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231350" y="0"/>
            <a:ext cx="591265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56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1" r:id="rId3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5309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rcot.com/services/projects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412906" y="2413338"/>
            <a:ext cx="5646034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Project Update</a:t>
            </a:r>
          </a:p>
          <a:p>
            <a:r>
              <a:rPr lang="en-US" sz="2400" b="1" dirty="0"/>
              <a:t> </a:t>
            </a:r>
          </a:p>
          <a:p>
            <a:endParaRPr lang="en-US" dirty="0"/>
          </a:p>
          <a:p>
            <a:r>
              <a:rPr lang="en-US" dirty="0"/>
              <a:t>August 13, 2025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Troy Anderson</a:t>
            </a:r>
          </a:p>
          <a:p>
            <a:r>
              <a:rPr lang="en-US" dirty="0"/>
              <a:t>ERCOT Portfolio Management</a:t>
            </a:r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990600" y="1066800"/>
            <a:ext cx="7848600" cy="4876800"/>
          </a:xfrm>
        </p:spPr>
        <p:txBody>
          <a:bodyPr/>
          <a:lstStyle/>
          <a:p>
            <a:pPr lvl="1">
              <a:tabLst>
                <a:tab pos="2117725" algn="l"/>
              </a:tabLst>
            </a:pPr>
            <a:r>
              <a:rPr lang="en-US" sz="1800" dirty="0"/>
              <a:t>Recent / Upcoming Project Highlights</a:t>
            </a:r>
          </a:p>
          <a:p>
            <a:pPr lvl="1">
              <a:tabLst>
                <a:tab pos="2117725" algn="l"/>
              </a:tabLst>
            </a:pPr>
            <a:r>
              <a:rPr lang="en-US" sz="1800" dirty="0"/>
              <a:t>2025 Release Targets</a:t>
            </a:r>
          </a:p>
          <a:p>
            <a:pPr lvl="1">
              <a:tabLst>
                <a:tab pos="2117725" algn="l"/>
              </a:tabLst>
            </a:pPr>
            <a:r>
              <a:rPr lang="en-US" sz="1800" dirty="0"/>
              <a:t>Major Projects</a:t>
            </a:r>
          </a:p>
          <a:p>
            <a:pPr lvl="1">
              <a:tabLst>
                <a:tab pos="2117725" algn="l"/>
              </a:tabLst>
            </a:pPr>
            <a:r>
              <a:rPr lang="en-US" sz="1800" dirty="0"/>
              <a:t>Priority/Rank Recommendations for Revision Requests with Impacts</a:t>
            </a:r>
          </a:p>
          <a:p>
            <a:pPr lvl="2">
              <a:tabLst>
                <a:tab pos="2232025" algn="l"/>
                <a:tab pos="2517775" algn="l"/>
              </a:tabLst>
            </a:pPr>
            <a:r>
              <a:rPr lang="en-US" sz="1600" i="1" dirty="0"/>
              <a:t>NPRR1265 – Unregistered Distributed Generator</a:t>
            </a:r>
          </a:p>
          <a:p>
            <a:pPr lvl="2">
              <a:tabLst>
                <a:tab pos="2232025" algn="l"/>
                <a:tab pos="2517775" algn="l"/>
              </a:tabLst>
            </a:pPr>
            <a:r>
              <a:rPr lang="en-US" sz="1600" i="1" dirty="0"/>
              <a:t>NPRR1290 – Gap Resolutions and Clarifications for the Implementation 		of RTC+B</a:t>
            </a:r>
          </a:p>
          <a:p>
            <a:pPr lvl="2">
              <a:tabLst>
                <a:tab pos="2232025" algn="l"/>
                <a:tab pos="2517775" algn="l"/>
              </a:tabLst>
            </a:pPr>
            <a:r>
              <a:rPr lang="en-US" sz="1600" i="1" dirty="0">
                <a:solidFill>
                  <a:schemeClr val="dk1"/>
                </a:solidFill>
              </a:rPr>
              <a:t>NPRR1291 – </a:t>
            </a:r>
            <a:r>
              <a:rPr lang="en-US" sz="1500" i="1" dirty="0">
                <a:solidFill>
                  <a:schemeClr val="dk1"/>
                </a:solidFill>
              </a:rPr>
              <a:t>Modify Annual Demand Response Report Posting Date and 		Include Language to Address PUCT SUBST. R. 25.186</a:t>
            </a:r>
          </a:p>
          <a:p>
            <a:pPr lvl="2">
              <a:tabLst>
                <a:tab pos="2232025" algn="l"/>
                <a:tab pos="2517775" algn="l"/>
              </a:tabLst>
            </a:pPr>
            <a:r>
              <a:rPr lang="en-US" sz="1500" i="1" dirty="0">
                <a:solidFill>
                  <a:schemeClr val="dk1"/>
                </a:solidFill>
              </a:rPr>
              <a:t>SCR831 	– Short Circuit Model Integration</a:t>
            </a:r>
          </a:p>
          <a:p>
            <a:pPr lvl="1">
              <a:tabLst>
                <a:tab pos="2232025" algn="l"/>
                <a:tab pos="2517775" algn="l"/>
              </a:tabLst>
            </a:pPr>
            <a:r>
              <a:rPr lang="en-US" sz="1800" dirty="0"/>
              <a:t>Technology Working Group (TWG)</a:t>
            </a:r>
          </a:p>
          <a:p>
            <a:pPr lvl="2">
              <a:tabLst>
                <a:tab pos="2117725" algn="l"/>
              </a:tabLst>
            </a:pPr>
            <a:r>
              <a:rPr lang="en-US" sz="1600" i="1" dirty="0"/>
              <a:t>Next meeting is 8/28/2025</a:t>
            </a:r>
          </a:p>
          <a:p>
            <a:pPr lvl="1">
              <a:tabLst>
                <a:tab pos="2117725" algn="l"/>
              </a:tabLst>
            </a:pPr>
            <a:r>
              <a:rPr lang="en-US" sz="1800" dirty="0"/>
              <a:t>Initiative Ranking Workshop</a:t>
            </a:r>
          </a:p>
          <a:p>
            <a:pPr lvl="2">
              <a:tabLst>
                <a:tab pos="2117725" algn="l"/>
              </a:tabLst>
            </a:pPr>
            <a:r>
              <a:rPr lang="en-US" sz="1400" dirty="0"/>
              <a:t>8/25/2025 at 12:30pm</a:t>
            </a:r>
          </a:p>
        </p:txBody>
      </p:sp>
      <p:sp>
        <p:nvSpPr>
          <p:cNvPr id="3" name="TextBox 3"/>
          <p:cNvSpPr txBox="1">
            <a:spLocks noChangeArrowheads="1"/>
          </p:cNvSpPr>
          <p:nvPr/>
        </p:nvSpPr>
        <p:spPr bwMode="auto">
          <a:xfrm>
            <a:off x="1295400" y="6349323"/>
            <a:ext cx="7467600" cy="28007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sz="1400" b="0" dirty="0">
                <a:solidFill>
                  <a:srgbClr val="FF0000"/>
                </a:solidFill>
              </a:rPr>
              <a:t>Location of Revision Request Project Information: </a:t>
            </a:r>
            <a:r>
              <a:rPr lang="en-US" sz="1400" b="0" dirty="0">
                <a:hlinkClick r:id="rId3"/>
              </a:rPr>
              <a:t>http://www.ercot.com/services/projects</a:t>
            </a:r>
            <a:endParaRPr lang="en-US" sz="1400" b="0" dirty="0"/>
          </a:p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endParaRPr lang="en-US" sz="100" b="0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1371600" y="319882"/>
            <a:ext cx="4343400" cy="44211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b="1" dirty="0">
                <a:solidFill>
                  <a:schemeClr val="accent1"/>
                </a:solidFill>
              </a:rPr>
              <a:t>Project Update Agenda</a:t>
            </a:r>
          </a:p>
        </p:txBody>
      </p:sp>
    </p:spTree>
    <p:extLst>
      <p:ext uri="{BB962C8B-B14F-4D97-AF65-F5344CB8AC3E}">
        <p14:creationId xmlns:p14="http://schemas.microsoft.com/office/powerpoint/2010/main" val="5304994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59449"/>
            <a:ext cx="7924800" cy="435268"/>
          </a:xfrm>
        </p:spPr>
        <p:txBody>
          <a:bodyPr/>
          <a:lstStyle/>
          <a:p>
            <a:r>
              <a:rPr lang="en-US" sz="2200" b="1" dirty="0">
                <a:solidFill>
                  <a:schemeClr val="accent1"/>
                </a:solidFill>
              </a:rPr>
              <a:t>2025 Release Targets – Approved NPRRs / SCRs / xGRRs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3</a:t>
            </a:fld>
            <a:endParaRPr lang="en-US"/>
          </a:p>
        </p:txBody>
      </p:sp>
      <p:sp>
        <p:nvSpPr>
          <p:cNvPr id="29" name="TextBox 15"/>
          <p:cNvSpPr txBox="1">
            <a:spLocks noChangeArrowheads="1"/>
          </p:cNvSpPr>
          <p:nvPr/>
        </p:nvSpPr>
        <p:spPr bwMode="auto">
          <a:xfrm>
            <a:off x="160280" y="5617850"/>
            <a:ext cx="2278120" cy="55399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Go-live dates can differ from Protocol effective dates – Please refer to market notices for more details</a:t>
            </a:r>
          </a:p>
        </p:txBody>
      </p:sp>
      <p:sp>
        <p:nvSpPr>
          <p:cNvPr id="30" name="TextBox 22"/>
          <p:cNvSpPr txBox="1">
            <a:spLocks noChangeArrowheads="1"/>
          </p:cNvSpPr>
          <p:nvPr/>
        </p:nvSpPr>
        <p:spPr bwMode="auto">
          <a:xfrm>
            <a:off x="3212888" y="6480993"/>
            <a:ext cx="3174415" cy="26161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Release targets are subject to change</a:t>
            </a:r>
          </a:p>
        </p:txBody>
      </p:sp>
      <p:sp>
        <p:nvSpPr>
          <p:cNvPr id="32" name="TextBox 23"/>
          <p:cNvSpPr txBox="1">
            <a:spLocks noChangeArrowheads="1"/>
          </p:cNvSpPr>
          <p:nvPr/>
        </p:nvSpPr>
        <p:spPr bwMode="auto">
          <a:xfrm>
            <a:off x="2514600" y="5622689"/>
            <a:ext cx="1647290" cy="75405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APPENDIX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</a:rPr>
              <a:t>Red Text</a:t>
            </a: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: New additions and target release changes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sng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Strike-Through Text</a:t>
            </a: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: Previous target release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(a), (b), etc.:</a:t>
            </a:r>
            <a:r>
              <a:rPr kumimoji="0" lang="en-US" sz="700" b="0" i="0" u="none" strike="noStrike" kern="0" cap="none" spc="0" normalizeH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</a:t>
            </a:r>
            <a:r>
              <a:rPr lang="en-US" sz="700" b="0" kern="0" dirty="0">
                <a:solidFill>
                  <a:srgbClr val="000000"/>
                </a:solidFill>
              </a:rPr>
              <a:t>M</a:t>
            </a:r>
            <a:r>
              <a:rPr kumimoji="0" lang="en-US" sz="7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ultiple</a:t>
            </a: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phase release</a:t>
            </a:r>
          </a:p>
        </p:txBody>
      </p:sp>
      <p:graphicFrame>
        <p:nvGraphicFramePr>
          <p:cNvPr id="33" name="Group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92707993"/>
              </p:ext>
            </p:extLst>
          </p:nvPr>
        </p:nvGraphicFramePr>
        <p:xfrm>
          <a:off x="160280" y="739904"/>
          <a:ext cx="8839200" cy="2450592"/>
        </p:xfrm>
        <a:graphic>
          <a:graphicData uri="http://schemas.openxmlformats.org/drawingml/2006/table">
            <a:tbl>
              <a:tblPr/>
              <a:tblGrid>
                <a:gridCol w="14399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5318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9553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 January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1/30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  February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2/27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March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3/27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April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4/24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May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5/29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June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6/26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3878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NPRR945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sng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NPRR1219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NPRR1254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5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RTC+B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5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Market Trials Sandbox Deployed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NPRR1145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1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RTC+B Market Trials begin on 5/5/2025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1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1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1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1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1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1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1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1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NPRR1253</a:t>
                      </a:r>
                      <a:endParaRPr kumimoji="0" lang="en-US" sz="11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24" name="TextBox 21"/>
          <p:cNvSpPr txBox="1">
            <a:spLocks noChangeArrowheads="1"/>
          </p:cNvSpPr>
          <p:nvPr/>
        </p:nvSpPr>
        <p:spPr bwMode="auto">
          <a:xfrm>
            <a:off x="4225663" y="5623342"/>
            <a:ext cx="1173951" cy="83099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sng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Project Status Codes 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NS = Not Started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I     = Initiation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P    = Planning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E    = Execution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H    = On Hold</a:t>
            </a:r>
          </a:p>
        </p:txBody>
      </p:sp>
      <p:sp>
        <p:nvSpPr>
          <p:cNvPr id="3" name="Flowchart: Alternate Process 2"/>
          <p:cNvSpPr/>
          <p:nvPr/>
        </p:nvSpPr>
        <p:spPr>
          <a:xfrm>
            <a:off x="160867" y="739250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R1</a:t>
            </a:r>
            <a:endParaRPr lang="en-US" sz="1400" b="1" dirty="0"/>
          </a:p>
        </p:txBody>
      </p:sp>
      <p:sp>
        <p:nvSpPr>
          <p:cNvPr id="51" name="Flowchart: Alternate Process 50"/>
          <p:cNvSpPr/>
          <p:nvPr/>
        </p:nvSpPr>
        <p:spPr>
          <a:xfrm>
            <a:off x="1600200" y="747491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R2</a:t>
            </a:r>
            <a:endParaRPr lang="en-US" sz="1400" b="1" dirty="0"/>
          </a:p>
        </p:txBody>
      </p:sp>
      <p:sp>
        <p:nvSpPr>
          <p:cNvPr id="53" name="Flowchart: Alternate Process 52"/>
          <p:cNvSpPr/>
          <p:nvPr/>
        </p:nvSpPr>
        <p:spPr>
          <a:xfrm>
            <a:off x="4572000" y="743509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R4</a:t>
            </a:r>
            <a:endParaRPr lang="en-US" sz="1400" b="1" dirty="0"/>
          </a:p>
        </p:txBody>
      </p:sp>
      <p:sp>
        <p:nvSpPr>
          <p:cNvPr id="54" name="Flowchart: Alternate Process 53"/>
          <p:cNvSpPr/>
          <p:nvPr/>
        </p:nvSpPr>
        <p:spPr>
          <a:xfrm>
            <a:off x="6021407" y="738894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R5</a:t>
            </a:r>
            <a:endParaRPr lang="en-US" sz="1400" b="1" dirty="0"/>
          </a:p>
        </p:txBody>
      </p:sp>
      <p:sp>
        <p:nvSpPr>
          <p:cNvPr id="55" name="Flowchart: Alternate Process 54"/>
          <p:cNvSpPr/>
          <p:nvPr/>
        </p:nvSpPr>
        <p:spPr>
          <a:xfrm>
            <a:off x="7475046" y="743509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R6</a:t>
            </a:r>
            <a:endParaRPr lang="en-US" sz="1400" b="1" dirty="0"/>
          </a:p>
        </p:txBody>
      </p:sp>
      <p:graphicFrame>
        <p:nvGraphicFramePr>
          <p:cNvPr id="7" name="Group 3">
            <a:extLst>
              <a:ext uri="{FF2B5EF4-FFF2-40B4-BE49-F238E27FC236}">
                <a16:creationId xmlns:a16="http://schemas.microsoft.com/office/drawing/2014/main" id="{C9891136-BD87-176C-5143-91FEF112517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16165228"/>
              </p:ext>
            </p:extLst>
          </p:nvPr>
        </p:nvGraphicFramePr>
        <p:xfrm>
          <a:off x="160280" y="3176074"/>
          <a:ext cx="8839200" cy="2194560"/>
        </p:xfrm>
        <a:graphic>
          <a:graphicData uri="http://schemas.openxmlformats.org/drawingml/2006/table">
            <a:tbl>
              <a:tblPr/>
              <a:tblGrid>
                <a:gridCol w="14399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5318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48152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July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7/31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August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8/28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  September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9/25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    October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10/23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     December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12/18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69442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sng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sng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sng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sng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sng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600" b="0" i="0" u="none" strike="sng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</a:rPr>
                        <a:t>NPRR1234</a:t>
                      </a:r>
                      <a:r>
                        <a:rPr kumimoji="0" 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</a:rPr>
                        <a:t>(a)</a:t>
                      </a:r>
                      <a:endParaRPr kumimoji="0" 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7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NOGRR245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1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PGRR091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SCR828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8" name="Flowchart: Alternate Process 7">
            <a:extLst>
              <a:ext uri="{FF2B5EF4-FFF2-40B4-BE49-F238E27FC236}">
                <a16:creationId xmlns:a16="http://schemas.microsoft.com/office/drawing/2014/main" id="{910136E5-EBFA-7A6B-2C0A-EBFE5A4B3914}"/>
              </a:ext>
            </a:extLst>
          </p:cNvPr>
          <p:cNvSpPr/>
          <p:nvPr/>
        </p:nvSpPr>
        <p:spPr>
          <a:xfrm>
            <a:off x="160363" y="3183747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R7</a:t>
            </a:r>
            <a:endParaRPr lang="en-US" sz="1400" b="1" dirty="0"/>
          </a:p>
        </p:txBody>
      </p:sp>
      <p:sp>
        <p:nvSpPr>
          <p:cNvPr id="9" name="Flowchart: Alternate Process 8">
            <a:extLst>
              <a:ext uri="{FF2B5EF4-FFF2-40B4-BE49-F238E27FC236}">
                <a16:creationId xmlns:a16="http://schemas.microsoft.com/office/drawing/2014/main" id="{22DF4776-98CC-F894-84DE-A452FD405951}"/>
              </a:ext>
            </a:extLst>
          </p:cNvPr>
          <p:cNvSpPr/>
          <p:nvPr/>
        </p:nvSpPr>
        <p:spPr>
          <a:xfrm>
            <a:off x="1599696" y="3191988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R8</a:t>
            </a:r>
            <a:endParaRPr lang="en-US" sz="1400" b="1" dirty="0"/>
          </a:p>
        </p:txBody>
      </p:sp>
      <p:sp>
        <p:nvSpPr>
          <p:cNvPr id="12" name="Flowchart: Alternate Process 11">
            <a:extLst>
              <a:ext uri="{FF2B5EF4-FFF2-40B4-BE49-F238E27FC236}">
                <a16:creationId xmlns:a16="http://schemas.microsoft.com/office/drawing/2014/main" id="{B55C91AD-E3F4-0703-F1EA-0E27F21FD4B3}"/>
              </a:ext>
            </a:extLst>
          </p:cNvPr>
          <p:cNvSpPr/>
          <p:nvPr/>
        </p:nvSpPr>
        <p:spPr>
          <a:xfrm>
            <a:off x="4571496" y="3188006"/>
            <a:ext cx="457200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R10</a:t>
            </a:r>
            <a:endParaRPr lang="en-US" sz="1400" b="1" dirty="0"/>
          </a:p>
        </p:txBody>
      </p:sp>
      <p:sp>
        <p:nvSpPr>
          <p:cNvPr id="13" name="Flowchart: Alternate Process 12">
            <a:extLst>
              <a:ext uri="{FF2B5EF4-FFF2-40B4-BE49-F238E27FC236}">
                <a16:creationId xmlns:a16="http://schemas.microsoft.com/office/drawing/2014/main" id="{E8ABAEEF-D09F-B2E8-7F78-4763272CC5D3}"/>
              </a:ext>
            </a:extLst>
          </p:cNvPr>
          <p:cNvSpPr/>
          <p:nvPr/>
        </p:nvSpPr>
        <p:spPr>
          <a:xfrm>
            <a:off x="7474542" y="3188006"/>
            <a:ext cx="457200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R11</a:t>
            </a:r>
            <a:endParaRPr lang="en-US" sz="1400" b="1" dirty="0"/>
          </a:p>
        </p:txBody>
      </p:sp>
      <p:sp>
        <p:nvSpPr>
          <p:cNvPr id="5" name="Flowchart: Alternate Process 4">
            <a:extLst>
              <a:ext uri="{FF2B5EF4-FFF2-40B4-BE49-F238E27FC236}">
                <a16:creationId xmlns:a16="http://schemas.microsoft.com/office/drawing/2014/main" id="{05F62EFB-D714-1571-D587-DE9AD37940A4}"/>
              </a:ext>
            </a:extLst>
          </p:cNvPr>
          <p:cNvSpPr/>
          <p:nvPr/>
        </p:nvSpPr>
        <p:spPr>
          <a:xfrm>
            <a:off x="3124200" y="737615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R3</a:t>
            </a:r>
            <a:endParaRPr lang="en-US" sz="1400" b="1" dirty="0"/>
          </a:p>
        </p:txBody>
      </p:sp>
      <p:sp>
        <p:nvSpPr>
          <p:cNvPr id="10" name="Flowchart: Alternate Process 9">
            <a:extLst>
              <a:ext uri="{FF2B5EF4-FFF2-40B4-BE49-F238E27FC236}">
                <a16:creationId xmlns:a16="http://schemas.microsoft.com/office/drawing/2014/main" id="{2F974D47-70AE-8B16-8AFF-79EA315C83EA}"/>
              </a:ext>
            </a:extLst>
          </p:cNvPr>
          <p:cNvSpPr/>
          <p:nvPr/>
        </p:nvSpPr>
        <p:spPr>
          <a:xfrm>
            <a:off x="3123696" y="3182112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R9</a:t>
            </a:r>
            <a:endParaRPr lang="en-US" sz="1400" b="1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28D714B-568B-7116-7E19-FFA899FE34D1}"/>
              </a:ext>
            </a:extLst>
          </p:cNvPr>
          <p:cNvSpPr txBox="1"/>
          <p:nvPr/>
        </p:nvSpPr>
        <p:spPr>
          <a:xfrm>
            <a:off x="6073697" y="3653088"/>
            <a:ext cx="1361015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000" b="0" i="0" u="none" strike="noStrike" kern="1200" cap="none" normalizeH="0" baseline="0" dirty="0">
                <a:ln>
                  <a:noFill/>
                </a:ln>
                <a:effectLst/>
                <a:latin typeface="Courier New" pitchFamily="49" charset="0"/>
                <a:ea typeface="+mn-ea"/>
                <a:cs typeface="+mn-cs"/>
              </a:rPr>
              <a:t>NPRR1007-1013</a:t>
            </a:r>
          </a:p>
        </p:txBody>
      </p:sp>
      <p:sp>
        <p:nvSpPr>
          <p:cNvPr id="17" name="TextBox 15">
            <a:extLst>
              <a:ext uri="{FF2B5EF4-FFF2-40B4-BE49-F238E27FC236}">
                <a16:creationId xmlns:a16="http://schemas.microsoft.com/office/drawing/2014/main" id="{E6E02350-D7E2-A621-1C4A-E23E54FC232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23133" y="5757677"/>
            <a:ext cx="1516120" cy="246221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RTC+B Market Trials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E95184D5-02EA-FC5F-62ED-AFCBC03B7EAE}"/>
              </a:ext>
            </a:extLst>
          </p:cNvPr>
          <p:cNvSpPr/>
          <p:nvPr/>
        </p:nvSpPr>
        <p:spPr>
          <a:xfrm>
            <a:off x="3139456" y="3713625"/>
            <a:ext cx="2864424" cy="406002"/>
          </a:xfrm>
          <a:prstGeom prst="rect">
            <a:avLst/>
          </a:prstGeom>
          <a:solidFill>
            <a:srgbClr val="F8948A"/>
          </a:solid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tx1"/>
                </a:solidFill>
              </a:rPr>
              <a:t>Closed-loop SCED/LFC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1C6A88F9-126C-4AFF-A9FE-3DEAAFD04664}"/>
              </a:ext>
            </a:extLst>
          </p:cNvPr>
          <p:cNvSpPr/>
          <p:nvPr/>
        </p:nvSpPr>
        <p:spPr>
          <a:xfrm>
            <a:off x="3147694" y="4254688"/>
            <a:ext cx="2864424" cy="406002"/>
          </a:xfrm>
          <a:prstGeom prst="rect">
            <a:avLst/>
          </a:prstGeom>
          <a:solidFill>
            <a:srgbClr val="92D050"/>
          </a:solid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tx1"/>
                </a:solidFill>
              </a:rPr>
              <a:t>Day-Ahead Market 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9AB7D7C9-1D43-4FBD-CC01-0B92F05044CE}"/>
              </a:ext>
            </a:extLst>
          </p:cNvPr>
          <p:cNvSpPr/>
          <p:nvPr/>
        </p:nvSpPr>
        <p:spPr>
          <a:xfrm>
            <a:off x="160280" y="3713624"/>
            <a:ext cx="2963416" cy="41003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tx1"/>
                </a:solidFill>
              </a:rPr>
              <a:t>Open-loop RTC SCED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C54298ED-6F96-E8BE-6F2A-6A5286DF5E47}"/>
              </a:ext>
            </a:extLst>
          </p:cNvPr>
          <p:cNvSpPr/>
          <p:nvPr/>
        </p:nvSpPr>
        <p:spPr>
          <a:xfrm>
            <a:off x="152758" y="4254687"/>
            <a:ext cx="2979176" cy="406002"/>
          </a:xfrm>
          <a:prstGeom prst="rect">
            <a:avLst/>
          </a:prstGeom>
          <a:solidFill>
            <a:srgbClr val="FFC000"/>
          </a:solid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tx1"/>
                </a:solidFill>
              </a:rPr>
              <a:t>QSE Telemetry Tests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607283F4-E212-A1A9-262F-34411FE2EF9F}"/>
              </a:ext>
            </a:extLst>
          </p:cNvPr>
          <p:cNvSpPr/>
          <p:nvPr/>
        </p:nvSpPr>
        <p:spPr>
          <a:xfrm>
            <a:off x="6172200" y="1282588"/>
            <a:ext cx="2826434" cy="54373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tx1"/>
                </a:solidFill>
              </a:rPr>
              <a:t>RTC QSE Submission Testing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07F34012-CD28-318A-7E53-C6DD49EAC532}"/>
              </a:ext>
            </a:extLst>
          </p:cNvPr>
          <p:cNvSpPr/>
          <p:nvPr/>
        </p:nvSpPr>
        <p:spPr>
          <a:xfrm>
            <a:off x="6172200" y="1902777"/>
            <a:ext cx="2834370" cy="678583"/>
          </a:xfrm>
          <a:prstGeom prst="rect">
            <a:avLst/>
          </a:prstGeom>
          <a:solidFill>
            <a:srgbClr val="FFC000"/>
          </a:solid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tx1"/>
                </a:solidFill>
              </a:rPr>
              <a:t>RTC QSE Telemetry Check-out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35" name="TextBox 15">
            <a:extLst>
              <a:ext uri="{FF2B5EF4-FFF2-40B4-BE49-F238E27FC236}">
                <a16:creationId xmlns:a16="http://schemas.microsoft.com/office/drawing/2014/main" id="{49811323-921D-3C31-0BF9-B5BAAEAF329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23133" y="6084477"/>
            <a:ext cx="1516120" cy="246221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RTC+B Stabilization</a:t>
            </a:r>
          </a:p>
        </p:txBody>
      </p:sp>
      <p:sp>
        <p:nvSpPr>
          <p:cNvPr id="11" name="TextBox 12">
            <a:extLst>
              <a:ext uri="{FF2B5EF4-FFF2-40B4-BE49-F238E27FC236}">
                <a16:creationId xmlns:a16="http://schemas.microsoft.com/office/drawing/2014/main" id="{8C68C5E7-6110-1043-A807-C185F79C911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19637" y="3172306"/>
            <a:ext cx="1435608" cy="498598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normalizeH="0" baseline="0" dirty="0">
                <a:ln>
                  <a:noFill/>
                </a:ln>
                <a:effectLst/>
                <a:latin typeface="Arial" charset="0"/>
              </a:rPr>
              <a:t>RTC+B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normalizeH="0" baseline="0" dirty="0">
                <a:ln>
                  <a:noFill/>
                </a:ln>
                <a:effectLst/>
                <a:latin typeface="Arial" charset="0"/>
              </a:rPr>
              <a:t>12/5</a:t>
            </a:r>
            <a:endParaRPr lang="en-US" sz="1200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4C0643D-2073-8F79-87D0-82D2BBC2D9EA}"/>
              </a:ext>
            </a:extLst>
          </p:cNvPr>
          <p:cNvSpPr txBox="1"/>
          <p:nvPr/>
        </p:nvSpPr>
        <p:spPr>
          <a:xfrm>
            <a:off x="6034171" y="3846445"/>
            <a:ext cx="810217" cy="184050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kern="1200" cap="none" normalizeH="0" baseline="0" dirty="0">
                <a:ln>
                  <a:noFill/>
                </a:ln>
                <a:effectLst/>
                <a:latin typeface="Courier New" pitchFamily="49" charset="0"/>
                <a:ea typeface="+mn-ea"/>
                <a:cs typeface="+mn-cs"/>
              </a:rPr>
              <a:t>NPRR963</a:t>
            </a:r>
            <a:r>
              <a:rPr kumimoji="0" lang="en-US" sz="700" b="0" i="0" u="none" strike="noStrike" kern="1200" cap="none" normalizeH="0" baseline="0" dirty="0">
                <a:ln>
                  <a:noFill/>
                </a:ln>
                <a:effectLst/>
                <a:latin typeface="Courier New" pitchFamily="49" charset="0"/>
                <a:ea typeface="+mn-ea"/>
                <a:cs typeface="+mn-cs"/>
              </a:rPr>
              <a:t>(a)</a:t>
            </a:r>
            <a:endParaRPr kumimoji="0" lang="en-US" sz="800" b="0" i="0" u="none" strike="noStrike" kern="1200" cap="none" normalizeH="0" baseline="0" dirty="0">
              <a:ln>
                <a:noFill/>
              </a:ln>
              <a:effectLst/>
              <a:latin typeface="Courier New" pitchFamily="49" charset="0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kern="1200" cap="none" normalizeH="0" baseline="0" dirty="0">
                <a:ln>
                  <a:noFill/>
                </a:ln>
                <a:effectLst/>
                <a:latin typeface="Courier New" pitchFamily="49" charset="0"/>
                <a:ea typeface="+mn-ea"/>
                <a:cs typeface="+mn-cs"/>
              </a:rPr>
              <a:t>NPRR965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800" dirty="0">
                <a:latin typeface="Courier New" pitchFamily="49" charset="0"/>
              </a:rPr>
              <a:t>NPRR1000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800" dirty="0">
                <a:latin typeface="Courier New" pitchFamily="49" charset="0"/>
              </a:rPr>
              <a:t>NPRR1014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800" dirty="0">
                <a:latin typeface="Courier New" pitchFamily="49" charset="0"/>
              </a:rPr>
              <a:t>NPRR1029</a:t>
            </a:r>
            <a:r>
              <a:rPr lang="en-US" sz="600" dirty="0">
                <a:latin typeface="Courier New" pitchFamily="49" charset="0"/>
              </a:rPr>
              <a:t>(a)</a:t>
            </a:r>
            <a:endParaRPr lang="en-US" sz="800" dirty="0">
              <a:latin typeface="Courier New" pitchFamily="49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kern="1200" cap="none" normalizeH="0" baseline="0" dirty="0">
                <a:ln>
                  <a:noFill/>
                </a:ln>
                <a:effectLst/>
                <a:latin typeface="Courier New" pitchFamily="49" charset="0"/>
                <a:ea typeface="+mn-ea"/>
                <a:cs typeface="+mn-cs"/>
              </a:rPr>
              <a:t>NPRR1054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800" dirty="0">
                <a:latin typeface="Courier New" pitchFamily="49" charset="0"/>
              </a:rPr>
              <a:t>NPRR1058</a:t>
            </a:r>
            <a:endParaRPr kumimoji="0" lang="en-US" sz="800" b="0" i="0" u="none" strike="noStrike" kern="1200" cap="none" normalizeH="0" baseline="0" dirty="0">
              <a:ln>
                <a:noFill/>
              </a:ln>
              <a:effectLst/>
              <a:latin typeface="Courier New" pitchFamily="49" charset="0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800" dirty="0">
                <a:latin typeface="Courier New" pitchFamily="49" charset="0"/>
              </a:rPr>
              <a:t>NPRR1172</a:t>
            </a:r>
            <a:endParaRPr kumimoji="0" lang="en-US" sz="800" b="0" i="0" u="none" strike="noStrike" kern="1200" cap="none" normalizeH="0" baseline="0" dirty="0">
              <a:ln>
                <a:noFill/>
              </a:ln>
              <a:effectLst/>
              <a:latin typeface="Courier New" pitchFamily="49" charset="0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kern="1200" cap="none" normalizeH="0" baseline="0" dirty="0">
                <a:ln>
                  <a:noFill/>
                </a:ln>
                <a:effectLst/>
                <a:latin typeface="Courier New" pitchFamily="49" charset="0"/>
                <a:ea typeface="+mn-ea"/>
                <a:cs typeface="+mn-cs"/>
              </a:rPr>
              <a:t>NPRR1204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kern="1200" cap="none" normalizeH="0" baseline="0" dirty="0">
                <a:ln>
                  <a:noFill/>
                </a:ln>
                <a:effectLst/>
                <a:latin typeface="Courier New" pitchFamily="49" charset="0"/>
                <a:ea typeface="+mn-ea"/>
                <a:cs typeface="+mn-cs"/>
              </a:rPr>
              <a:t>NPRR1216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800" dirty="0">
                <a:latin typeface="Courier New" pitchFamily="49" charset="0"/>
              </a:rPr>
              <a:t>NPRR1236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kern="1200" cap="none" normalizeH="0" baseline="0" dirty="0">
                <a:ln>
                  <a:noFill/>
                </a:ln>
                <a:effectLst/>
                <a:latin typeface="Courier New" pitchFamily="49" charset="0"/>
                <a:ea typeface="+mn-ea"/>
                <a:cs typeface="+mn-cs"/>
              </a:rPr>
              <a:t>NPRR1245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60846DDB-5068-A1A0-9AC3-B8FE9DA5BA9A}"/>
              </a:ext>
            </a:extLst>
          </p:cNvPr>
          <p:cNvSpPr txBox="1"/>
          <p:nvPr/>
        </p:nvSpPr>
        <p:spPr>
          <a:xfrm>
            <a:off x="6773411" y="3838494"/>
            <a:ext cx="681892" cy="169277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kern="1200" cap="none" normalizeH="0" baseline="0" dirty="0">
                <a:ln>
                  <a:noFill/>
                </a:ln>
                <a:effectLst/>
                <a:latin typeface="Courier New" pitchFamily="49" charset="0"/>
                <a:ea typeface="+mn-ea"/>
                <a:cs typeface="+mn-cs"/>
              </a:rPr>
              <a:t>NPRR1246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800" dirty="0">
                <a:latin typeface="Courier New" pitchFamily="49" charset="0"/>
              </a:rPr>
              <a:t>NPRR1268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kern="1200" cap="none" normalizeH="0" baseline="0" dirty="0">
                <a:ln>
                  <a:noFill/>
                </a:ln>
                <a:effectLst/>
                <a:latin typeface="Courier New" pitchFamily="49" charset="0"/>
                <a:ea typeface="+mn-ea"/>
                <a:cs typeface="+mn-cs"/>
              </a:rPr>
              <a:t>NPRR1269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800" dirty="0">
                <a:latin typeface="Courier New" pitchFamily="49" charset="0"/>
              </a:rPr>
              <a:t>NPRR1270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kern="1200" cap="none" normalizeH="0" baseline="0" dirty="0">
                <a:ln>
                  <a:noFill/>
                </a:ln>
                <a:effectLst/>
                <a:latin typeface="Courier New" pitchFamily="49" charset="0"/>
                <a:ea typeface="+mn-ea"/>
                <a:cs typeface="+mn-cs"/>
              </a:rPr>
              <a:t>NPRR1282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kern="1200" cap="none" normalizeH="0" baseline="0" dirty="0">
                <a:ln>
                  <a:noFill/>
                </a:ln>
                <a:effectLst/>
                <a:latin typeface="Courier New" pitchFamily="49" charset="0"/>
                <a:ea typeface="+mn-ea"/>
                <a:cs typeface="+mn-cs"/>
              </a:rPr>
              <a:t>NOGRR211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800" dirty="0">
                <a:latin typeface="Courier New" pitchFamily="49" charset="0"/>
              </a:rPr>
              <a:t>NOGRR</a:t>
            </a:r>
            <a:r>
              <a:rPr kumimoji="0" lang="en-US" sz="800" b="0" i="0" u="none" strike="noStrike" kern="1200" cap="none" normalizeH="0" baseline="0" dirty="0">
                <a:ln>
                  <a:noFill/>
                </a:ln>
                <a:effectLst/>
                <a:latin typeface="Courier New" pitchFamily="49" charset="0"/>
                <a:ea typeface="+mn-ea"/>
                <a:cs typeface="+mn-cs"/>
              </a:rPr>
              <a:t>268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800" dirty="0">
                <a:latin typeface="Courier New" pitchFamily="49" charset="0"/>
              </a:rPr>
              <a:t>NOGRR277</a:t>
            </a:r>
            <a:endParaRPr kumimoji="0" lang="en-US" sz="800" b="0" i="0" u="none" strike="noStrike" kern="1200" cap="none" normalizeH="0" baseline="0" dirty="0">
              <a:ln>
                <a:noFill/>
              </a:ln>
              <a:effectLst/>
              <a:latin typeface="Courier New" pitchFamily="49" charset="0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kern="1200" cap="none" normalizeH="0" baseline="0" dirty="0">
                <a:ln>
                  <a:noFill/>
                </a:ln>
                <a:effectLst/>
                <a:latin typeface="Courier New" pitchFamily="49" charset="0"/>
                <a:ea typeface="+mn-ea"/>
                <a:cs typeface="+mn-cs"/>
              </a:rPr>
              <a:t>OBDRR020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800" dirty="0">
                <a:latin typeface="Courier New" pitchFamily="49" charset="0"/>
              </a:rPr>
              <a:t>OBDRR</a:t>
            </a:r>
            <a:r>
              <a:rPr kumimoji="0" lang="en-US" sz="800" b="0" i="0" u="none" strike="noStrike" kern="1200" cap="none" normalizeH="0" baseline="0" dirty="0">
                <a:ln>
                  <a:noFill/>
                </a:ln>
                <a:effectLst/>
                <a:latin typeface="Courier New" pitchFamily="49" charset="0"/>
                <a:ea typeface="+mn-ea"/>
                <a:cs typeface="+mn-cs"/>
              </a:rPr>
              <a:t>052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800" dirty="0">
                <a:latin typeface="Courier New" pitchFamily="49" charset="0"/>
              </a:rPr>
              <a:t>PGRR118</a:t>
            </a:r>
            <a:endParaRPr lang="en-US" sz="1000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E526C8B-9728-07BC-115D-2FA367AF8530}"/>
              </a:ext>
            </a:extLst>
          </p:cNvPr>
          <p:cNvSpPr txBox="1"/>
          <p:nvPr/>
        </p:nvSpPr>
        <p:spPr>
          <a:xfrm>
            <a:off x="7099288" y="3303452"/>
            <a:ext cx="41694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E</a:t>
            </a:r>
          </a:p>
        </p:txBody>
      </p:sp>
      <p:sp>
        <p:nvSpPr>
          <p:cNvPr id="28" name="TextBox 21">
            <a:extLst>
              <a:ext uri="{FF2B5EF4-FFF2-40B4-BE49-F238E27FC236}">
                <a16:creationId xmlns:a16="http://schemas.microsoft.com/office/drawing/2014/main" id="{D71B230A-1570-ABB5-7E64-53318C74B64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00558" y="5644237"/>
            <a:ext cx="1814642" cy="830997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/>
              <a:t>NPRR963(a) – Portion of NPRR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/>
              <a:t>NPRR1029(a) – Market suspension 	of ESRs portion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tabLst>
                <a:tab pos="804863" algn="l"/>
              </a:tabLst>
              <a:defRPr/>
            </a:pPr>
            <a:r>
              <a:rPr lang="en-US" sz="800" b="0" kern="0" dirty="0">
                <a:solidFill>
                  <a:srgbClr val="FF0000"/>
                </a:solidFill>
              </a:rPr>
              <a:t>NPRR1234(a) – Section 3.10.7.2, 	paragraphs 14-19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/>
              <a:t>NPRR1253 – ICCP/Public API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11335025-BCF2-72E5-B929-E9862EC89D4F}"/>
              </a:ext>
            </a:extLst>
          </p:cNvPr>
          <p:cNvSpPr txBox="1"/>
          <p:nvPr/>
        </p:nvSpPr>
        <p:spPr>
          <a:xfrm>
            <a:off x="1257653" y="1234728"/>
            <a:ext cx="370549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  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  <a:endParaRPr lang="en-US" sz="16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2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7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  <a:r>
              <a:rPr lang="en-US" sz="1000" b="1" i="1" kern="0" dirty="0">
                <a:solidFill>
                  <a:srgbClr val="000000"/>
                </a:solidFill>
              </a:rPr>
              <a:t>  </a:t>
            </a:r>
          </a:p>
        </p:txBody>
      </p:sp>
      <p:sp>
        <p:nvSpPr>
          <p:cNvPr id="36" name="TextBox 12">
            <a:extLst>
              <a:ext uri="{FF2B5EF4-FFF2-40B4-BE49-F238E27FC236}">
                <a16:creationId xmlns:a16="http://schemas.microsoft.com/office/drawing/2014/main" id="{6AF2B741-07AA-BAC8-93F9-453058B57A0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0280" y="2050120"/>
            <a:ext cx="1429748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/>
              <a:t>1/1</a:t>
            </a:r>
          </a:p>
        </p:txBody>
      </p:sp>
      <p:sp>
        <p:nvSpPr>
          <p:cNvPr id="15" name="TextBox 12">
            <a:extLst>
              <a:ext uri="{FF2B5EF4-FFF2-40B4-BE49-F238E27FC236}">
                <a16:creationId xmlns:a16="http://schemas.microsoft.com/office/drawing/2014/main" id="{90ED5A1E-3866-5EE5-43F1-1FEAD803E6E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03158" y="1600200"/>
            <a:ext cx="1513337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/>
              <a:t>3/1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810B0756-31BE-5966-47A4-55F3ED8C8FA6}"/>
              </a:ext>
            </a:extLst>
          </p:cNvPr>
          <p:cNvSpPr txBox="1"/>
          <p:nvPr/>
        </p:nvSpPr>
        <p:spPr>
          <a:xfrm>
            <a:off x="2795586" y="1905000"/>
            <a:ext cx="37054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  <a:endParaRPr lang="en-US" sz="500" b="1" i="1" kern="0" dirty="0">
              <a:solidFill>
                <a:srgbClr val="000000"/>
              </a:solidFill>
            </a:endParaRPr>
          </a:p>
        </p:txBody>
      </p:sp>
      <p:sp>
        <p:nvSpPr>
          <p:cNvPr id="34" name="TextBox 12">
            <a:extLst>
              <a:ext uri="{FF2B5EF4-FFF2-40B4-BE49-F238E27FC236}">
                <a16:creationId xmlns:a16="http://schemas.microsoft.com/office/drawing/2014/main" id="{20788E33-F5D2-FABD-28BF-A39CF5E84B6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99346" y="2269185"/>
            <a:ext cx="1513337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/>
              <a:t>3/7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D0BD1726-D2EF-8F2B-7412-47CB25B44C33}"/>
              </a:ext>
            </a:extLst>
          </p:cNvPr>
          <p:cNvSpPr txBox="1"/>
          <p:nvPr/>
        </p:nvSpPr>
        <p:spPr>
          <a:xfrm>
            <a:off x="2793522" y="2617011"/>
            <a:ext cx="37054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  <a:endParaRPr lang="en-US" sz="500" b="1" i="1" kern="0" dirty="0">
              <a:solidFill>
                <a:srgbClr val="000000"/>
              </a:solidFill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BC544188-76D6-FAC4-4414-66882705D347}"/>
              </a:ext>
            </a:extLst>
          </p:cNvPr>
          <p:cNvSpPr txBox="1"/>
          <p:nvPr/>
        </p:nvSpPr>
        <p:spPr>
          <a:xfrm>
            <a:off x="4225663" y="1254527"/>
            <a:ext cx="37054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  <a:endParaRPr lang="en-US" sz="500" b="1" i="1" kern="0" dirty="0">
              <a:solidFill>
                <a:srgbClr val="000000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F80C333-72D5-C9F8-1134-365429EF765B}"/>
              </a:ext>
            </a:extLst>
          </p:cNvPr>
          <p:cNvSpPr txBox="1"/>
          <p:nvPr/>
        </p:nvSpPr>
        <p:spPr>
          <a:xfrm>
            <a:off x="7129925" y="2849300"/>
            <a:ext cx="37054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  <a:endParaRPr lang="en-US" sz="500" b="1" i="1" kern="0" dirty="0">
              <a:solidFill>
                <a:srgbClr val="000000"/>
              </a:solidFill>
            </a:endParaRP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57C15D56-3C72-EC19-1AE0-6DBCE4A6F5E3}"/>
              </a:ext>
            </a:extLst>
          </p:cNvPr>
          <p:cNvSpPr/>
          <p:nvPr/>
        </p:nvSpPr>
        <p:spPr>
          <a:xfrm>
            <a:off x="7471063" y="3678850"/>
            <a:ext cx="1517904" cy="8395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127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0" lang="en-US" sz="1100" b="0" i="0" u="none" strike="noStrike" kern="1200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RTC+B Stabilization begins</a:t>
            </a:r>
            <a:endParaRPr lang="en-US" sz="1100" dirty="0">
              <a:solidFill>
                <a:schemeClr val="tx1"/>
              </a:solidFill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2B7C9706-1E33-0705-A818-E7C347BF3F9A}"/>
              </a:ext>
            </a:extLst>
          </p:cNvPr>
          <p:cNvSpPr txBox="1"/>
          <p:nvPr/>
        </p:nvSpPr>
        <p:spPr>
          <a:xfrm>
            <a:off x="8663533" y="4748253"/>
            <a:ext cx="370549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200" b="1" i="1" kern="0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kern="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01FD9BCA-2CA5-130A-9365-C4BD7867B4BC}"/>
              </a:ext>
            </a:extLst>
          </p:cNvPr>
          <p:cNvSpPr txBox="1"/>
          <p:nvPr/>
        </p:nvSpPr>
        <p:spPr>
          <a:xfrm>
            <a:off x="5686506" y="5103174"/>
            <a:ext cx="37054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E</a:t>
            </a:r>
            <a:endParaRPr lang="en-US" sz="1200" b="1" i="1" kern="0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43" name="TextBox 12">
            <a:extLst>
              <a:ext uri="{FF2B5EF4-FFF2-40B4-BE49-F238E27FC236}">
                <a16:creationId xmlns:a16="http://schemas.microsoft.com/office/drawing/2014/main" id="{6F02DB8B-12D8-B4C7-E919-2A9F8E34625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0280" y="4798177"/>
            <a:ext cx="1429748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/>
              <a:t>7/21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B6BD3FD1-C915-2830-ED0F-43A46A33DD34}"/>
              </a:ext>
            </a:extLst>
          </p:cNvPr>
          <p:cNvSpPr txBox="1"/>
          <p:nvPr/>
        </p:nvSpPr>
        <p:spPr>
          <a:xfrm>
            <a:off x="1288890" y="5114292"/>
            <a:ext cx="37054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  <a:endParaRPr lang="en-US" sz="500" b="1" i="1" kern="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93860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59449"/>
            <a:ext cx="4419600" cy="435268"/>
          </a:xfrm>
        </p:spPr>
        <p:txBody>
          <a:bodyPr/>
          <a:lstStyle/>
          <a:p>
            <a:r>
              <a:rPr lang="en-US" sz="2200" b="1" dirty="0">
                <a:solidFill>
                  <a:schemeClr val="accent1"/>
                </a:solidFill>
              </a:rPr>
              <a:t>Major Projects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4</a:t>
            </a:fld>
            <a:endParaRPr lang="en-US"/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0A8DA46F-D920-EF31-E17F-D78414C3CDD8}"/>
              </a:ext>
            </a:extLst>
          </p:cNvPr>
          <p:cNvSpPr txBox="1">
            <a:spLocks/>
          </p:cNvSpPr>
          <p:nvPr/>
        </p:nvSpPr>
        <p:spPr>
          <a:xfrm>
            <a:off x="227172" y="3705852"/>
            <a:ext cx="4419600" cy="43526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200" dirty="0"/>
              <a:t>Other Project Highlights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589A37B-6655-069F-BDED-868DFD1457A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095" y="980309"/>
            <a:ext cx="8968993" cy="1915291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2A3C30F7-DB09-3584-51CC-C338A388774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511" y="4168125"/>
            <a:ext cx="8978367" cy="11796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54713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97022"/>
            <a:ext cx="8610600" cy="518318"/>
          </a:xfrm>
        </p:spPr>
        <p:txBody>
          <a:bodyPr/>
          <a:lstStyle/>
          <a:p>
            <a:r>
              <a:rPr lang="en-US" sz="2000" dirty="0"/>
              <a:t>Priority / Rank Recommendations for Revision Requests with Impacts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5</a:t>
            </a:fld>
            <a:endParaRPr lang="en-US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60663977"/>
              </p:ext>
            </p:extLst>
          </p:nvPr>
        </p:nvGraphicFramePr>
        <p:xfrm>
          <a:off x="89933" y="877012"/>
          <a:ext cx="8955921" cy="50478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8166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146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858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71185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545975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Revision Request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Description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Priority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Ra2nk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Comments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00439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NPRR1214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Reliability Deployment Price Adder Fix to Provide Locational Price Signals, Reduce Uplift and Risk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TBD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TBD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$800k-$1.2M, 12-18 months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800" b="0" i="0" u="none" strike="noStrike" baseline="0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Impacted Systems: MMS, Settlements, Reporting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800" b="0" i="0" u="none" strike="noStrike" baseline="0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ERCOT requests a continued table at PRS due to RTC+B resource constraints and design concerns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85501353"/>
                  </a:ext>
                </a:extLst>
              </a:tr>
              <a:tr h="600439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NPRR1265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Unregistered Distributed Generator</a:t>
                      </a:r>
                      <a:endParaRPr lang="en-US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2026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400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$75k-$125k, 6-9 months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800" b="0" i="0" u="none" strike="noStrike" baseline="0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Impacted Systems: NMMS, MIS, ERCOT.com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800" b="0" i="0" u="none" strike="noStrike" baseline="0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REGULATORY – HB 3390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504489386"/>
                  </a:ext>
                </a:extLst>
              </a:tr>
              <a:tr h="600439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NPRR1290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Gap Resolutions and Clarifications for the Implementation of RTC+B</a:t>
                      </a:r>
                      <a:endParaRPr lang="en-US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2026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4800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461963" algn="l"/>
                        </a:tabLst>
                        <a:defRPr/>
                      </a:pPr>
                      <a:r>
                        <a:rPr lang="en-US" sz="12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RTC+B portion is “no impact” – delivered with RTC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461963" algn="l"/>
                        </a:tabLst>
                        <a:defRPr/>
                      </a:pPr>
                      <a:endParaRPr lang="en-US" sz="800" b="0" i="0" u="none" strike="noStrike" baseline="0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461963" algn="l"/>
                        </a:tabLst>
                        <a:defRPr/>
                      </a:pPr>
                      <a:r>
                        <a:rPr lang="en-US" sz="12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Remaining portion: $75k-$100k, 5-7 months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461963" algn="l"/>
                        </a:tabLst>
                        <a:defRPr/>
                      </a:pPr>
                      <a:endParaRPr lang="en-US" sz="800" b="0" i="0" u="none" strike="noStrike" baseline="0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461963" algn="l"/>
                        </a:tabLst>
                        <a:defRPr/>
                      </a:pPr>
                      <a:r>
                        <a:rPr lang="en-US" sz="12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IA targeted for posting on 8/12/2025</a:t>
                      </a:r>
                      <a:endParaRPr lang="en-US" sz="1400" b="0" i="0" u="none" strike="noStrike" baseline="0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485138269"/>
                  </a:ext>
                </a:extLst>
              </a:tr>
              <a:tr h="600439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NPRR1291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Modify Annual Demand Response Report Posting Date and Include Language to Address PUCT SUBST. R. 25.186</a:t>
                      </a:r>
                      <a:endParaRPr lang="en-US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2026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410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$60k-$90k, 4-6 months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800" b="0" i="0" u="none" strike="noStrike" baseline="0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Impacted Systems: Retail Systems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800" b="0" i="0" u="none" strike="noStrike" baseline="0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REGULATORY – Manual approach until system changes can be completed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967512088"/>
                  </a:ext>
                </a:extLst>
              </a:tr>
              <a:tr h="600439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SCR831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Short Circuit Model Integration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2026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4810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$100k-$200k, 7-10 months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800" b="0" i="0" u="none" strike="noStrike" baseline="0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Impacted Systems: NMMS – combine w/SCR818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93639222"/>
                  </a:ext>
                </a:extLst>
              </a:tr>
            </a:tbl>
          </a:graphicData>
        </a:graphic>
      </p:graphicFrame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08539676"/>
              </p:ext>
            </p:extLst>
          </p:nvPr>
        </p:nvGraphicFramePr>
        <p:xfrm>
          <a:off x="3581400" y="659446"/>
          <a:ext cx="2133599" cy="29145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33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91455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Recommendations for…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6" name="TextBox 23"/>
          <p:cNvSpPr txBox="1">
            <a:spLocks noChangeArrowheads="1"/>
          </p:cNvSpPr>
          <p:nvPr/>
        </p:nvSpPr>
        <p:spPr bwMode="auto">
          <a:xfrm>
            <a:off x="2362200" y="6074082"/>
            <a:ext cx="5181600" cy="661720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u="sng" kern="0" dirty="0">
                <a:solidFill>
                  <a:srgbClr val="000000"/>
                </a:solidFill>
              </a:rPr>
              <a:t>PPL Rank Information</a:t>
            </a:r>
            <a:endParaRPr kumimoji="0" lang="en-US" sz="1000" i="0" u="sng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tabLst>
                <a:tab pos="2001838" algn="l"/>
                <a:tab pos="2627313" algn="l"/>
                <a:tab pos="4572000" algn="l"/>
              </a:tabLst>
              <a:defRPr/>
            </a:pPr>
            <a:r>
              <a:rPr lang="en-US" sz="900" b="0" kern="0" dirty="0">
                <a:solidFill>
                  <a:srgbClr val="000000"/>
                </a:solidFill>
              </a:rPr>
              <a:t>Next 2025 Rank in Business Strategy 	= 4580	Next 2028 Rank in Business Strategy 	= 5110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tabLst>
                <a:tab pos="2001838" algn="l"/>
                <a:tab pos="2627313" algn="l"/>
                <a:tab pos="4572000" algn="l"/>
              </a:tabLst>
              <a:defRPr/>
            </a:pPr>
            <a:r>
              <a:rPr lang="en-US" sz="900" b="0" kern="0" dirty="0">
                <a:solidFill>
                  <a:srgbClr val="000000"/>
                </a:solidFill>
              </a:rPr>
              <a:t>Next 2026 Rank in Business Strategy 	= 4800	</a:t>
            </a:r>
            <a:r>
              <a:rPr lang="en-US" sz="900" b="0" kern="0" dirty="0">
                <a:solidFill>
                  <a:schemeClr val="bg1"/>
                </a:solidFill>
              </a:rPr>
              <a:t>Next 2029 Rank in Business Strategy 	= 5300</a:t>
            </a:r>
          </a:p>
          <a:p>
            <a:pPr lvl="0" eaLnBrk="1" fontAlgn="base" hangingPunct="1">
              <a:spcBef>
                <a:spcPct val="0"/>
              </a:spcBef>
              <a:spcAft>
                <a:spcPct val="0"/>
              </a:spcAft>
              <a:tabLst>
                <a:tab pos="2001838" algn="l"/>
                <a:tab pos="2627313" algn="l"/>
                <a:tab pos="4572000" algn="l"/>
              </a:tabLst>
              <a:defRPr/>
            </a:pPr>
            <a:r>
              <a:rPr lang="en-US" sz="900" b="0" kern="0" dirty="0">
                <a:solidFill>
                  <a:srgbClr val="000000"/>
                </a:solidFill>
              </a:rPr>
              <a:t>Next 2027 Rank in Business Strategy	= 4910	Next Rank in Regulatory 	= 400</a:t>
            </a:r>
          </a:p>
        </p:txBody>
      </p:sp>
    </p:spTree>
    <p:extLst>
      <p:ext uri="{BB962C8B-B14F-4D97-AF65-F5344CB8AC3E}">
        <p14:creationId xmlns:p14="http://schemas.microsoft.com/office/powerpoint/2010/main" val="1350252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6705600" cy="518318"/>
          </a:xfrm>
        </p:spPr>
        <p:txBody>
          <a:bodyPr/>
          <a:lstStyle/>
          <a:p>
            <a:r>
              <a:rPr lang="en-US" sz="2400" b="1" dirty="0">
                <a:solidFill>
                  <a:schemeClr val="accent1"/>
                </a:solidFill>
              </a:rPr>
              <a:t>Technology Working Group (TWG)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9C7C0899-E457-4E0E-9843-38E0B3739B05}"/>
              </a:ext>
            </a:extLst>
          </p:cNvPr>
          <p:cNvSpPr txBox="1">
            <a:spLocks/>
          </p:cNvSpPr>
          <p:nvPr/>
        </p:nvSpPr>
        <p:spPr>
          <a:xfrm>
            <a:off x="381000" y="990600"/>
            <a:ext cx="7086600" cy="5334000"/>
          </a:xfrm>
          <a:prstGeom prst="rect">
            <a:avLst/>
          </a:prstGeom>
        </p:spPr>
        <p:txBody>
          <a:bodyPr lIns="91440" tIns="45720" rIns="91440" bIns="45720" anchor="t"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tabLst>
                <a:tab pos="788670" algn="l"/>
                <a:tab pos="2743200" algn="ctr"/>
                <a:tab pos="4105275" algn="l"/>
              </a:tabLst>
            </a:pPr>
            <a:r>
              <a:rPr lang="en-US" sz="1800" dirty="0"/>
              <a:t>Agenda for TWG meeting held on 7/31/2025:</a:t>
            </a:r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8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r>
              <a:rPr lang="en-US" sz="1800" dirty="0"/>
              <a:t>Next TWG scheduled for 8/28/2025</a:t>
            </a:r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 dirty="0"/>
          </a:p>
          <a:p>
            <a:pPr lvl="1">
              <a:tabLst>
                <a:tab pos="788670" algn="l"/>
                <a:tab pos="2743200" algn="ctr"/>
                <a:tab pos="4105275" algn="l"/>
              </a:tabLst>
            </a:pPr>
            <a:endParaRPr lang="en-US" sz="14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401FDAA-4253-D84F-7BF0-6598895298E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5797" y="1013254"/>
            <a:ext cx="8056149" cy="43969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092739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D7DC8C1-B8B3-B5BF-8FEC-A5ACF157CF0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348A2E-36FF-460F-ED96-743B4B01D4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7543800" cy="518318"/>
          </a:xfrm>
        </p:spPr>
        <p:txBody>
          <a:bodyPr/>
          <a:lstStyle/>
          <a:p>
            <a:r>
              <a:rPr lang="en-US" sz="2400" b="1" dirty="0">
                <a:solidFill>
                  <a:schemeClr val="accent1"/>
                </a:solidFill>
              </a:rPr>
              <a:t>Aging</a:t>
            </a:r>
            <a:r>
              <a:rPr lang="en-US" sz="2400" dirty="0"/>
              <a:t> Revision Request Project Review Approach</a:t>
            </a:r>
            <a:endParaRPr lang="en-US" sz="2400" b="1" dirty="0">
              <a:solidFill>
                <a:schemeClr val="accent1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38C9A15-FE71-31FC-3A56-B4C1F80D233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24CCDC04-DDAD-5E3F-3BA4-920932F190F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799" y="1066800"/>
            <a:ext cx="8686801" cy="5029200"/>
          </a:xfrm>
        </p:spPr>
        <p:txBody>
          <a:bodyPr lIns="91440" tIns="45720" rIns="91440" bIns="45720" anchor="t"/>
          <a:lstStyle/>
          <a:p>
            <a:pPr>
              <a:tabLst>
                <a:tab pos="788670" algn="l"/>
                <a:tab pos="2743200" algn="ctr"/>
                <a:tab pos="4105275" algn="l"/>
              </a:tabLst>
            </a:pPr>
            <a:r>
              <a:rPr lang="en-US" sz="2000" dirty="0"/>
              <a:t>Initiative Prioritization Workshop on Monday 8/25/2025 at 12:30pm</a:t>
            </a:r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20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r>
              <a:rPr lang="en-US" sz="2000" dirty="0"/>
              <a:t>Categorize RRs into “Tiers”</a:t>
            </a:r>
          </a:p>
          <a:p>
            <a:pPr lvl="1">
              <a:tabLst>
                <a:tab pos="787400" algn="l"/>
                <a:tab pos="1600200" algn="l"/>
                <a:tab pos="4572000" algn="l"/>
              </a:tabLst>
            </a:pPr>
            <a:r>
              <a:rPr lang="en-US" sz="1800" dirty="0"/>
              <a:t>Tier 1	Critical	</a:t>
            </a:r>
            <a:r>
              <a:rPr lang="en-US" sz="1400" dirty="0"/>
              <a:t>Must-have items (PUCT/Board directives, etc.)</a:t>
            </a:r>
            <a:endParaRPr lang="en-US" sz="1800" dirty="0"/>
          </a:p>
          <a:p>
            <a:pPr lvl="1">
              <a:tabLst>
                <a:tab pos="787400" algn="l"/>
                <a:tab pos="1600200" algn="l"/>
                <a:tab pos="4572000" algn="l"/>
              </a:tabLst>
            </a:pPr>
            <a:r>
              <a:rPr lang="en-US" sz="1800" dirty="0"/>
              <a:t>Tier 2	High Priority	</a:t>
            </a:r>
            <a:r>
              <a:rPr lang="en-US" sz="1400" dirty="0"/>
              <a:t>Highest priority after Tier 1</a:t>
            </a:r>
          </a:p>
          <a:p>
            <a:pPr lvl="1">
              <a:tabLst>
                <a:tab pos="787400" algn="l"/>
                <a:tab pos="1600200" algn="l"/>
                <a:tab pos="4572000" algn="l"/>
              </a:tabLst>
            </a:pPr>
            <a:r>
              <a:rPr lang="en-US" sz="1800" dirty="0"/>
              <a:t>Tier 3	Medium Priority	</a:t>
            </a:r>
            <a:r>
              <a:rPr lang="en-US" sz="1400" dirty="0"/>
              <a:t>Fit in without impacting Tier 1 and 2 projects</a:t>
            </a:r>
          </a:p>
          <a:p>
            <a:pPr lvl="1">
              <a:tabLst>
                <a:tab pos="787400" algn="l"/>
                <a:tab pos="1600200" algn="l"/>
                <a:tab pos="4572000" algn="l"/>
              </a:tabLst>
            </a:pPr>
            <a:r>
              <a:rPr lang="en-US" sz="1800" dirty="0"/>
              <a:t>Tier 4	No Action	</a:t>
            </a:r>
            <a:r>
              <a:rPr lang="en-US" sz="1400" dirty="0"/>
              <a:t>Not ready for immediate action</a:t>
            </a:r>
          </a:p>
          <a:p>
            <a:pPr lvl="1">
              <a:tabLst>
                <a:tab pos="787400" algn="l"/>
                <a:tab pos="1600200" algn="l"/>
                <a:tab pos="4572000" algn="l"/>
              </a:tabLst>
            </a:pPr>
            <a:r>
              <a:rPr lang="en-US" sz="1800" dirty="0"/>
              <a:t>Tier 5	Candidate for Removal	</a:t>
            </a:r>
            <a:r>
              <a:rPr lang="en-US" sz="1400" dirty="0"/>
              <a:t>May move to another tier after evaluation</a:t>
            </a:r>
          </a:p>
          <a:p>
            <a:pPr lvl="1">
              <a:tabLst>
                <a:tab pos="787400" algn="l"/>
                <a:tab pos="1600200" algn="l"/>
                <a:tab pos="4572000" algn="l"/>
              </a:tabLst>
            </a:pPr>
            <a:endParaRPr lang="en-US" sz="14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r>
              <a:rPr lang="en-US" sz="2000" dirty="0"/>
              <a:t>Important Point</a:t>
            </a:r>
          </a:p>
          <a:p>
            <a:pPr lvl="1">
              <a:tabLst>
                <a:tab pos="788670" algn="l"/>
                <a:tab pos="2743200" algn="ctr"/>
                <a:tab pos="4105275" algn="l"/>
              </a:tabLst>
            </a:pPr>
            <a:r>
              <a:rPr lang="en-US" sz="1800" dirty="0"/>
              <a:t>Some aging RRs are expected to require language changes to bring them up to current market or system constructs</a:t>
            </a:r>
          </a:p>
          <a:p>
            <a:pPr lvl="2">
              <a:tabLst>
                <a:tab pos="788670" algn="l"/>
                <a:tab pos="2743200" algn="ctr"/>
                <a:tab pos="4105275" algn="l"/>
              </a:tabLst>
            </a:pPr>
            <a:r>
              <a:rPr lang="en-US" sz="1600" dirty="0"/>
              <a:t>Language updates would be made with a new RR</a:t>
            </a:r>
          </a:p>
          <a:p>
            <a:pPr lvl="2">
              <a:tabLst>
                <a:tab pos="788670" algn="l"/>
                <a:tab pos="2743200" algn="ctr"/>
                <a:tab pos="4105275" algn="l"/>
              </a:tabLst>
            </a:pPr>
            <a:r>
              <a:rPr lang="en-US" sz="1600" dirty="0"/>
              <a:t>ERCOT suggests this analysis be limited to aging items that are prioritized high enough to be queued for implementation</a:t>
            </a:r>
          </a:p>
        </p:txBody>
      </p:sp>
    </p:spTree>
    <p:extLst>
      <p:ext uri="{BB962C8B-B14F-4D97-AF65-F5344CB8AC3E}">
        <p14:creationId xmlns:p14="http://schemas.microsoft.com/office/powerpoint/2010/main" val="223804928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C16089-660C-4B78-8CC2-FB08CD543C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7315200" cy="518318"/>
          </a:xfrm>
        </p:spPr>
        <p:txBody>
          <a:bodyPr/>
          <a:lstStyle/>
          <a:p>
            <a:r>
              <a:rPr lang="en-US" sz="2400" dirty="0"/>
              <a:t>Aging Revision Request Review at PRS – Stats</a:t>
            </a:r>
            <a:endParaRPr lang="en-US" sz="12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93F46E8-0C6F-40D6-82AC-E9222DB2EA3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D93BD3E-1E9A-4970-A6F7-E7AC52762E0C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927A835B-ACB1-4E3E-AA09-4133D4F8734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91165271"/>
              </p:ext>
            </p:extLst>
          </p:nvPr>
        </p:nvGraphicFramePr>
        <p:xfrm>
          <a:off x="4141966" y="990600"/>
          <a:ext cx="3497637" cy="4343400"/>
        </p:xfrm>
        <a:graphic>
          <a:graphicData uri="http://schemas.openxmlformats.org/drawingml/2006/table">
            <a:tbl>
              <a:tblPr firstRow="1" bandRow="1"/>
              <a:tblGrid>
                <a:gridCol w="2679041">
                  <a:extLst>
                    <a:ext uri="{9D8B030D-6E8A-4147-A177-3AD203B41FA5}">
                      <a16:colId xmlns:a16="http://schemas.microsoft.com/office/drawing/2014/main" val="2503753094"/>
                    </a:ext>
                  </a:extLst>
                </a:gridCol>
                <a:gridCol w="818596">
                  <a:extLst>
                    <a:ext uri="{9D8B030D-6E8A-4147-A177-3AD203B41FA5}">
                      <a16:colId xmlns:a16="http://schemas.microsoft.com/office/drawing/2014/main" val="2146507040"/>
                    </a:ext>
                  </a:extLst>
                </a:gridCol>
              </a:tblGrid>
              <a:tr h="53340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pPr algn="ctr"/>
                      <a:r>
                        <a:rPr lang="en-US" sz="1400" strike="noStrike" dirty="0"/>
                        <a:t>Tier</a:t>
                      </a: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400" b="1" strike="noStrike" kern="1200" dirty="0">
                          <a:solidFill>
                            <a:schemeClr val="lt1"/>
                          </a:solidFill>
                          <a:latin typeface="Arial" panose="020B0604020202020204"/>
                          <a:ea typeface="+mn-ea"/>
                          <a:cs typeface="+mn-cs"/>
                        </a:rPr>
                        <a:t>Aug</a:t>
                      </a:r>
                    </a:p>
                    <a:p>
                      <a:pPr marL="0" algn="ctr" defTabSz="914400" rtl="0" eaLnBrk="1" latinLnBrk="0" hangingPunct="1"/>
                      <a:r>
                        <a:rPr lang="en-US" sz="1400" b="1" strike="noStrike" kern="1200" dirty="0">
                          <a:solidFill>
                            <a:schemeClr val="lt1"/>
                          </a:solidFill>
                          <a:latin typeface="Arial" panose="020B0604020202020204"/>
                          <a:ea typeface="+mn-ea"/>
                          <a:cs typeface="+mn-cs"/>
                        </a:rPr>
                        <a:t>2025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42930027"/>
                  </a:ext>
                </a:extLst>
              </a:tr>
              <a:tr h="5334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strike="noStrike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 – Critical</a:t>
                      </a: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strike="noStrike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41195850"/>
                  </a:ext>
                </a:extLst>
              </a:tr>
              <a:tr h="5334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 – High Priority</a:t>
                      </a: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strike="noStrike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50179027"/>
                  </a:ext>
                </a:extLst>
              </a:tr>
              <a:tr h="5334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 – Medium Priority</a:t>
                      </a: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strike="noStrike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39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7622208"/>
                  </a:ext>
                </a:extLst>
              </a:tr>
              <a:tr h="5334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4 – No Action</a:t>
                      </a: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strike="noStrike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72262602"/>
                  </a:ext>
                </a:extLst>
              </a:tr>
              <a:tr h="5334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5 – Candidate for Removal</a:t>
                      </a: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strike="noStrike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06965218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TBD</a:t>
                      </a: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strike="noStrike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02915236"/>
                  </a:ext>
                </a:extLst>
              </a:tr>
              <a:tr h="6858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Total</a:t>
                      </a:r>
                      <a:endParaRPr lang="en-US" sz="14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strike="noStrike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66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11698981"/>
                  </a:ext>
                </a:extLst>
              </a:tr>
            </a:tbl>
          </a:graphicData>
        </a:graphic>
      </p:graphicFrame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71DF028C-4C37-FFCA-C1B7-BAF688E245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1295400"/>
            <a:ext cx="3657600" cy="4953000"/>
          </a:xfrm>
        </p:spPr>
        <p:txBody>
          <a:bodyPr lIns="91440" tIns="45720" rIns="91440" bIns="45720" anchor="t"/>
          <a:lstStyle/>
          <a:p>
            <a:pPr>
              <a:tabLst>
                <a:tab pos="788670" algn="l"/>
                <a:tab pos="2743200" algn="ctr"/>
                <a:tab pos="4105275" algn="l"/>
              </a:tabLst>
            </a:pPr>
            <a:r>
              <a:rPr lang="en-US" sz="1800" dirty="0"/>
              <a:t>Posted Excel file details</a:t>
            </a:r>
          </a:p>
          <a:p>
            <a:pPr lvl="1">
              <a:tabLst>
                <a:tab pos="788670" algn="l"/>
                <a:tab pos="2743200" algn="ctr"/>
                <a:tab pos="4105275" algn="l"/>
              </a:tabLst>
            </a:pPr>
            <a:r>
              <a:rPr lang="en-US" sz="1400" dirty="0"/>
              <a:t>Retained notes from prior year prioritization discussions</a:t>
            </a:r>
          </a:p>
          <a:p>
            <a:pPr lvl="1">
              <a:tabLst>
                <a:tab pos="788670" algn="l"/>
                <a:tab pos="2743200" algn="ctr"/>
                <a:tab pos="4105275" algn="l"/>
              </a:tabLst>
            </a:pPr>
            <a:r>
              <a:rPr lang="en-US" sz="1400" dirty="0"/>
              <a:t>Updated for latest status</a:t>
            </a:r>
          </a:p>
          <a:p>
            <a:pPr lvl="1">
              <a:tabLst>
                <a:tab pos="788670" algn="l"/>
                <a:tab pos="2743200" algn="ctr"/>
                <a:tab pos="4105275" algn="l"/>
              </a:tabLst>
            </a:pPr>
            <a:r>
              <a:rPr lang="en-US" sz="1400" dirty="0"/>
              <a:t>Column added to capture “Tier”</a:t>
            </a:r>
          </a:p>
          <a:p>
            <a:pPr lvl="1">
              <a:tabLst>
                <a:tab pos="788670" algn="l"/>
                <a:tab pos="2743200" algn="ctr"/>
                <a:tab pos="4105275" algn="l"/>
              </a:tabLst>
            </a:pPr>
            <a:endParaRPr lang="en-US" sz="14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r>
              <a:rPr lang="en-US" sz="1800" dirty="0"/>
              <a:t>An initial draft Tier has been applied to each item as a starting point for the August 25 prioritization workshop</a:t>
            </a:r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4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r>
              <a:rPr lang="en-US" sz="1800" dirty="0"/>
              <a:t>This will be the first of several iterations</a:t>
            </a:r>
          </a:p>
        </p:txBody>
      </p:sp>
      <p:sp>
        <p:nvSpPr>
          <p:cNvPr id="3" name="TextBox 22">
            <a:extLst>
              <a:ext uri="{FF2B5EF4-FFF2-40B4-BE49-F238E27FC236}">
                <a16:creationId xmlns:a16="http://schemas.microsoft.com/office/drawing/2014/main" id="{E7F50D0E-11F7-AAFB-450C-F368E02BD97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33600" y="5971401"/>
            <a:ext cx="6096000" cy="276999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Note: Currently there are 38 Revision Requests in-flight for delivery, including RTC+B</a:t>
            </a:r>
          </a:p>
        </p:txBody>
      </p:sp>
    </p:spTree>
    <p:extLst>
      <p:ext uri="{BB962C8B-B14F-4D97-AF65-F5344CB8AC3E}">
        <p14:creationId xmlns:p14="http://schemas.microsoft.com/office/powerpoint/2010/main" val="3195340007"/>
      </p:ext>
    </p:extLst>
  </p:cSld>
  <p:clrMapOvr>
    <a:masterClrMapping/>
  </p:clrMapOvr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2BDB63875B034C8B32518C6496ADD1" ma:contentTypeVersion="0" ma:contentTypeDescription="Create a new document." ma:contentTypeScope="" ma:versionID="2e49056469cb591c67c33c10da96a071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20884B7F-5407-4A7E-885F-D19D0E5ED726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B248F63C-08AC-4CDD-B36F-0851B11853CB}">
  <ds:schemaRefs>
    <ds:schemaRef ds:uri="http://www.w3.org/XML/1998/namespace"/>
    <ds:schemaRef ds:uri="http://purl.org/dc/terms/"/>
    <ds:schemaRef ds:uri="http://schemas.microsoft.com/office/2006/documentManagement/types"/>
    <ds:schemaRef ds:uri="http://purl.org/dc/dcmitype/"/>
    <ds:schemaRef ds:uri="http://schemas.microsoft.com/office/2006/metadata/properties"/>
    <ds:schemaRef ds:uri="c34af464-7aa1-4edd-9be4-83dffc1cb926"/>
    <ds:schemaRef ds:uri="http://purl.org/dc/elements/1.1/"/>
    <ds:schemaRef ds:uri="http://schemas.microsoft.com/office/infopath/2007/PartnerControls"/>
    <ds:schemaRef ds:uri="http://schemas.openxmlformats.org/package/2006/metadata/core-properties"/>
  </ds:schemaRefs>
</ds:datastoreItem>
</file>

<file path=customXml/itemProps3.xml><?xml version="1.0" encoding="utf-8"?>
<ds:datastoreItem xmlns:ds="http://schemas.openxmlformats.org/officeDocument/2006/customXml" ds:itemID="{686AC9E6-93EC-408A-81EA-765D121FF0C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779404</TotalTime>
  <Words>935</Words>
  <Application>Microsoft Office PowerPoint</Application>
  <PresentationFormat>On-screen Show (4:3)</PresentationFormat>
  <Paragraphs>321</Paragraphs>
  <Slides>8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8</vt:i4>
      </vt:variant>
    </vt:vector>
  </HeadingPairs>
  <TitlesOfParts>
    <vt:vector size="15" baseType="lpstr">
      <vt:lpstr>Arial</vt:lpstr>
      <vt:lpstr>Calibri</vt:lpstr>
      <vt:lpstr>Courier New</vt:lpstr>
      <vt:lpstr>Wingdings</vt:lpstr>
      <vt:lpstr>1_Custom Design</vt:lpstr>
      <vt:lpstr>Office Theme</vt:lpstr>
      <vt:lpstr>Custom Design</vt:lpstr>
      <vt:lpstr>PowerPoint Presentation</vt:lpstr>
      <vt:lpstr>PowerPoint Presentation</vt:lpstr>
      <vt:lpstr>2025 Release Targets – Approved NPRRs / SCRs / xGRRs </vt:lpstr>
      <vt:lpstr>Major Projects</vt:lpstr>
      <vt:lpstr>Priority / Rank Recommendations for Revision Requests with Impacts</vt:lpstr>
      <vt:lpstr>Technology Working Group (TWG)</vt:lpstr>
      <vt:lpstr>Aging Revision Request Project Review Approach</vt:lpstr>
      <vt:lpstr>Aging Revision Request Review at PRS – Stats</vt:lpstr>
    </vt:vector>
  </TitlesOfParts>
  <Company>The Electric Reliability Council of Texas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Anderson, Troy</cp:lastModifiedBy>
  <cp:revision>3145</cp:revision>
  <cp:lastPrinted>2024-02-06T15:16:31Z</cp:lastPrinted>
  <dcterms:created xsi:type="dcterms:W3CDTF">2016-01-21T15:20:31Z</dcterms:created>
  <dcterms:modified xsi:type="dcterms:W3CDTF">2025-08-10T19:09:46Z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0x0101002E2BDB63875B034C8B32518C6496ADD1</vt:lpwstr>
  </property>
  <property fmtid="{D5CDD505-2E9C-101B-9397-08002B2CF9AE}" pid="3" name="MSIP_Label_7084cbda-52b8-46fb-a7b7-cb5bd465ed85_Enabled">
    <vt:lpwstr>true</vt:lpwstr>
  </property>
  <property fmtid="{D5CDD505-2E9C-101B-9397-08002B2CF9AE}" pid="4" name="MSIP_Label_7084cbda-52b8-46fb-a7b7-cb5bd465ed85_SetDate">
    <vt:lpwstr>2023-07-13T14:03:21Z</vt:lpwstr>
  </property>
  <property fmtid="{D5CDD505-2E9C-101B-9397-08002B2CF9AE}" pid="5" name="MSIP_Label_7084cbda-52b8-46fb-a7b7-cb5bd465ed85_Method">
    <vt:lpwstr>Standard</vt:lpwstr>
  </property>
  <property fmtid="{D5CDD505-2E9C-101B-9397-08002B2CF9AE}" pid="6" name="MSIP_Label_7084cbda-52b8-46fb-a7b7-cb5bd465ed85_Name">
    <vt:lpwstr>Internal</vt:lpwstr>
  </property>
  <property fmtid="{D5CDD505-2E9C-101B-9397-08002B2CF9AE}" pid="7" name="MSIP_Label_7084cbda-52b8-46fb-a7b7-cb5bd465ed85_SiteId">
    <vt:lpwstr>0afb747d-bff7-4596-a9fc-950ef9e0ec45</vt:lpwstr>
  </property>
  <property fmtid="{D5CDD505-2E9C-101B-9397-08002B2CF9AE}" pid="8" name="MSIP_Label_7084cbda-52b8-46fb-a7b7-cb5bd465ed85_ActionId">
    <vt:lpwstr>aeb57a52-e3b6-4d9f-97b5-8553c941019a</vt:lpwstr>
  </property>
  <property fmtid="{D5CDD505-2E9C-101B-9397-08002B2CF9AE}" pid="9" name="MSIP_Label_7084cbda-52b8-46fb-a7b7-cb5bd465ed85_ContentBits">
    <vt:lpwstr>0</vt:lpwstr>
  </property>
</Properties>
</file>