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66" r:id="rId8"/>
    <p:sldId id="269" r:id="rId9"/>
    <p:sldId id="27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C44B4A3-2F4A-F2F4-A340-7E8150691CC7}" name="Khalifeh, Amar" initials="AK" userId="S::Amar.Khalifeh@ercot.com::d3e3ff3c-6067-4190-b9f0-249db3f2a5b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2025 Annual Validation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>
                <a:solidFill>
                  <a:schemeClr val="bg1"/>
                </a:solidFill>
              </a:rPr>
              <a:t>June 18,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/>
              <a:t>2025 Annual RES and BUS Validation Progress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7F2F082-04F5-2116-79D0-C3BA1C5E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495128"/>
              </p:ext>
            </p:extLst>
          </p:nvPr>
        </p:nvGraphicFramePr>
        <p:xfrm>
          <a:off x="235628" y="1905000"/>
          <a:ext cx="8672744" cy="2743201"/>
        </p:xfrm>
        <a:graphic>
          <a:graphicData uri="http://schemas.openxmlformats.org/drawingml/2006/table">
            <a:tbl>
              <a:tblPr/>
              <a:tblGrid>
                <a:gridCol w="705031">
                  <a:extLst>
                    <a:ext uri="{9D8B030D-6E8A-4147-A177-3AD203B41FA5}">
                      <a16:colId xmlns:a16="http://schemas.microsoft.com/office/drawing/2014/main" val="1402378523"/>
                    </a:ext>
                  </a:extLst>
                </a:gridCol>
                <a:gridCol w="3380755">
                  <a:extLst>
                    <a:ext uri="{9D8B030D-6E8A-4147-A177-3AD203B41FA5}">
                      <a16:colId xmlns:a16="http://schemas.microsoft.com/office/drawing/2014/main" val="1920079313"/>
                    </a:ext>
                  </a:extLst>
                </a:gridCol>
                <a:gridCol w="764493">
                  <a:extLst>
                    <a:ext uri="{9D8B030D-6E8A-4147-A177-3AD203B41FA5}">
                      <a16:colId xmlns:a16="http://schemas.microsoft.com/office/drawing/2014/main" val="1428695400"/>
                    </a:ext>
                  </a:extLst>
                </a:gridCol>
                <a:gridCol w="764493">
                  <a:extLst>
                    <a:ext uri="{9D8B030D-6E8A-4147-A177-3AD203B41FA5}">
                      <a16:colId xmlns:a16="http://schemas.microsoft.com/office/drawing/2014/main" val="1465708478"/>
                    </a:ext>
                  </a:extLst>
                </a:gridCol>
                <a:gridCol w="764493">
                  <a:extLst>
                    <a:ext uri="{9D8B030D-6E8A-4147-A177-3AD203B41FA5}">
                      <a16:colId xmlns:a16="http://schemas.microsoft.com/office/drawing/2014/main" val="929143204"/>
                    </a:ext>
                  </a:extLst>
                </a:gridCol>
                <a:gridCol w="764493">
                  <a:extLst>
                    <a:ext uri="{9D8B030D-6E8A-4147-A177-3AD203B41FA5}">
                      <a16:colId xmlns:a16="http://schemas.microsoft.com/office/drawing/2014/main" val="3716550717"/>
                    </a:ext>
                  </a:extLst>
                </a:gridCol>
                <a:gridCol w="764493">
                  <a:extLst>
                    <a:ext uri="{9D8B030D-6E8A-4147-A177-3AD203B41FA5}">
                      <a16:colId xmlns:a16="http://schemas.microsoft.com/office/drawing/2014/main" val="1752119898"/>
                    </a:ext>
                  </a:extLst>
                </a:gridCol>
                <a:gridCol w="764493">
                  <a:extLst>
                    <a:ext uri="{9D8B030D-6E8A-4147-A177-3AD203B41FA5}">
                      <a16:colId xmlns:a16="http://schemas.microsoft.com/office/drawing/2014/main" val="872230578"/>
                    </a:ext>
                  </a:extLst>
                </a:gridCol>
              </a:tblGrid>
              <a:tr h="38296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AV 2025 Progress Report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299379"/>
                  </a:ext>
                </a:extLst>
              </a:tr>
              <a:tr h="3139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 Annual Validation Task List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447922"/>
                  </a:ext>
                </a:extLst>
              </a:tr>
              <a:tr h="2260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to provide list of RES &amp; BUS ESI IDs to TDSPs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3/4/2025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3993699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3993695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3993706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3993691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3993704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412082"/>
                  </a:ext>
                </a:extLst>
              </a:tr>
              <a:tr h="226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4/10/2025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4008878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4008881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4008888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4008884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4008887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49483"/>
                  </a:ext>
                </a:extLst>
              </a:tr>
              <a:tr h="3817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4/10/25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TDSPs to provide finalized list of RES &amp; BUS ESI IDs to ERCOT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443078"/>
                  </a:ext>
                </a:extLst>
              </a:tr>
              <a:tr h="3022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4/15/25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7/22/2025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210819"/>
                  </a:ext>
                </a:extLst>
              </a:tr>
              <a:tr h="226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4/15/25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781483"/>
                  </a:ext>
                </a:extLst>
              </a:tr>
              <a:tr h="226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9/30/25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546637"/>
                  </a:ext>
                </a:extLst>
              </a:tr>
              <a:tr h="226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10/3/25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163104"/>
                  </a:ext>
                </a:extLst>
              </a:tr>
              <a:tr h="232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10/10/25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635" marR="4635" marT="46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635" marR="4635" marT="4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126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15E4-FA50-4BB2-98FF-0E663FD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AV RES and BUS Status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57ACB-1AFE-4D2B-B5F3-D8940DB51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F8FB10-EE9B-B0FF-55B2-C1AA7256D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915448"/>
              </p:ext>
            </p:extLst>
          </p:nvPr>
        </p:nvGraphicFramePr>
        <p:xfrm>
          <a:off x="315190" y="2133600"/>
          <a:ext cx="8524013" cy="2525357"/>
        </p:xfrm>
        <a:graphic>
          <a:graphicData uri="http://schemas.openxmlformats.org/drawingml/2006/table">
            <a:tbl>
              <a:tblPr/>
              <a:tblGrid>
                <a:gridCol w="1116632">
                  <a:extLst>
                    <a:ext uri="{9D8B030D-6E8A-4147-A177-3AD203B41FA5}">
                      <a16:colId xmlns:a16="http://schemas.microsoft.com/office/drawing/2014/main" val="471221325"/>
                    </a:ext>
                  </a:extLst>
                </a:gridCol>
                <a:gridCol w="409039">
                  <a:extLst>
                    <a:ext uri="{9D8B030D-6E8A-4147-A177-3AD203B41FA5}">
                      <a16:colId xmlns:a16="http://schemas.microsoft.com/office/drawing/2014/main" val="3130162488"/>
                    </a:ext>
                  </a:extLst>
                </a:gridCol>
                <a:gridCol w="409039">
                  <a:extLst>
                    <a:ext uri="{9D8B030D-6E8A-4147-A177-3AD203B41FA5}">
                      <a16:colId xmlns:a16="http://schemas.microsoft.com/office/drawing/2014/main" val="783068343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1489762744"/>
                    </a:ext>
                  </a:extLst>
                </a:gridCol>
                <a:gridCol w="409039">
                  <a:extLst>
                    <a:ext uri="{9D8B030D-6E8A-4147-A177-3AD203B41FA5}">
                      <a16:colId xmlns:a16="http://schemas.microsoft.com/office/drawing/2014/main" val="3342712594"/>
                    </a:ext>
                  </a:extLst>
                </a:gridCol>
                <a:gridCol w="409039">
                  <a:extLst>
                    <a:ext uri="{9D8B030D-6E8A-4147-A177-3AD203B41FA5}">
                      <a16:colId xmlns:a16="http://schemas.microsoft.com/office/drawing/2014/main" val="303993986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1011891250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1948682136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938030037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3860103506"/>
                    </a:ext>
                  </a:extLst>
                </a:gridCol>
                <a:gridCol w="599455">
                  <a:extLst>
                    <a:ext uri="{9D8B030D-6E8A-4147-A177-3AD203B41FA5}">
                      <a16:colId xmlns:a16="http://schemas.microsoft.com/office/drawing/2014/main" val="2253389474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3517167041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3200790274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499607560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2060666166"/>
                    </a:ext>
                  </a:extLst>
                </a:gridCol>
                <a:gridCol w="517177">
                  <a:extLst>
                    <a:ext uri="{9D8B030D-6E8A-4147-A177-3AD203B41FA5}">
                      <a16:colId xmlns:a16="http://schemas.microsoft.com/office/drawing/2014/main" val="190077792"/>
                    </a:ext>
                  </a:extLst>
                </a:gridCol>
              </a:tblGrid>
              <a:tr h="195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Profile Validation Status as of: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11-Aug-25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1657714"/>
                  </a:ext>
                </a:extLst>
              </a:tr>
              <a:tr h="18015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657266"/>
                  </a:ext>
                </a:extLst>
              </a:tr>
              <a:tr h="19516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CNP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591961"/>
                  </a:ext>
                </a:extLst>
              </a:tr>
              <a:tr h="18015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197878"/>
                  </a:ext>
                </a:extLst>
              </a:tr>
              <a:tr h="180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Set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56,597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17,155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73,752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94,755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18,920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113,675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173,086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24,923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198,009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2,619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11,915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7562182"/>
                  </a:ext>
                </a:extLst>
              </a:tr>
              <a:tr h="180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Exceptions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645121"/>
                  </a:ext>
                </a:extLst>
              </a:tr>
              <a:tr h="360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Subject to Change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56,589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17,151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73,740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94,712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18,900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113,612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173,076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24,813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197,889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2,618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11,914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1803119"/>
                  </a:ext>
                </a:extLst>
              </a:tr>
              <a:tr h="360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Updated, as of  Aug-11-2025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56,588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17,146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73,734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94,697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18,419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113,116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173,064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24,531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197,595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2,617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11,913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00086"/>
                  </a:ext>
                </a:extLst>
              </a:tr>
              <a:tr h="180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510639"/>
                  </a:ext>
                </a:extLst>
              </a:tr>
              <a:tr h="2026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Completion</a:t>
                      </a:r>
                      <a:r>
                        <a:rPr lang="en-US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22765"/>
                  </a:ext>
                </a:extLst>
              </a:tr>
              <a:tr h="300251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Load Profiling Guide, sec 11.2.1 (2) (a) vi, 99% is considered complete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980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4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B6F3C-FBDB-CA77-8EB0-27C6C49A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Tweaking Profile Change Criteria for BUS</a:t>
            </a:r>
            <a:endParaRPr lang="en-US" baseline="30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3EA02-3F69-E322-4F55-BDF1C5FBD0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1EC13A-8ADF-8D1A-1765-7C602AA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669246"/>
              </p:ext>
            </p:extLst>
          </p:nvPr>
        </p:nvGraphicFramePr>
        <p:xfrm>
          <a:off x="2324100" y="1561783"/>
          <a:ext cx="4495800" cy="1005840"/>
        </p:xfrm>
        <a:graphic>
          <a:graphicData uri="http://schemas.openxmlformats.org/drawingml/2006/table">
            <a:tbl>
              <a:tblPr/>
              <a:tblGrid>
                <a:gridCol w="2090078">
                  <a:extLst>
                    <a:ext uri="{9D8B030D-6E8A-4147-A177-3AD203B41FA5}">
                      <a16:colId xmlns:a16="http://schemas.microsoft.com/office/drawing/2014/main" val="4212378361"/>
                    </a:ext>
                  </a:extLst>
                </a:gridCol>
                <a:gridCol w="1202861">
                  <a:extLst>
                    <a:ext uri="{9D8B030D-6E8A-4147-A177-3AD203B41FA5}">
                      <a16:colId xmlns:a16="http://schemas.microsoft.com/office/drawing/2014/main" val="3488395209"/>
                    </a:ext>
                  </a:extLst>
                </a:gridCol>
                <a:gridCol w="1202861">
                  <a:extLst>
                    <a:ext uri="{9D8B030D-6E8A-4147-A177-3AD203B41FA5}">
                      <a16:colId xmlns:a16="http://schemas.microsoft.com/office/drawing/2014/main" val="323907091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Method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659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to 2022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to 2024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966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30282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24183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3003F2-3E18-694D-194A-E2235CA07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416639"/>
              </p:ext>
            </p:extLst>
          </p:nvPr>
        </p:nvGraphicFramePr>
        <p:xfrm>
          <a:off x="2324100" y="3544094"/>
          <a:ext cx="4610098" cy="1257300"/>
        </p:xfrm>
        <a:graphic>
          <a:graphicData uri="http://schemas.openxmlformats.org/drawingml/2006/table">
            <a:tbl>
              <a:tblPr/>
              <a:tblGrid>
                <a:gridCol w="1691779">
                  <a:extLst>
                    <a:ext uri="{9D8B030D-6E8A-4147-A177-3AD203B41FA5}">
                      <a16:colId xmlns:a16="http://schemas.microsoft.com/office/drawing/2014/main" val="3567152426"/>
                    </a:ext>
                  </a:extLst>
                </a:gridCol>
                <a:gridCol w="1416865">
                  <a:extLst>
                    <a:ext uri="{9D8B030D-6E8A-4147-A177-3AD203B41FA5}">
                      <a16:colId xmlns:a16="http://schemas.microsoft.com/office/drawing/2014/main" val="3314747779"/>
                    </a:ext>
                  </a:extLst>
                </a:gridCol>
                <a:gridCol w="1501454">
                  <a:extLst>
                    <a:ext uri="{9D8B030D-6E8A-4147-A177-3AD203B41FA5}">
                      <a16:colId xmlns:a16="http://schemas.microsoft.com/office/drawing/2014/main" val="32564040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Method*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527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to 2022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to 2024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5345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6213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Insignificant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0271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9909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AD339AD-0D3D-D364-3914-31741CAFD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240222"/>
              </p:ext>
            </p:extLst>
          </p:nvPr>
        </p:nvGraphicFramePr>
        <p:xfrm>
          <a:off x="4353791" y="5136357"/>
          <a:ext cx="2133598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799">
                  <a:extLst>
                    <a:ext uri="{9D8B030D-6E8A-4147-A177-3AD203B41FA5}">
                      <a16:colId xmlns:a16="http://schemas.microsoft.com/office/drawing/2014/main" val="159920498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614839969"/>
                    </a:ext>
                  </a:extLst>
                </a:gridCol>
              </a:tblGrid>
              <a:tr h="21312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*Tolerance between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30079"/>
                  </a:ext>
                </a:extLst>
              </a:tr>
              <a:tr h="21312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- 6%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959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9849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c34af464-7aa1-4edd-9be4-83dffc1cb926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2187</TotalTime>
  <Words>412</Words>
  <Application>Microsoft Office PowerPoint</Application>
  <PresentationFormat>On-screen Show (4:3)</PresentationFormat>
  <Paragraphs>223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2025 Annual RES and BUS Validation Progress Report</vt:lpstr>
      <vt:lpstr>2025 AV RES and BUS Status Update</vt:lpstr>
      <vt:lpstr>Impact of Tweaking Profile Change Criteria for BUS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Pliler, Steven</cp:lastModifiedBy>
  <cp:revision>127</cp:revision>
  <cp:lastPrinted>2016-01-21T20:53:15Z</cp:lastPrinted>
  <dcterms:created xsi:type="dcterms:W3CDTF">2016-01-21T15:20:31Z</dcterms:created>
  <dcterms:modified xsi:type="dcterms:W3CDTF">2025-08-12T18:48:53Z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2023-08-07T19:02:15Z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d63258bd-2510-4955-abec-c1eb369ff1c3</vt:lpwstr>
  </property>
  <property fmtid="{D5CDD505-2E9C-101B-9397-08002B2CF9AE}" pid="9" name="MSIP_Label_7084cbda-52b8-46fb-a7b7-cb5bd465ed85_ContentBits">
    <vt:lpwstr>0</vt:lpwstr>
  </property>
</Properties>
</file>