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7"/>
  </p:notesMasterIdLst>
  <p:handoutMasterIdLst>
    <p:handoutMasterId r:id="rId48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2982" r:id="rId13"/>
    <p:sldId id="3008" r:id="rId14"/>
    <p:sldId id="3011" r:id="rId15"/>
    <p:sldId id="626" r:id="rId16"/>
    <p:sldId id="631" r:id="rId17"/>
    <p:sldId id="2985" r:id="rId18"/>
    <p:sldId id="3010" r:id="rId19"/>
    <p:sldId id="3012" r:id="rId20"/>
    <p:sldId id="3013" r:id="rId21"/>
    <p:sldId id="3014" r:id="rId22"/>
    <p:sldId id="3015" r:id="rId23"/>
    <p:sldId id="3016" r:id="rId24"/>
    <p:sldId id="3017" r:id="rId25"/>
    <p:sldId id="2983" r:id="rId26"/>
    <p:sldId id="3018" r:id="rId27"/>
    <p:sldId id="3019" r:id="rId28"/>
    <p:sldId id="3020" r:id="rId29"/>
    <p:sldId id="3021" r:id="rId30"/>
    <p:sldId id="3022" r:id="rId31"/>
    <p:sldId id="597" r:id="rId32"/>
    <p:sldId id="3009" r:id="rId33"/>
    <p:sldId id="2980" r:id="rId34"/>
    <p:sldId id="584" r:id="rId35"/>
    <p:sldId id="2981" r:id="rId36"/>
    <p:sldId id="2979" r:id="rId37"/>
    <p:sldId id="593" r:id="rId38"/>
    <p:sldId id="594" r:id="rId39"/>
    <p:sldId id="589" r:id="rId40"/>
    <p:sldId id="600" r:id="rId41"/>
    <p:sldId id="599" r:id="rId42"/>
    <p:sldId id="591" r:id="rId43"/>
    <p:sldId id="581" r:id="rId44"/>
    <p:sldId id="603" r:id="rId45"/>
    <p:sldId id="58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August 11,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8/11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3371850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2D4F6-8386-87E3-0624-737700BD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60" y="0"/>
            <a:ext cx="2478812" cy="632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6A11B7-7FDD-C457-1B2B-14A504699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755" y="0"/>
            <a:ext cx="26077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707F-AB46-8589-7BFA-6168FCE4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1396-1733-73F3-CA20-D6A44A6B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610DF8D-0E46-AA1F-8BFA-3315A75E14E1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6F9A2-BBB3-08DA-A6E1-EB0CA1D7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0D344-A6DA-66DF-E1DB-3AEF7531F444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F1772-C29E-D8BF-C1B7-520C0B0F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01AE6-E72D-9CA0-00A3-7CC7A0D8BF09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1034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D31B-11FB-1E05-481F-0780C0AB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A11D-8761-3371-E922-D6F23C4F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3E392-88E0-F7A0-908E-D9D3E9288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580B9-0523-E918-FF33-4BD78D2C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8/11 UDSP following tests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QSEs Scheduled!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18EB12-DE65-0508-5AE7-9AD42C62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97" y="46037"/>
            <a:ext cx="19812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0A6CDAF-C761-5234-4409-D47D70B13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87" y="46037"/>
            <a:ext cx="22860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Upcoming: Aug 18 improvements: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08-05-2025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3110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54C15-FF6F-4F17-8840-C7A4A387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3CEDB-070C-12EC-031D-24EA92BF5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706119"/>
            <a:ext cx="8260080" cy="60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4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E0D01-489A-1D9D-42E3-092B5AC7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4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F6169-B3A1-32C1-3D97-1DCCC075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" y="76200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6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48532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8/8/2025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2D27B-B359-77D7-1CED-0744728E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9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08-07-2025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5162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5008D-E934-6221-15E6-933A90C2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04AC4-D37F-B190-106A-8D39368A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78447"/>
            <a:ext cx="8595360" cy="63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14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BA74B-73A8-F247-273E-932C875D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691944" y="5705168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62206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D281F-ACDB-B78C-E12E-17943886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80518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671299" y="5865575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14228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5A98B-A094-F3DE-2028-6984C65B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No current software issues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  <a:p>
            <a:pPr marL="0" indent="0">
              <a:buNone/>
            </a:pPr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Optional- Day-Ahead submission for Monitored Op Day window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Day-ahead Submissions window (normally 7AM-10AM) for OD 8/13 will remain open on 8/12 until 6pm for those wanting to test their Day Ahead submissions validation. </a:t>
            </a:r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week share final calendar of September activities leading up to LFC Test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 contains: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 /  FAQ as of 8/8/2025 / Connectivity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u="sng" dirty="0">
                <a:solidFill>
                  <a:schemeClr val="tx2"/>
                </a:solidFill>
              </a:rPr>
              <a:t>Aug 19, 1-3pm: Additional Closed-Loop LFC Workshop August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Another joint RTCBTF/TWG workshop to walk-through September 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66A36-4DC0-53DE-A8E0-6DAF020F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65" y="1684704"/>
            <a:ext cx="5496203" cy="1551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0E5AAC-E188-82CF-6493-68FF8AAE260F}"/>
              </a:ext>
            </a:extLst>
          </p:cNvPr>
          <p:cNvSpPr/>
          <p:nvPr/>
        </p:nvSpPr>
        <p:spPr>
          <a:xfrm rot="20345082">
            <a:off x="1311708" y="2099268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July/Aug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 in flight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8" y="1295400"/>
            <a:ext cx="3271085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dirty="0"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Last 3 weeks have progressed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from 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1- 65%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Week 2- 74%</a:t>
            </a: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       Past week- 85%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4975491"/>
            <a:ext cx="2783962" cy="1051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D99140-4887-37D2-D2BA-6953E148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66" y="0"/>
            <a:ext cx="2810073" cy="6324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38C8B1-A55D-E173-21A3-F1915606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297" y="0"/>
            <a:ext cx="27419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2498</Words>
  <Application>Microsoft Office PowerPoint</Application>
  <PresentationFormat>On-screen Show (4:3)</PresentationFormat>
  <Paragraphs>434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July/Aug Market Trials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3B for Handbook 3 Acceptable Telemetry Point values received by ERCOT for active resources.</vt:lpstr>
      <vt:lpstr>RTC+B Telemetry points validation</vt:lpstr>
      <vt:lpstr>Scorecard 4 for  Handbook 4- QSEs demonstrate  ability to follow UDSP  in coordinated test with ERCOT </vt:lpstr>
      <vt:lpstr>Summary of SCED functionality</vt:lpstr>
      <vt:lpstr>Market Trials OD Summary 08-05-2025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Market Trials OD Summary 08-07-2025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Market Trials known issues/updates</vt:lpstr>
      <vt:lpstr>Submission validation update - PROD vs RTC+B</vt:lpstr>
      <vt:lpstr>Submission validation update - PROD vs RTC+B</vt:lpstr>
      <vt:lpstr>Wrap-Up and Questions</vt:lpstr>
      <vt:lpstr>APPENDIX- Supporting Materials</vt:lpstr>
      <vt:lpstr>RTC+B New Reports Posted to the ERCOT Website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54</cp:revision>
  <cp:lastPrinted>2017-10-10T21:31:05Z</cp:lastPrinted>
  <dcterms:created xsi:type="dcterms:W3CDTF">2016-01-21T15:20:31Z</dcterms:created>
  <dcterms:modified xsi:type="dcterms:W3CDTF">2025-08-11T14:23:45Z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