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3" r:id="rId4"/>
    <p:sldMasterId id="2147483663" r:id="rId5"/>
    <p:sldMasterId id="2147483739" r:id="rId6"/>
  </p:sldMasterIdLst>
  <p:notesMasterIdLst>
    <p:notesMasterId r:id="rId15"/>
  </p:notesMasterIdLst>
  <p:handoutMasterIdLst>
    <p:handoutMasterId r:id="rId16"/>
  </p:handoutMasterIdLst>
  <p:sldIdLst>
    <p:sldId id="542" r:id="rId7"/>
    <p:sldId id="557" r:id="rId8"/>
    <p:sldId id="545" r:id="rId9"/>
    <p:sldId id="552" r:id="rId10"/>
    <p:sldId id="551" r:id="rId11"/>
    <p:sldId id="553" r:id="rId12"/>
    <p:sldId id="554" r:id="rId13"/>
    <p:sldId id="555" r:id="rId14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3C61"/>
    <a:srgbClr val="00AEC7"/>
    <a:srgbClr val="E6EBF0"/>
    <a:srgbClr val="98C3FA"/>
    <a:srgbClr val="70CDD9"/>
    <a:srgbClr val="8DC3E5"/>
    <a:srgbClr val="A9E5EA"/>
    <a:srgbClr val="5B6770"/>
    <a:srgbClr val="26D07C"/>
    <a:srgbClr val="0076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C81A702-71B4-4F69-B6A5-4B059F90E108}" v="75" dt="2025-08-11T21:26:34.635"/>
  </p1510:revLst>
</p1510:revInfo>
</file>

<file path=ppt/tableStyles.xml><?xml version="1.0" encoding="utf-8"?>
<a:tblStyleLst xmlns:a="http://schemas.openxmlformats.org/drawingml/2006/main" def="{93296810-A885-4BE3-A3E7-6D5BEEA58F35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howGuides="1">
      <p:cViewPr varScale="1">
        <p:scale>
          <a:sx n="93" d="100"/>
          <a:sy n="93" d="100"/>
        </p:scale>
        <p:origin x="1272" y="30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2202"/>
    </p:cViewPr>
  </p:sorterViewPr>
  <p:notesViewPr>
    <p:cSldViewPr showGuides="1">
      <p:cViewPr varScale="1">
        <p:scale>
          <a:sx n="95" d="100"/>
          <a:sy n="95" d="100"/>
        </p:scale>
        <p:origin x="3534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orris, Sam" userId="afc15a04-52bf-41eb-a4cb-6a1b23ae91aa" providerId="ADAL" clId="{9C81A702-71B4-4F69-B6A5-4B059F90E108}"/>
    <pc:docChg chg="undo custSel delSld modSld">
      <pc:chgData name="Morris, Sam" userId="afc15a04-52bf-41eb-a4cb-6a1b23ae91aa" providerId="ADAL" clId="{9C81A702-71B4-4F69-B6A5-4B059F90E108}" dt="2025-08-11T21:33:43.977" v="60" actId="478"/>
      <pc:docMkLst>
        <pc:docMk/>
      </pc:docMkLst>
      <pc:sldChg chg="addSp delSp modSp mod">
        <pc:chgData name="Morris, Sam" userId="afc15a04-52bf-41eb-a4cb-6a1b23ae91aa" providerId="ADAL" clId="{9C81A702-71B4-4F69-B6A5-4B059F90E108}" dt="2025-08-11T21:21:04.777" v="36" actId="478"/>
        <pc:sldMkLst>
          <pc:docMk/>
          <pc:sldMk cId="1155814358" sldId="545"/>
        </pc:sldMkLst>
        <pc:spChg chg="add mod">
          <ac:chgData name="Morris, Sam" userId="afc15a04-52bf-41eb-a4cb-6a1b23ae91aa" providerId="ADAL" clId="{9C81A702-71B4-4F69-B6A5-4B059F90E108}" dt="2025-08-11T20:37:05.040" v="23" actId="1076"/>
          <ac:spMkLst>
            <pc:docMk/>
            <pc:sldMk cId="1155814358" sldId="545"/>
            <ac:spMk id="6" creationId="{C377FAD7-155F-1C04-BCAA-B07BD3D07552}"/>
          </ac:spMkLst>
        </pc:spChg>
        <pc:graphicFrameChg chg="del mod">
          <ac:chgData name="Morris, Sam" userId="afc15a04-52bf-41eb-a4cb-6a1b23ae91aa" providerId="ADAL" clId="{9C81A702-71B4-4F69-B6A5-4B059F90E108}" dt="2025-08-11T21:21:04.777" v="36" actId="478"/>
          <ac:graphicFrameMkLst>
            <pc:docMk/>
            <pc:sldMk cId="1155814358" sldId="545"/>
            <ac:graphicFrameMk id="3" creationId="{34A061B3-1C8D-9DAC-E487-508614694BC4}"/>
          </ac:graphicFrameMkLst>
        </pc:graphicFrameChg>
        <pc:picChg chg="add mod">
          <ac:chgData name="Morris, Sam" userId="afc15a04-52bf-41eb-a4cb-6a1b23ae91aa" providerId="ADAL" clId="{9C81A702-71B4-4F69-B6A5-4B059F90E108}" dt="2025-08-11T21:20:59.033" v="35" actId="1076"/>
          <ac:picMkLst>
            <pc:docMk/>
            <pc:sldMk cId="1155814358" sldId="545"/>
            <ac:picMk id="2" creationId="{795D00BC-E985-6F2C-8F28-3E5CAA7C2EA0}"/>
          </ac:picMkLst>
        </pc:picChg>
        <pc:inkChg chg="add del">
          <ac:chgData name="Morris, Sam" userId="afc15a04-52bf-41eb-a4cb-6a1b23ae91aa" providerId="ADAL" clId="{9C81A702-71B4-4F69-B6A5-4B059F90E108}" dt="2025-08-11T20:25:17.062" v="9" actId="9405"/>
          <ac:inkMkLst>
            <pc:docMk/>
            <pc:sldMk cId="1155814358" sldId="545"/>
            <ac:inkMk id="2" creationId="{8C392E55-3F44-191A-C29B-0F74DF466E1F}"/>
          </ac:inkMkLst>
        </pc:inkChg>
      </pc:sldChg>
      <pc:sldChg chg="addSp delSp modSp mod">
        <pc:chgData name="Morris, Sam" userId="afc15a04-52bf-41eb-a4cb-6a1b23ae91aa" providerId="ADAL" clId="{9C81A702-71B4-4F69-B6A5-4B059F90E108}" dt="2025-08-11T21:30:46.143" v="55" actId="1076"/>
        <pc:sldMkLst>
          <pc:docMk/>
          <pc:sldMk cId="495075612" sldId="551"/>
        </pc:sldMkLst>
        <pc:spChg chg="add mod">
          <ac:chgData name="Morris, Sam" userId="afc15a04-52bf-41eb-a4cb-6a1b23ae91aa" providerId="ADAL" clId="{9C81A702-71B4-4F69-B6A5-4B059F90E108}" dt="2025-08-11T21:30:46.143" v="55" actId="1076"/>
          <ac:spMkLst>
            <pc:docMk/>
            <pc:sldMk cId="495075612" sldId="551"/>
            <ac:spMk id="6" creationId="{A436CFF0-65E1-943C-A1D8-8DF092CE19D0}"/>
          </ac:spMkLst>
        </pc:spChg>
        <pc:graphicFrameChg chg="del mod">
          <ac:chgData name="Morris, Sam" userId="afc15a04-52bf-41eb-a4cb-6a1b23ae91aa" providerId="ADAL" clId="{9C81A702-71B4-4F69-B6A5-4B059F90E108}" dt="2025-08-11T21:30:00.777" v="47" actId="478"/>
          <ac:graphicFrameMkLst>
            <pc:docMk/>
            <pc:sldMk cId="495075612" sldId="551"/>
            <ac:graphicFrameMk id="7" creationId="{A77F79D6-DC64-A3F8-9BE3-3CCC6B9E4F58}"/>
          </ac:graphicFrameMkLst>
        </pc:graphicFrameChg>
        <pc:picChg chg="add mod">
          <ac:chgData name="Morris, Sam" userId="afc15a04-52bf-41eb-a4cb-6a1b23ae91aa" providerId="ADAL" clId="{9C81A702-71B4-4F69-B6A5-4B059F90E108}" dt="2025-08-11T21:29:57.229" v="46" actId="1076"/>
          <ac:picMkLst>
            <pc:docMk/>
            <pc:sldMk cId="495075612" sldId="551"/>
            <ac:picMk id="3" creationId="{A325F7D4-077C-DE86-EDBE-B042DFD5DD71}"/>
          </ac:picMkLst>
        </pc:picChg>
      </pc:sldChg>
      <pc:sldChg chg="addSp delSp modSp mod">
        <pc:chgData name="Morris, Sam" userId="afc15a04-52bf-41eb-a4cb-6a1b23ae91aa" providerId="ADAL" clId="{9C81A702-71B4-4F69-B6A5-4B059F90E108}" dt="2025-08-11T21:28:46.978" v="43" actId="1076"/>
        <pc:sldMkLst>
          <pc:docMk/>
          <pc:sldMk cId="971222555" sldId="552"/>
        </pc:sldMkLst>
        <pc:graphicFrameChg chg="del mod">
          <ac:chgData name="Morris, Sam" userId="afc15a04-52bf-41eb-a4cb-6a1b23ae91aa" providerId="ADAL" clId="{9C81A702-71B4-4F69-B6A5-4B059F90E108}" dt="2025-08-11T21:23:44.055" v="40" actId="478"/>
          <ac:graphicFrameMkLst>
            <pc:docMk/>
            <pc:sldMk cId="971222555" sldId="552"/>
            <ac:graphicFrameMk id="7" creationId="{AB43DF8D-7239-FF32-E614-53F8778AE3E6}"/>
          </ac:graphicFrameMkLst>
        </pc:graphicFrameChg>
        <pc:graphicFrameChg chg="del">
          <ac:chgData name="Morris, Sam" userId="afc15a04-52bf-41eb-a4cb-6a1b23ae91aa" providerId="ADAL" clId="{9C81A702-71B4-4F69-B6A5-4B059F90E108}" dt="2025-08-11T21:28:34.334" v="42" actId="478"/>
          <ac:graphicFrameMkLst>
            <pc:docMk/>
            <pc:sldMk cId="971222555" sldId="552"/>
            <ac:graphicFrameMk id="8" creationId="{2784C8E4-EBC5-0E31-483F-06A36D052C57}"/>
          </ac:graphicFrameMkLst>
        </pc:graphicFrameChg>
        <pc:picChg chg="add mod">
          <ac:chgData name="Morris, Sam" userId="afc15a04-52bf-41eb-a4cb-6a1b23ae91aa" providerId="ADAL" clId="{9C81A702-71B4-4F69-B6A5-4B059F90E108}" dt="2025-08-11T21:22:44.155" v="39" actId="1076"/>
          <ac:picMkLst>
            <pc:docMk/>
            <pc:sldMk cId="971222555" sldId="552"/>
            <ac:picMk id="3" creationId="{F28E7A38-9A3C-F4F8-0760-D9414DE7D789}"/>
          </ac:picMkLst>
        </pc:picChg>
        <pc:picChg chg="add mod">
          <ac:chgData name="Morris, Sam" userId="afc15a04-52bf-41eb-a4cb-6a1b23ae91aa" providerId="ADAL" clId="{9C81A702-71B4-4F69-B6A5-4B059F90E108}" dt="2025-08-11T21:28:46.978" v="43" actId="1076"/>
          <ac:picMkLst>
            <pc:docMk/>
            <pc:sldMk cId="971222555" sldId="552"/>
            <ac:picMk id="6" creationId="{7AED2E8A-8891-BDBA-BA23-1A88988699D3}"/>
          </ac:picMkLst>
        </pc:picChg>
      </pc:sldChg>
      <pc:sldChg chg="addSp delSp modSp mod">
        <pc:chgData name="Morris, Sam" userId="afc15a04-52bf-41eb-a4cb-6a1b23ae91aa" providerId="ADAL" clId="{9C81A702-71B4-4F69-B6A5-4B059F90E108}" dt="2025-08-11T21:33:43.977" v="60" actId="478"/>
        <pc:sldMkLst>
          <pc:docMk/>
          <pc:sldMk cId="1872230535" sldId="553"/>
        </pc:sldMkLst>
        <pc:graphicFrameChg chg="del mod">
          <ac:chgData name="Morris, Sam" userId="afc15a04-52bf-41eb-a4cb-6a1b23ae91aa" providerId="ADAL" clId="{9C81A702-71B4-4F69-B6A5-4B059F90E108}" dt="2025-08-11T21:17:23.037" v="32" actId="478"/>
          <ac:graphicFrameMkLst>
            <pc:docMk/>
            <pc:sldMk cId="1872230535" sldId="553"/>
            <ac:graphicFrameMk id="6" creationId="{3A7DF559-FB49-5A42-B9F4-85A52344A1A9}"/>
          </ac:graphicFrameMkLst>
        </pc:graphicFrameChg>
        <pc:graphicFrameChg chg="del mod">
          <ac:chgData name="Morris, Sam" userId="afc15a04-52bf-41eb-a4cb-6a1b23ae91aa" providerId="ADAL" clId="{9C81A702-71B4-4F69-B6A5-4B059F90E108}" dt="2025-08-11T21:33:43.977" v="60" actId="478"/>
          <ac:graphicFrameMkLst>
            <pc:docMk/>
            <pc:sldMk cId="1872230535" sldId="553"/>
            <ac:graphicFrameMk id="7" creationId="{0230906B-57B6-BFD8-1520-767304A5C858}"/>
          </ac:graphicFrameMkLst>
        </pc:graphicFrameChg>
        <pc:picChg chg="add mod">
          <ac:chgData name="Morris, Sam" userId="afc15a04-52bf-41eb-a4cb-6a1b23ae91aa" providerId="ADAL" clId="{9C81A702-71B4-4F69-B6A5-4B059F90E108}" dt="2025-08-11T21:17:19.957" v="31" actId="1076"/>
          <ac:picMkLst>
            <pc:docMk/>
            <pc:sldMk cId="1872230535" sldId="553"/>
            <ac:picMk id="3" creationId="{75B70707-2893-69C0-60DF-85F3DE9289D8}"/>
          </ac:picMkLst>
        </pc:picChg>
        <pc:picChg chg="add">
          <ac:chgData name="Morris, Sam" userId="afc15a04-52bf-41eb-a4cb-6a1b23ae91aa" providerId="ADAL" clId="{9C81A702-71B4-4F69-B6A5-4B059F90E108}" dt="2025-08-11T21:31:55.640" v="56"/>
          <ac:picMkLst>
            <pc:docMk/>
            <pc:sldMk cId="1872230535" sldId="553"/>
            <ac:picMk id="6" creationId="{9B1E6B07-1CEB-6860-A76C-1D52290684CA}"/>
          </ac:picMkLst>
        </pc:picChg>
        <pc:picChg chg="add mod">
          <ac:chgData name="Morris, Sam" userId="afc15a04-52bf-41eb-a4cb-6a1b23ae91aa" providerId="ADAL" clId="{9C81A702-71B4-4F69-B6A5-4B059F90E108}" dt="2025-08-11T21:33:39.799" v="59" actId="1076"/>
          <ac:picMkLst>
            <pc:docMk/>
            <pc:sldMk cId="1872230535" sldId="553"/>
            <ac:picMk id="8" creationId="{A29A97BE-F2D8-4B68-087C-E14C5B156756}"/>
          </ac:picMkLst>
        </pc:picChg>
      </pc:sldChg>
      <pc:sldChg chg="addSp delSp modSp mod">
        <pc:chgData name="Morris, Sam" userId="afc15a04-52bf-41eb-a4cb-6a1b23ae91aa" providerId="ADAL" clId="{9C81A702-71B4-4F69-B6A5-4B059F90E108}" dt="2025-08-11T21:15:33.627" v="28" actId="478"/>
        <pc:sldMkLst>
          <pc:docMk/>
          <pc:sldMk cId="3508921414" sldId="554"/>
        </pc:sldMkLst>
        <pc:graphicFrameChg chg="del mod">
          <ac:chgData name="Morris, Sam" userId="afc15a04-52bf-41eb-a4cb-6a1b23ae91aa" providerId="ADAL" clId="{9C81A702-71B4-4F69-B6A5-4B059F90E108}" dt="2025-08-11T21:15:33.627" v="28" actId="478"/>
          <ac:graphicFrameMkLst>
            <pc:docMk/>
            <pc:sldMk cId="3508921414" sldId="554"/>
            <ac:graphicFrameMk id="6" creationId="{8F6F9255-9702-5B0B-431E-33192B089DCE}"/>
          </ac:graphicFrameMkLst>
        </pc:graphicFrameChg>
        <pc:picChg chg="add mod">
          <ac:chgData name="Morris, Sam" userId="afc15a04-52bf-41eb-a4cb-6a1b23ae91aa" providerId="ADAL" clId="{9C81A702-71B4-4F69-B6A5-4B059F90E108}" dt="2025-08-11T21:14:49.089" v="27" actId="1076"/>
          <ac:picMkLst>
            <pc:docMk/>
            <pc:sldMk cId="3508921414" sldId="554"/>
            <ac:picMk id="3" creationId="{97274748-1611-72C0-EB12-A259083767F4}"/>
          </ac:picMkLst>
        </pc:picChg>
      </pc:sldChg>
      <pc:sldChg chg="del">
        <pc:chgData name="Morris, Sam" userId="afc15a04-52bf-41eb-a4cb-6a1b23ae91aa" providerId="ADAL" clId="{9C81A702-71B4-4F69-B6A5-4B059F90E108}" dt="2025-08-11T20:20:15.699" v="0" actId="2696"/>
        <pc:sldMkLst>
          <pc:docMk/>
          <pc:sldMk cId="2114028254" sldId="556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105419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127000" rIns="127000" bIns="127000" numCol="1" spcCol="1270" anchor="ctr" anchorCtr="0">
          <a:noAutofit/>
        </a:bodyPr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0" kern="1200" dirty="0"/>
            <a:t>Click to edit Master subtitle style</a:t>
          </a:r>
        </a:p>
      </dsp:txBody>
      <dsp:txXfrm>
        <a:off x="761512" y="548640"/>
        <a:ext cx="105419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101431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127000" rIns="127000" bIns="127000" numCol="1" spcCol="1270" anchor="ctr" anchorCtr="0">
          <a:noAutofit/>
        </a:bodyPr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0" kern="1200" dirty="0"/>
            <a:t>Click to edit Master subtitle style</a:t>
          </a:r>
        </a:p>
      </dsp:txBody>
      <dsp:txXfrm>
        <a:off x="1160373" y="2194560"/>
        <a:ext cx="101431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105419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127000" rIns="127000" bIns="127000" numCol="1" spcCol="1270" anchor="ctr" anchorCtr="0">
          <a:noAutofit/>
        </a:bodyPr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0" kern="1200" dirty="0"/>
            <a:t>Click to edit Master subtitle style</a:t>
          </a:r>
        </a:p>
      </dsp:txBody>
      <dsp:txXfrm>
        <a:off x="761512" y="3840480"/>
        <a:ext cx="105419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8/11/2025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8/11/2025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537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C28BCE00-998E-E986-BAB5-DFC04DAB5E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11379200" cy="3124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811FEB3-47F2-0622-E85A-BC25AB9BF116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06400" y="4053684"/>
            <a:ext cx="11379200" cy="204231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820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8650E65A-77F2-BD31-7884-036E0E1C769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06400" y="4038601"/>
            <a:ext cx="11120581" cy="20573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307E5F9A-4C8E-B655-9F97-B41B055E27A3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406400" y="1219202"/>
            <a:ext cx="11074400" cy="2042317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8510886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74168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823200" y="914400"/>
            <a:ext cx="39624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D41AE20F-67AB-7F58-E5C0-B80B60EB4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BB40FEBA-A659-D520-0764-206779E237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240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1C8B81A-95BD-E991-9B9F-3E9298BDD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BD1C03C-3DF7-A3DE-6887-F11B8EF5149C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FB76CBF-9431-A50C-08E3-E8EE4F236149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E0BA04B7-EE99-D736-11AC-D183C0DF7A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72136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3A5A8A3F-3706-273B-1AFB-760A102730E0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823200" y="914400"/>
            <a:ext cx="39624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accent1"/>
                </a:solidFill>
              </a:defRPr>
            </a:lvl1pPr>
            <a:lvl2pPr>
              <a:defRPr sz="140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B59DB38-0284-35BB-FCF2-EAA64B408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9556402B-DC9D-8431-8023-AD33522805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79845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06400" y="762000"/>
            <a:ext cx="69088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1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3DA0FCEA-D36B-8171-D6EF-668CFAA33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435EFE1-64FF-A596-7050-A720211A5B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029BC0-04FA-F2B5-5399-0E40A64D3564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315200" y="838200"/>
            <a:ext cx="4470400" cy="54102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6432911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CEE2A56D-1F8F-6D34-5142-3AFE504C0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19A953EB-673D-F477-0F68-19BB330849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406401" y="1066801"/>
            <a:ext cx="11379200" cy="21913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accent2"/>
                </a:solidFill>
              </a:defRPr>
            </a:lvl2pPr>
            <a:lvl3pPr>
              <a:defRPr sz="1600">
                <a:solidFill>
                  <a:schemeClr val="accent2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406401" y="3574375"/>
            <a:ext cx="11379200" cy="2277547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0293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06400" y="762001"/>
            <a:ext cx="56134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762001"/>
            <a:ext cx="51816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4EF78B07-4E0F-444F-3584-E6AC1A3DDB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405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E8A51F0A-9475-9DAE-242E-33E187825E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Content Placeholder 4">
            <a:extLst>
              <a:ext uri="{FF2B5EF4-FFF2-40B4-BE49-F238E27FC236}">
                <a16:creationId xmlns:a16="http://schemas.microsoft.com/office/drawing/2014/main" id="{2EE9DFC8-B2E5-E793-2150-517381008A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06400" y="762001"/>
            <a:ext cx="3759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" name="Content Placeholder 4">
            <a:extLst>
              <a:ext uri="{FF2B5EF4-FFF2-40B4-BE49-F238E27FC236}">
                <a16:creationId xmlns:a16="http://schemas.microsoft.com/office/drawing/2014/main" id="{378E2229-F384-0D03-A606-DDA1EF9C1598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4225639" y="762001"/>
            <a:ext cx="3759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3" name="Content Placeholder 4">
            <a:extLst>
              <a:ext uri="{FF2B5EF4-FFF2-40B4-BE49-F238E27FC236}">
                <a16:creationId xmlns:a16="http://schemas.microsoft.com/office/drawing/2014/main" id="{A025B271-82B7-1F6E-F1D4-5CDE1CA26D69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8035639" y="762001"/>
            <a:ext cx="3759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30262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08000" y="1240594"/>
            <a:ext cx="36576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534021" y="1926394"/>
            <a:ext cx="36576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4267200" y="1240594"/>
            <a:ext cx="36576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4293221" y="1926394"/>
            <a:ext cx="36576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8000379" y="1237099"/>
            <a:ext cx="36576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8026400" y="1922899"/>
            <a:ext cx="36576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7" name="Slide Number Placeholder 5">
            <a:extLst>
              <a:ext uri="{FF2B5EF4-FFF2-40B4-BE49-F238E27FC236}">
                <a16:creationId xmlns:a16="http://schemas.microsoft.com/office/drawing/2014/main" id="{3C43E465-E8F7-518D-DB0A-14D6D41085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3796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406400" y="762000"/>
          <a:ext cx="113792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E1BA5E2-F942-F1C0-42B8-24244D128F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386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1200" y="2130430"/>
            <a:ext cx="10674157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36557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BA199AC-D2A1-091A-DA81-F6D6886C50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3166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B84D1CB6-92C2-F892-BEE2-D7DE748ACA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264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635F2-47C7-E5B0-DC5D-8BCFB40269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27200" y="2206630"/>
            <a:ext cx="9855200" cy="1470025"/>
          </a:xfrm>
          <a:prstGeom prst="rect">
            <a:avLst/>
          </a:prstGeom>
        </p:spPr>
        <p:txBody>
          <a:bodyPr/>
          <a:lstStyle>
            <a:lvl1pPr algn="ctr"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75FD51-383E-7023-CF18-A1096F0F27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70988" y="3962400"/>
            <a:ext cx="7392213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D3E071B-3191-735B-1E53-53195D771F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1053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F5775D9C-A163-0AE2-B1A6-0B1992510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7EF50F-9FD6-D876-630B-1BB9772EDA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0"/>
            <a:ext cx="10160003" cy="61722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201076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219200" y="0"/>
            <a:ext cx="10160003" cy="61722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tx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ECA9812F-1971-A6EB-3683-540A757044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138389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315200" y="0"/>
            <a:ext cx="4876800" cy="6858000"/>
          </a:xfrm>
          <a:prstGeom prst="rect">
            <a:avLst/>
          </a:prstGeom>
          <a:solidFill>
            <a:srgbClr val="E6EBF0"/>
          </a:solidFill>
        </p:spPr>
        <p:txBody>
          <a:bodyPr lIns="274320" tIns="960120" rIns="274320" bIns="731520"/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953FC956-A879-5B22-35BA-D236C87FBE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6A410FC-F79C-D1EE-BC59-B3D7D49806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0"/>
            <a:ext cx="6096000" cy="61722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8143635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315200" y="0"/>
            <a:ext cx="4876800" cy="6858000"/>
          </a:xfrm>
          <a:prstGeom prst="rect">
            <a:avLst/>
          </a:prstGeom>
          <a:solidFill>
            <a:srgbClr val="E6EBF0"/>
          </a:solidFill>
        </p:spPr>
        <p:txBody>
          <a:bodyPr lIns="274320" tIns="960120" rIns="274320" bIns="731520"/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7A8D8C4E-4BE2-888F-3F85-54FC3D912A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73ABB5D-9742-CBF2-15A7-11E66774A8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0"/>
            <a:ext cx="6096000" cy="61722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tx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8932473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and Gray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2133600" y="3429000"/>
            <a:ext cx="9347200" cy="28194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B242DC6D-47B2-4BEB-A8AA-8A0002CC16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922C3B1-E57B-52E5-9F21-33863CDB21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0"/>
            <a:ext cx="10261600" cy="34290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5899779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A3182A6B-DC34-4468-C956-97A4DC5435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7AFAAF5-F226-6389-E586-DC046360078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2133600" y="3429000"/>
            <a:ext cx="9347200" cy="28194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99807EB-47DD-8DF6-305A-C4E5A3D892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0"/>
            <a:ext cx="10261600" cy="34290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5842642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3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A431F1-E681-368A-8F5C-DBA97E41C3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32000" y="990600"/>
            <a:ext cx="44704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AD76CDD-E83E-314F-46D6-468E51433F47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807200" y="990601"/>
            <a:ext cx="4673600" cy="54102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A4A3320-2AAB-0F80-784F-76D0C98A4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2000" y="472282"/>
            <a:ext cx="9753600" cy="518318"/>
          </a:xfrm>
          <a:prstGeom prst="rect">
            <a:avLst/>
          </a:prstGeom>
        </p:spPr>
        <p:txBody>
          <a:bodyPr lIns="274320"/>
          <a:lstStyle>
            <a:lvl1pPr algn="l">
              <a:defRPr sz="28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B17BDA0E-C1F9-FF52-4A21-937465BDDD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67179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4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B3CF171C-297F-4950-0C7E-D8D375822F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EB5CE23-0801-2645-C33A-9F9E19FF46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32000" y="990600"/>
            <a:ext cx="44704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8A263E8-3DE1-FE29-FE2A-6585C0D4DCC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807200" y="990601"/>
            <a:ext cx="4673600" cy="54102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9A24D0FB-E176-3A85-94A0-3D5271A740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2000" y="472282"/>
            <a:ext cx="9753600" cy="518318"/>
          </a:xfrm>
          <a:prstGeom prst="rect">
            <a:avLst/>
          </a:prstGeom>
        </p:spPr>
        <p:txBody>
          <a:bodyPr lIns="274320"/>
          <a:lstStyle>
            <a:lvl1pPr algn="l">
              <a:defRPr sz="28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90988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1200" y="2438405"/>
            <a:ext cx="10674157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AF8914-EDD3-FC49-4CAF-D7AFEA0598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85529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5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2699664-72AA-34F1-784C-6E6582F038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106EE49-B184-8DE1-DEB3-C9D706F278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32000" y="990600"/>
            <a:ext cx="44704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0830282-F265-20EB-31BA-835917B411D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807200" y="990601"/>
            <a:ext cx="4673600" cy="5410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chemeClr val="accent1"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52C17FD-3EC6-0937-A579-73189B204F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2000" y="472282"/>
            <a:ext cx="9753600" cy="518318"/>
          </a:xfrm>
          <a:prstGeom prst="rect">
            <a:avLst/>
          </a:prstGeom>
        </p:spPr>
        <p:txBody>
          <a:bodyPr lIns="274320"/>
          <a:lstStyle>
            <a:lvl1pPr algn="l">
              <a:defRPr sz="28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7883853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in Shape with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6">
            <a:extLst>
              <a:ext uri="{FF2B5EF4-FFF2-40B4-BE49-F238E27FC236}">
                <a16:creationId xmlns:a16="http://schemas.microsoft.com/office/drawing/2014/main" id="{C3ED11FE-8556-BDBD-C1A4-1DDF827CEB3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2184400" y="1127931"/>
            <a:ext cx="9618453" cy="228729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accent2"/>
                </a:solidFill>
              </a:defRPr>
            </a:lvl2pPr>
            <a:lvl3pPr marL="914400" indent="0">
              <a:buNone/>
              <a:defRPr sz="1600">
                <a:solidFill>
                  <a:schemeClr val="accent2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5" name="Text Placeholder 6">
            <a:extLst>
              <a:ext uri="{FF2B5EF4-FFF2-40B4-BE49-F238E27FC236}">
                <a16:creationId xmlns:a16="http://schemas.microsoft.com/office/drawing/2014/main" id="{FB0943CB-AB77-66FC-B5C6-9EF57AD713B2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2184400" y="3962401"/>
            <a:ext cx="9618453" cy="2102114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3" spcCol="548640">
            <a:sp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 marL="914400" indent="0">
              <a:buNone/>
              <a:defRPr sz="12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6FB956A1-A25D-DD57-0C23-A5E2DB94E5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2F52A6F6-BF09-CAD7-9F06-9654C6694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2000" y="472282"/>
            <a:ext cx="9753600" cy="518318"/>
          </a:xfrm>
          <a:prstGeom prst="rect">
            <a:avLst/>
          </a:prstGeom>
        </p:spPr>
        <p:txBody>
          <a:bodyPr lIns="274320"/>
          <a:lstStyle>
            <a:lvl1pPr algn="l">
              <a:defRPr sz="28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03180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F5400B3-30FC-250E-0E40-F769CD495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72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762001"/>
            <a:ext cx="113792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rgbClr val="5B6770"/>
                </a:solidFill>
              </a:defRPr>
            </a:lvl2pPr>
            <a:lvl3pPr>
              <a:defRPr sz="1600">
                <a:solidFill>
                  <a:srgbClr val="5B6770"/>
                </a:solidFill>
              </a:defRPr>
            </a:lvl3pPr>
            <a:lvl4pPr>
              <a:defRPr sz="1400">
                <a:solidFill>
                  <a:srgbClr val="5B6770"/>
                </a:solidFill>
              </a:defRPr>
            </a:lvl4pPr>
            <a:lvl5pPr>
              <a:defRPr sz="1200">
                <a:solidFill>
                  <a:srgbClr val="5B677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5271C7-351C-6A53-1BD1-4B6987F11F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11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06400" y="762000"/>
            <a:ext cx="69088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315200" y="0"/>
            <a:ext cx="4876800" cy="6464808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DBED4E2-E7A2-AE66-639C-4EE96FC06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8926B97-2A6D-A2E6-33E5-91F5C2A6F7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322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560A137-FB98-0536-3809-C26CC3FAD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69088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5AB1D34-51BB-4778-251A-21036E98CE5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315200" y="0"/>
            <a:ext cx="4876800" cy="6464808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9EA07743-71C9-2937-9D4F-786590E10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FC980251-D77A-C3CE-5889-2579FFB6AC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313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1A0D26C4-F0B9-8786-63BA-3230F0D9E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2746A8-CEB7-DA32-2E46-4CD875A53BEE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5B6770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81F622A-1E5B-9C1F-4B89-952F231997D8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504BE0D-CAFF-A353-053D-04E6FAB570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11379200" cy="2514600"/>
          </a:xfrm>
          <a:prstGeom prst="rect">
            <a:avLst/>
          </a:prstGeom>
        </p:spPr>
        <p:txBody>
          <a:bodyPr lIns="274320" tIns="274320" rIns="274320" bIns="36576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0A47C1F-9F12-8BE1-EFDD-1FE189FAAD52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06400" y="3429000"/>
            <a:ext cx="11379200" cy="2667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4BAB97C9-A225-B5FE-3934-62A46DFCC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744CFBEC-5C8F-3F37-0431-43415179EE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827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C28BCE00-998E-E986-BAB5-DFC04DAB5E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11379200" cy="40386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811FEB3-47F2-0622-E85A-BC25AB9BF116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06400" y="4800600"/>
            <a:ext cx="11379200" cy="12954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accent1"/>
                </a:solidFill>
              </a:defRPr>
            </a:lvl1pPr>
            <a:lvl2pPr>
              <a:defRPr sz="140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1068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4.xml"/><Relationship Id="rId21" Type="http://schemas.openxmlformats.org/officeDocument/2006/relationships/image" Target="../media/image2.svg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slideLayout" Target="../slideLayouts/slideLayout31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888064" y="-25179"/>
            <a:ext cx="7315200" cy="6858000"/>
          </a:xfrm>
          <a:prstGeom prst="rect">
            <a:avLst/>
          </a:prstGeom>
          <a:solidFill>
            <a:srgbClr val="E6EBF0"/>
          </a:solidFill>
          <a:ln>
            <a:noFill/>
          </a:ln>
          <a:effectLst>
            <a:outerShdw blurRad="50800" dist="50800" dir="11400000" algn="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6FE76773-FEE2-163D-E756-9AAD39ED202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62000" y="2737071"/>
            <a:ext cx="3257550" cy="133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69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11379203" y="6477005"/>
            <a:ext cx="711199" cy="381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12026174" y="6477000"/>
            <a:ext cx="165825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79248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 userDrawn="1"/>
        </p:nvCxnSpPr>
        <p:spPr>
          <a:xfrm>
            <a:off x="2054654" y="6477006"/>
            <a:ext cx="10015426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 userDrawn="1"/>
        </p:nvSpPr>
        <p:spPr>
          <a:xfrm>
            <a:off x="72903" y="6553201"/>
            <a:ext cx="124789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chemeClr val="tx1"/>
                </a:solidFill>
              </a:rPr>
              <a:t>PUBLIC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F0728AEC-AFC2-0FC4-2534-F5AD2DB85996}"/>
              </a:ext>
            </a:extLst>
          </p:cNvPr>
          <p:cNvPicPr>
            <a:picLocks noChangeAspect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1107221" y="6326706"/>
            <a:ext cx="734292" cy="300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964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736" r:id="rId2"/>
    <p:sldLayoutId id="2147483665" r:id="rId3"/>
    <p:sldLayoutId id="2147483738" r:id="rId4"/>
    <p:sldLayoutId id="2147483713" r:id="rId5"/>
    <p:sldLayoutId id="2147483714" r:id="rId6"/>
    <p:sldLayoutId id="2147483715" r:id="rId7"/>
    <p:sldLayoutId id="2147483716" r:id="rId8"/>
    <p:sldLayoutId id="2147483755" r:id="rId9"/>
    <p:sldLayoutId id="2147483756" r:id="rId10"/>
    <p:sldLayoutId id="2147483717" r:id="rId11"/>
    <p:sldLayoutId id="2147483718" r:id="rId12"/>
    <p:sldLayoutId id="2147483719" r:id="rId13"/>
    <p:sldLayoutId id="2147483720" r:id="rId14"/>
    <p:sldLayoutId id="2147483666" r:id="rId15"/>
    <p:sldLayoutId id="2147483722" r:id="rId16"/>
    <p:sldLayoutId id="2147483737" r:id="rId17"/>
    <p:sldLayoutId id="2147483721" r:id="rId18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1219204" y="6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288" y="5257800"/>
            <a:ext cx="1575824" cy="457200"/>
          </a:xfrm>
          <a:prstGeom prst="rect">
            <a:avLst/>
          </a:prstGeom>
        </p:spPr>
      </p:pic>
      <p:cxnSp>
        <p:nvCxnSpPr>
          <p:cNvPr id="12" name="Straight Connector 11"/>
          <p:cNvCxnSpPr>
            <a:cxnSpLocks/>
          </p:cNvCxnSpPr>
          <p:nvPr userDrawn="1"/>
        </p:nvCxnSpPr>
        <p:spPr>
          <a:xfrm flipH="1">
            <a:off x="1219201" y="6019800"/>
            <a:ext cx="4" cy="45720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E627B9B1-E043-8DC1-3EC7-0618B8D4608F}"/>
              </a:ext>
            </a:extLst>
          </p:cNvPr>
          <p:cNvSpPr/>
          <p:nvPr userDrawn="1"/>
        </p:nvSpPr>
        <p:spPr>
          <a:xfrm>
            <a:off x="11379203" y="6477005"/>
            <a:ext cx="711199" cy="381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chemeClr val="bg2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60C3A2F-8F20-B658-C764-43B7B4E03C14}"/>
              </a:ext>
            </a:extLst>
          </p:cNvPr>
          <p:cNvSpPr/>
          <p:nvPr userDrawn="1"/>
        </p:nvSpPr>
        <p:spPr>
          <a:xfrm>
            <a:off x="12026174" y="6477000"/>
            <a:ext cx="165825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EB88D08-DDEE-00ED-73FF-063414CEEA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AB031E7-226A-613D-9699-D5B9B138274C}"/>
              </a:ext>
            </a:extLst>
          </p:cNvPr>
          <p:cNvCxnSpPr>
            <a:cxnSpLocks/>
          </p:cNvCxnSpPr>
          <p:nvPr userDrawn="1"/>
        </p:nvCxnSpPr>
        <p:spPr>
          <a:xfrm>
            <a:off x="1219203" y="6477005"/>
            <a:ext cx="10850877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B4A18A6C-1485-2DE6-42D7-00D0F66FEAE0}"/>
              </a:ext>
            </a:extLst>
          </p:cNvPr>
          <p:cNvSpPr txBox="1"/>
          <p:nvPr userDrawn="1"/>
        </p:nvSpPr>
        <p:spPr>
          <a:xfrm>
            <a:off x="1117601" y="6553201"/>
            <a:ext cx="124789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chemeClr val="tx1"/>
                </a:solidFill>
              </a:rPr>
              <a:t>PUBLIC</a:t>
            </a:r>
          </a:p>
        </p:txBody>
      </p:sp>
    </p:spTree>
    <p:extLst>
      <p:ext uri="{BB962C8B-B14F-4D97-AF65-F5344CB8AC3E}">
        <p14:creationId xmlns:p14="http://schemas.microsoft.com/office/powerpoint/2010/main" val="4111403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  <p:sldLayoutId id="2147483751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comptroller.texas.gov/taxes/data-centers/" TargetMode="External"/><Relationship Id="rId2" Type="http://schemas.openxmlformats.org/officeDocument/2006/relationships/hyperlink" Target="https://www.puc.texas.gov/industry/electric/business/vcm/" TargetMode="Externa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B380C9-83F4-13B7-773B-9880F0F13E5F}"/>
              </a:ext>
            </a:extLst>
          </p:cNvPr>
          <p:cNvSpPr txBox="1"/>
          <p:nvPr/>
        </p:nvSpPr>
        <p:spPr>
          <a:xfrm>
            <a:off x="5334000" y="2105561"/>
            <a:ext cx="5646034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Data Center Inside ERCOT</a:t>
            </a:r>
          </a:p>
          <a:p>
            <a:r>
              <a:rPr lang="en-US" sz="2400" b="1" dirty="0"/>
              <a:t>Observations and Patterns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Sam Morris </a:t>
            </a:r>
          </a:p>
          <a:p>
            <a:r>
              <a:rPr lang="en-US" dirty="0"/>
              <a:t>Load Forecasting and Analysis</a:t>
            </a:r>
          </a:p>
          <a:p>
            <a:endParaRPr lang="en-US" dirty="0"/>
          </a:p>
          <a:p>
            <a:r>
              <a:rPr lang="en-US" dirty="0"/>
              <a:t>LLWG 8/14/2025</a:t>
            </a:r>
          </a:p>
        </p:txBody>
      </p:sp>
    </p:spTree>
    <p:extLst>
      <p:ext uri="{BB962C8B-B14F-4D97-AF65-F5344CB8AC3E}">
        <p14:creationId xmlns:p14="http://schemas.microsoft.com/office/powerpoint/2010/main" val="1850676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4D5C6F-2081-630E-1707-49AC10B8E7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7B858F-FA61-4D9D-ACB8-805268D936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ERCOT researched all loads connected at a transmission bus and classified loads by use type, including cloud storage, cloud compute, and crypto currency mining data centers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Includes loads that have gone through the Large Load Interconnection (LLI) process and others that were operational before the LLI process and/or are smaller than 75 MW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The following slides show aggregate load profile and growth information for these data centers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BAD570-44CA-8675-0B0E-0307A278D2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3738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D151017-34ED-768C-6465-8AFA2F69E0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</p:spPr>
        <p:txBody>
          <a:bodyPr>
            <a:normAutofit/>
          </a:bodyPr>
          <a:lstStyle/>
          <a:p>
            <a:r>
              <a:rPr lang="en-US" dirty="0"/>
              <a:t>Three Data Center Daily Shapes</a:t>
            </a:r>
            <a:endParaRPr lang="en-US" b="1" kern="1200" dirty="0">
              <a:latin typeface="+mj-lt"/>
              <a:ea typeface="+mj-ea"/>
              <a:cs typeface="+mj-cs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024440-E9EA-CF79-4C6D-84A5BC2775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1D93BD3E-1E9A-4970-A6F7-E7AC52762E0C}" type="slidenum">
              <a:rPr lang="en-US" sz="900" smtClean="0"/>
              <a:pPr>
                <a:lnSpc>
                  <a:spcPct val="90000"/>
                </a:lnSpc>
                <a:spcAft>
                  <a:spcPts val="600"/>
                </a:spcAft>
              </a:pPr>
              <a:t>3</a:t>
            </a:fld>
            <a:endParaRPr lang="en-US" sz="9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377FAD7-155F-1C04-BCAA-B07BD3D07552}"/>
              </a:ext>
            </a:extLst>
          </p:cNvPr>
          <p:cNvSpPr txBox="1"/>
          <p:nvPr/>
        </p:nvSpPr>
        <p:spPr>
          <a:xfrm rot="16200000">
            <a:off x="1062375" y="2975109"/>
            <a:ext cx="38985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MW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95D00BC-E985-6F2C-8F28-3E5CAA7C2E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1883" y="762000"/>
            <a:ext cx="9681287" cy="5480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58143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EFF465-8C19-2B20-053B-122D882BAD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Cloud Based Data Centers Daily Pattern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D9293C-B0E0-5FA8-4316-02D2F7529DDF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dirty="0"/>
              <a:t>ERCOT has approximately 380 storage/compute data centers. </a:t>
            </a:r>
          </a:p>
          <a:p>
            <a:r>
              <a:rPr lang="en-US" dirty="0"/>
              <a:t>Of those, 54 are considered Med/Large (&gt;25MW).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556A26-855A-892D-99FA-99D46754F1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28E7A38-9A3C-F4F8-0760-D9414DE7D7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007" y="990600"/>
            <a:ext cx="5456393" cy="357866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AED2E8A-8891-BDBA-BA23-1A88988699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67400" y="968477"/>
            <a:ext cx="5913633" cy="3578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1222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83918-9B62-7761-DA67-E38680A9DE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Cloud Based Data Center Growth (YTD)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ADEBC5-AB41-3618-2FD0-6719E9FFC445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dirty="0"/>
              <a:t>In the first half of 2025 Traditional Data Centers load grew by about 5%</a:t>
            </a:r>
          </a:p>
          <a:p>
            <a:r>
              <a:rPr lang="en-US" dirty="0"/>
              <a:t>Most of this was observed from April 1 to May 10. (3.9%) </a:t>
            </a:r>
          </a:p>
          <a:p>
            <a:r>
              <a:rPr lang="en-US" dirty="0"/>
              <a:t>Current installed capacity = 6,400MW Approved to Energize (LLI) + Operational (non-LLI)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EC6E58-3772-D9F2-51FC-5D7FDC20EF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325F7D4-077C-DE86-EDBE-B042DFD5DD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3616" y="895415"/>
            <a:ext cx="8486368" cy="374936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436CFF0-65E1-943C-A1D8-8DF092CE19D0}"/>
              </a:ext>
            </a:extLst>
          </p:cNvPr>
          <p:cNvSpPr txBox="1"/>
          <p:nvPr/>
        </p:nvSpPr>
        <p:spPr>
          <a:xfrm rot="16200000">
            <a:off x="1542858" y="2662374"/>
            <a:ext cx="51831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MW</a:t>
            </a:r>
          </a:p>
        </p:txBody>
      </p:sp>
    </p:spTree>
    <p:extLst>
      <p:ext uri="{BB962C8B-B14F-4D97-AF65-F5344CB8AC3E}">
        <p14:creationId xmlns:p14="http://schemas.microsoft.com/office/powerpoint/2010/main" val="4950756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98CCD9-18BA-A5F1-798B-EF403CBD8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Crypto Currency Mining Data Center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1E7DA1-1AD0-1C1A-C69C-993BA0610BBB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06399" y="4800600"/>
            <a:ext cx="11379200" cy="1295400"/>
          </a:xfrm>
        </p:spPr>
        <p:txBody>
          <a:bodyPr/>
          <a:lstStyle/>
          <a:p>
            <a:r>
              <a:rPr lang="en-US" dirty="0"/>
              <a:t>ERCOT has approximately 75-80 crypto currency mining sites </a:t>
            </a:r>
          </a:p>
          <a:p>
            <a:r>
              <a:rPr lang="en-US" dirty="0"/>
              <a:t>Of these, 44 sites are considered Med/Large (&gt;25MW)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7E70AD-F5FC-40CA-418F-5ADF8AFD60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5B70707-2893-69C0-60DF-85F3DE9289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399" y="988525"/>
            <a:ext cx="5688061" cy="360304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29A97BE-F2D8-4B68-087C-E14C5B1567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46800" y="988525"/>
            <a:ext cx="5688061" cy="3609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2305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3D7487-7720-65CB-68D1-126F9EBB7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Crypto Currency Mining Data Center Growth (YTD)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5BEEC2-C151-7908-D98C-C54515FE36E4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dirty="0"/>
              <a:t>Crypto mining data center demand has had some additions and some subtractions over the past year</a:t>
            </a:r>
          </a:p>
          <a:p>
            <a:r>
              <a:rPr lang="en-US" dirty="0"/>
              <a:t>Overall, the growth has been flat. ERCOT expects that to again ramp up starting this fall based on LLI additions</a:t>
            </a:r>
          </a:p>
          <a:p>
            <a:r>
              <a:rPr lang="en-US" dirty="0"/>
              <a:t>Installed capacity = 5,600MW Approved to Energize (LLI) + Operational (non-LLI)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0B554A-C439-3B60-18A1-0A04AE9067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7274748-1611-72C0-EB12-A259083767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996366"/>
            <a:ext cx="10205589" cy="3804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89214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186D2-6002-8859-10CC-C45438D29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Helpful Links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F60EE3-EC19-35FD-0BEF-6E80CBB7B3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PUCT Virtual Currency Mining Facility Registration</a:t>
            </a:r>
          </a:p>
          <a:p>
            <a:r>
              <a:rPr lang="en-US" dirty="0">
                <a:hlinkClick r:id="rId2"/>
              </a:rPr>
              <a:t>https://www.puc.texas.gov/industry/electric/business/vcm/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/>
              <a:t>Texas Comptroller Registered Qualifying Data Centers List</a:t>
            </a:r>
          </a:p>
          <a:p>
            <a:r>
              <a:rPr lang="en-US" dirty="0">
                <a:hlinkClick r:id="rId3"/>
              </a:rPr>
              <a:t>https://comptroller.texas.gov/taxes/data-centers/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365C22-7818-BEF9-60AD-A99E2D54FE9A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pPr algn="ctr"/>
            <a:r>
              <a:rPr lang="en-US" sz="4000"/>
              <a:t>Thank You!</a:t>
            </a:r>
            <a:endParaRPr lang="en-US" sz="40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C39895-7D4B-136E-948C-5E598D3213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4914347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Slid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Vertic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8d5ee879-813f-4fb9-b7c2-a59846c21aeb" xsi:nil="true"/>
    <Audience xmlns="8d5ee879-813f-4fb9-b7c2-a59846c21aeb">Internal</Audience>
    <Dimensions xmlns="8d5ee879-813f-4fb9-b7c2-a59846c21aeb" xsi:nil="true"/>
    <Month xmlns="8d5ee879-813f-4fb9-b7c2-a59846c21aeb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0999AAC16EAB41985F08B9B30BD6F8" ma:contentTypeVersion="8" ma:contentTypeDescription="Create a new document." ma:contentTypeScope="" ma:versionID="e4f8a0aab30691cc9bbf5fe976433851">
  <xsd:schema xmlns:xsd="http://www.w3.org/2001/XMLSchema" xmlns:xs="http://www.w3.org/2001/XMLSchema" xmlns:p="http://schemas.microsoft.com/office/2006/metadata/properties" xmlns:ns2="8d5ee879-813f-4fb9-b7c2-a59846c21aeb" targetNamespace="http://schemas.microsoft.com/office/2006/metadata/properties" ma:root="true" ma:fieldsID="5803e8fe4874a8f6a6e54e87a6b41e72" ns2:_="">
    <xsd:import namespace="8d5ee879-813f-4fb9-b7c2-a59846c21aeb"/>
    <xsd:element name="properties">
      <xsd:complexType>
        <xsd:sequence>
          <xsd:element name="documentManagement">
            <xsd:complexType>
              <xsd:all>
                <xsd:element ref="ns2:Audience" minOccurs="0"/>
                <xsd:element ref="ns2:Year" minOccurs="0"/>
                <xsd:element ref="ns2:MediaServiceMetadata" minOccurs="0"/>
                <xsd:element ref="ns2:MediaServiceFastMetadata" minOccurs="0"/>
                <xsd:element ref="ns2:Dimensions" minOccurs="0"/>
                <xsd:element ref="ns2:MediaServiceObjectDetectorVersions" minOccurs="0"/>
                <xsd:element ref="ns2:Month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5ee879-813f-4fb9-b7c2-a59846c21aeb" elementFormDefault="qualified">
    <xsd:import namespace="http://schemas.microsoft.com/office/2006/documentManagement/types"/>
    <xsd:import namespace="http://schemas.microsoft.com/office/infopath/2007/PartnerControls"/>
    <xsd:element name="Audience" ma:index="8" nillable="true" ma:displayName="Audience" ma:format="Dropdown" ma:internalName="Audience">
      <xsd:simpleType>
        <xsd:restriction base="dms:Choice">
          <xsd:enumeration value="Confidential"/>
          <xsd:enumeration value="Public"/>
          <xsd:enumeration value="Internal"/>
          <xsd:enumeration value="Board of Directors"/>
        </xsd:restriction>
      </xsd:simpleType>
    </xsd:element>
    <xsd:element name="Year" ma:index="9" nillable="true" ma:displayName="Year" ma:format="Dropdown" ma:internalName="Year">
      <xsd:simpleType>
        <xsd:restriction base="dms:Choice">
          <xsd:enumeration value="2022"/>
          <xsd:enumeration value="2023"/>
          <xsd:enumeration value="2024"/>
          <xsd:enumeration value="2025"/>
        </xsd:restriction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Dimensions" ma:index="12" nillable="true" ma:displayName="Dimensions" ma:format="Dropdown" ma:internalName="Dimensions">
      <xsd:simpleType>
        <xsd:restriction base="dms:Choice">
          <xsd:enumeration value="Widescreen (16:9)"/>
          <xsd:enumeration value="Default Width"/>
          <xsd:enumeration value="HD"/>
        </xsd:restriction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onth" ma:index="14" nillable="true" ma:displayName="Month" ma:format="Dropdown" ma:internalName="Month">
      <xsd:simpleType>
        <xsd:restriction base="dms:Choice">
          <xsd:enumeration value="January"/>
          <xsd:enumeration value="February"/>
          <xsd:enumeration value="March"/>
          <xsd:enumeration value="April"/>
          <xsd:enumeration value="MAy"/>
          <xsd:enumeration value="June"/>
          <xsd:enumeration value="July"/>
          <xsd:enumeration value="August"/>
          <xsd:enumeration value="September"/>
          <xsd:enumeration value="October"/>
          <xsd:enumeration value="November"/>
          <xsd:enumeration value="December"/>
        </xsd:restriction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A526C54-2038-4DDB-9077-84C80FF069E0}">
  <ds:schemaRefs>
    <ds:schemaRef ds:uri="http://schemas.microsoft.com/office/2006/metadata/properties"/>
    <ds:schemaRef ds:uri="http://purl.org/dc/dcmitype/"/>
    <ds:schemaRef ds:uri="http://purl.org/dc/terms/"/>
    <ds:schemaRef ds:uri="8d5ee879-813f-4fb9-b7c2-a59846c21aeb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purl.org/dc/elements/1.1/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2D0279C9-3D6A-47FB-A485-8A4922CC98E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d5ee879-813f-4fb9-b7c2-a59846c21a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16403</TotalTime>
  <Words>322</Words>
  <Application>Microsoft Office PowerPoint</Application>
  <PresentationFormat>Widescreen</PresentationFormat>
  <Paragraphs>47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Cover Slide</vt:lpstr>
      <vt:lpstr>Horizontal Theme</vt:lpstr>
      <vt:lpstr>Vertical Theme</vt:lpstr>
      <vt:lpstr>PowerPoint Presentation</vt:lpstr>
      <vt:lpstr>Background</vt:lpstr>
      <vt:lpstr>Three Data Center Daily Shapes</vt:lpstr>
      <vt:lpstr>Cloud Based Data Centers Daily Pattern</vt:lpstr>
      <vt:lpstr>Cloud Based Data Center Growth (YTD) </vt:lpstr>
      <vt:lpstr>Crypto Currency Mining Data Center </vt:lpstr>
      <vt:lpstr>Crypto Currency Mining Data Center Growth (YTD)</vt:lpstr>
      <vt:lpstr>Helpful Links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Morris, Sam</cp:lastModifiedBy>
  <cp:revision>539</cp:revision>
  <cp:lastPrinted>2017-10-10T21:31:05Z</cp:lastPrinted>
  <dcterms:created xsi:type="dcterms:W3CDTF">2016-01-21T15:20:31Z</dcterms:created>
  <dcterms:modified xsi:type="dcterms:W3CDTF">2025-08-11T21:33:58Z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0x0101006D0999AAC16EAB41985F08B9B30BD6F8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2023-06-06T14:58:05Z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9dda3905-3118-43c3-a426-2fab211334f9</vt:lpwstr>
  </property>
  <property fmtid="{D5CDD505-2E9C-101B-9397-08002B2CF9AE}" pid="9" name="MSIP_Label_7084cbda-52b8-46fb-a7b7-cb5bd465ed85_ContentBits">
    <vt:lpwstr>0</vt:lpwstr>
  </property>
</Properties>
</file>